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443" r:id="rId2"/>
    <p:sldId id="880" r:id="rId3"/>
    <p:sldId id="441" r:id="rId4"/>
    <p:sldId id="388" r:id="rId5"/>
    <p:sldId id="387" r:id="rId6"/>
    <p:sldId id="389" r:id="rId7"/>
    <p:sldId id="400" r:id="rId8"/>
    <p:sldId id="391" r:id="rId9"/>
    <p:sldId id="394" r:id="rId10"/>
    <p:sldId id="396" r:id="rId11"/>
    <p:sldId id="397" r:id="rId12"/>
    <p:sldId id="402" r:id="rId13"/>
    <p:sldId id="407" r:id="rId14"/>
    <p:sldId id="404" r:id="rId15"/>
    <p:sldId id="405" r:id="rId16"/>
    <p:sldId id="406" r:id="rId17"/>
    <p:sldId id="413" r:id="rId18"/>
    <p:sldId id="409" r:id="rId19"/>
    <p:sldId id="414" r:id="rId20"/>
    <p:sldId id="41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981A"/>
    <a:srgbClr val="E9E1D2"/>
    <a:srgbClr val="8373B0"/>
    <a:srgbClr val="D8B061"/>
    <a:srgbClr val="8095B3"/>
    <a:srgbClr val="EC6132"/>
    <a:srgbClr val="8FAF30"/>
    <a:srgbClr val="5A7E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3201"/>
    <p:restoredTop sz="84384"/>
  </p:normalViewPr>
  <p:slideViewPr>
    <p:cSldViewPr snapToGrid="0">
      <p:cViewPr>
        <p:scale>
          <a:sx n="77" d="100"/>
          <a:sy n="77" d="100"/>
        </p:scale>
        <p:origin x="-192" y="816"/>
      </p:cViewPr>
      <p:guideLst/>
    </p:cSldViewPr>
  </p:slideViewPr>
  <p:notesTextViewPr>
    <p:cViewPr>
      <p:scale>
        <a:sx n="85" d="100"/>
        <a:sy n="8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F61200-B3FB-7C4D-B5CE-932A86504641}" type="datetimeFigureOut">
              <a:rPr lang="en-GB" smtClean="0"/>
              <a:t>06/05/2025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85461-32C3-374C-9F08-DB833B9ABD3C}" type="slidenum">
              <a:rPr lang="en-GB" smtClean="0"/>
              <a:t>‹#›</a:t>
            </a:fld>
            <a:endParaRPr lang="en-GB"/>
          </a:p>
        </p:txBody>
      </p:sp>
    </p:spTree>
    <p:extLst>
      <p:ext uri="{BB962C8B-B14F-4D97-AF65-F5344CB8AC3E}">
        <p14:creationId xmlns:p14="http://schemas.microsoft.com/office/powerpoint/2010/main" val="1586144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E85461-32C3-374C-9F08-DB833B9ABD3C}" type="slidenum">
              <a:rPr lang="en-GB" smtClean="0"/>
              <a:t>4</a:t>
            </a:fld>
            <a:endParaRPr lang="en-GB"/>
          </a:p>
        </p:txBody>
      </p:sp>
    </p:spTree>
    <p:extLst>
      <p:ext uri="{BB962C8B-B14F-4D97-AF65-F5344CB8AC3E}">
        <p14:creationId xmlns:p14="http://schemas.microsoft.com/office/powerpoint/2010/main" val="1531463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EE14D3-79F9-D317-B0CE-B7BFD95511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853C5-592A-02D8-BF40-9B370C5B8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7CA87-B030-CA1A-2B78-064AC12C006E}"/>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273CA126-F972-C97D-7D34-60442AC49CA4}"/>
              </a:ext>
            </a:extLst>
          </p:cNvPr>
          <p:cNvSpPr>
            <a:spLocks noGrp="1"/>
          </p:cNvSpPr>
          <p:nvPr>
            <p:ph type="sldNum" sz="quarter" idx="5"/>
          </p:nvPr>
        </p:nvSpPr>
        <p:spPr/>
        <p:txBody>
          <a:bodyPr/>
          <a:lstStyle/>
          <a:p>
            <a:fld id="{16E85461-32C3-374C-9F08-DB833B9ABD3C}" type="slidenum">
              <a:rPr lang="en-GB" smtClean="0"/>
              <a:t>14</a:t>
            </a:fld>
            <a:endParaRPr lang="en-GB"/>
          </a:p>
        </p:txBody>
      </p:sp>
    </p:spTree>
    <p:extLst>
      <p:ext uri="{BB962C8B-B14F-4D97-AF65-F5344CB8AC3E}">
        <p14:creationId xmlns:p14="http://schemas.microsoft.com/office/powerpoint/2010/main" val="3497794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EE196-BBE2-4F66-D5DD-E3D4A5C469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E5C28-BBB5-3356-D1F0-F2D27C392A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64BF5F-8A89-AF2C-5FD0-BF7BD0C13651}"/>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5C4F1168-2FEA-5614-C667-BD409ACC44C4}"/>
              </a:ext>
            </a:extLst>
          </p:cNvPr>
          <p:cNvSpPr>
            <a:spLocks noGrp="1"/>
          </p:cNvSpPr>
          <p:nvPr>
            <p:ph type="sldNum" sz="quarter" idx="5"/>
          </p:nvPr>
        </p:nvSpPr>
        <p:spPr/>
        <p:txBody>
          <a:bodyPr/>
          <a:lstStyle/>
          <a:p>
            <a:fld id="{16E85461-32C3-374C-9F08-DB833B9ABD3C}" type="slidenum">
              <a:rPr lang="en-GB" smtClean="0"/>
              <a:t>15</a:t>
            </a:fld>
            <a:endParaRPr lang="en-GB"/>
          </a:p>
        </p:txBody>
      </p:sp>
    </p:spTree>
    <p:extLst>
      <p:ext uri="{BB962C8B-B14F-4D97-AF65-F5344CB8AC3E}">
        <p14:creationId xmlns:p14="http://schemas.microsoft.com/office/powerpoint/2010/main" val="4192091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047EB-8C77-BE14-7BD9-D3C2C2239C4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8B9F-86C4-EC26-D5AC-F127485D4E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BB235-E654-36EB-21A1-9D54B53842BD}"/>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FB7D635-9F49-78AA-CACA-EBF9AF938022}"/>
              </a:ext>
            </a:extLst>
          </p:cNvPr>
          <p:cNvSpPr>
            <a:spLocks noGrp="1"/>
          </p:cNvSpPr>
          <p:nvPr>
            <p:ph type="sldNum" sz="quarter" idx="5"/>
          </p:nvPr>
        </p:nvSpPr>
        <p:spPr/>
        <p:txBody>
          <a:bodyPr/>
          <a:lstStyle/>
          <a:p>
            <a:fld id="{16E85461-32C3-374C-9F08-DB833B9ABD3C}" type="slidenum">
              <a:rPr lang="en-GB" smtClean="0"/>
              <a:t>16</a:t>
            </a:fld>
            <a:endParaRPr lang="en-GB"/>
          </a:p>
        </p:txBody>
      </p:sp>
    </p:spTree>
    <p:extLst>
      <p:ext uri="{BB962C8B-B14F-4D97-AF65-F5344CB8AC3E}">
        <p14:creationId xmlns:p14="http://schemas.microsoft.com/office/powerpoint/2010/main" val="3125077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B2743-EB12-C03A-053C-39E0222C1B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72A0D-60F4-B443-9EA7-19C80E90BB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53DAF5-1479-6048-9518-BA7AB8FB4B14}"/>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7B35E49-F2BC-FD85-C3AD-577AB2918E3B}"/>
              </a:ext>
            </a:extLst>
          </p:cNvPr>
          <p:cNvSpPr>
            <a:spLocks noGrp="1"/>
          </p:cNvSpPr>
          <p:nvPr>
            <p:ph type="sldNum" sz="quarter" idx="5"/>
          </p:nvPr>
        </p:nvSpPr>
        <p:spPr/>
        <p:txBody>
          <a:bodyPr/>
          <a:lstStyle/>
          <a:p>
            <a:fld id="{16E85461-32C3-374C-9F08-DB833B9ABD3C}" type="slidenum">
              <a:rPr lang="en-GB" smtClean="0"/>
              <a:t>17</a:t>
            </a:fld>
            <a:endParaRPr lang="en-GB"/>
          </a:p>
        </p:txBody>
      </p:sp>
    </p:spTree>
    <p:extLst>
      <p:ext uri="{BB962C8B-B14F-4D97-AF65-F5344CB8AC3E}">
        <p14:creationId xmlns:p14="http://schemas.microsoft.com/office/powerpoint/2010/main" val="1363091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4B6EAE-DAFF-17C7-5C2D-D887A7AB4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1FDDEA-273E-2BB5-5A17-E6AD3BF3CD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88F5D4-6ADE-3B8F-11C8-6A66A0E0647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672B5174-1CFC-7D7A-6FD0-C056715E9F77}"/>
              </a:ext>
            </a:extLst>
          </p:cNvPr>
          <p:cNvSpPr>
            <a:spLocks noGrp="1"/>
          </p:cNvSpPr>
          <p:nvPr>
            <p:ph type="sldNum" sz="quarter" idx="5"/>
          </p:nvPr>
        </p:nvSpPr>
        <p:spPr/>
        <p:txBody>
          <a:bodyPr/>
          <a:lstStyle/>
          <a:p>
            <a:fld id="{16E85461-32C3-374C-9F08-DB833B9ABD3C}" type="slidenum">
              <a:rPr lang="en-GB" smtClean="0"/>
              <a:t>18</a:t>
            </a:fld>
            <a:endParaRPr lang="en-GB"/>
          </a:p>
        </p:txBody>
      </p:sp>
    </p:spTree>
    <p:extLst>
      <p:ext uri="{BB962C8B-B14F-4D97-AF65-F5344CB8AC3E}">
        <p14:creationId xmlns:p14="http://schemas.microsoft.com/office/powerpoint/2010/main" val="16958159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D8E2A3-BC64-E6F1-9FC0-3C4B6F0001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8C147-AC8F-F0CB-0E5E-97D592339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C215B7-9117-E892-167F-34601EBA0E82}"/>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026A80F2-593E-8438-5935-98F0660268C4}"/>
              </a:ext>
            </a:extLst>
          </p:cNvPr>
          <p:cNvSpPr>
            <a:spLocks noGrp="1"/>
          </p:cNvSpPr>
          <p:nvPr>
            <p:ph type="sldNum" sz="quarter" idx="5"/>
          </p:nvPr>
        </p:nvSpPr>
        <p:spPr/>
        <p:txBody>
          <a:bodyPr/>
          <a:lstStyle/>
          <a:p>
            <a:fld id="{16E85461-32C3-374C-9F08-DB833B9ABD3C}" type="slidenum">
              <a:rPr lang="en-GB" smtClean="0"/>
              <a:t>19</a:t>
            </a:fld>
            <a:endParaRPr lang="en-GB"/>
          </a:p>
        </p:txBody>
      </p:sp>
    </p:spTree>
    <p:extLst>
      <p:ext uri="{BB962C8B-B14F-4D97-AF65-F5344CB8AC3E}">
        <p14:creationId xmlns:p14="http://schemas.microsoft.com/office/powerpoint/2010/main" val="1382550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920223-CD59-486D-5108-ED5987D517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D7CD3E-7FB5-BE35-54F5-73622DACBD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749961-1DDF-673B-6344-E929F1C643F3}"/>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E1B363F-A89C-F40E-098F-98891A91CB5D}"/>
              </a:ext>
            </a:extLst>
          </p:cNvPr>
          <p:cNvSpPr>
            <a:spLocks noGrp="1"/>
          </p:cNvSpPr>
          <p:nvPr>
            <p:ph type="sldNum" sz="quarter" idx="5"/>
          </p:nvPr>
        </p:nvSpPr>
        <p:spPr/>
        <p:txBody>
          <a:bodyPr/>
          <a:lstStyle/>
          <a:p>
            <a:fld id="{16E85461-32C3-374C-9F08-DB833B9ABD3C}" type="slidenum">
              <a:rPr lang="en-GB" smtClean="0"/>
              <a:t>20</a:t>
            </a:fld>
            <a:endParaRPr lang="en-GB"/>
          </a:p>
        </p:txBody>
      </p:sp>
    </p:spTree>
    <p:extLst>
      <p:ext uri="{BB962C8B-B14F-4D97-AF65-F5344CB8AC3E}">
        <p14:creationId xmlns:p14="http://schemas.microsoft.com/office/powerpoint/2010/main" val="710127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13C2E606-7E0B-0B4A-8955-4487729DC77D}" type="slidenum">
              <a:rPr lang="en-US" smtClean="0"/>
              <a:t>5</a:t>
            </a:fld>
            <a:endParaRPr lang="en-US"/>
          </a:p>
        </p:txBody>
      </p:sp>
    </p:spTree>
    <p:extLst>
      <p:ext uri="{BB962C8B-B14F-4D97-AF65-F5344CB8AC3E}">
        <p14:creationId xmlns:p14="http://schemas.microsoft.com/office/powerpoint/2010/main" val="7738613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E85461-32C3-374C-9F08-DB833B9ABD3C}" type="slidenum">
              <a:rPr lang="en-GB" smtClean="0"/>
              <a:t>6</a:t>
            </a:fld>
            <a:endParaRPr lang="en-GB"/>
          </a:p>
        </p:txBody>
      </p:sp>
    </p:spTree>
    <p:extLst>
      <p:ext uri="{BB962C8B-B14F-4D97-AF65-F5344CB8AC3E}">
        <p14:creationId xmlns:p14="http://schemas.microsoft.com/office/powerpoint/2010/main" val="787081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72B14-8E55-97A3-5B91-A9D2967230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975D58-A8D9-78C4-EB3A-43356DF31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FE7F75-0335-3F1D-E122-CFECA2FABCA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D7294AC-93CA-7060-C012-A9F340F33A0C}"/>
              </a:ext>
            </a:extLst>
          </p:cNvPr>
          <p:cNvSpPr>
            <a:spLocks noGrp="1"/>
          </p:cNvSpPr>
          <p:nvPr>
            <p:ph type="sldNum" sz="quarter" idx="5"/>
          </p:nvPr>
        </p:nvSpPr>
        <p:spPr/>
        <p:txBody>
          <a:bodyPr/>
          <a:lstStyle/>
          <a:p>
            <a:fld id="{16E85461-32C3-374C-9F08-DB833B9ABD3C}" type="slidenum">
              <a:rPr lang="en-GB" smtClean="0"/>
              <a:t>7</a:t>
            </a:fld>
            <a:endParaRPr lang="en-GB"/>
          </a:p>
        </p:txBody>
      </p:sp>
    </p:spTree>
    <p:extLst>
      <p:ext uri="{BB962C8B-B14F-4D97-AF65-F5344CB8AC3E}">
        <p14:creationId xmlns:p14="http://schemas.microsoft.com/office/powerpoint/2010/main" val="1684510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6E85461-32C3-374C-9F08-DB833B9ABD3C}" type="slidenum">
              <a:rPr lang="en-GB" smtClean="0"/>
              <a:t>9</a:t>
            </a:fld>
            <a:endParaRPr lang="en-GB"/>
          </a:p>
        </p:txBody>
      </p:sp>
    </p:spTree>
    <p:extLst>
      <p:ext uri="{BB962C8B-B14F-4D97-AF65-F5344CB8AC3E}">
        <p14:creationId xmlns:p14="http://schemas.microsoft.com/office/powerpoint/2010/main" val="3754876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0F8AFE-C44D-BE5D-4087-5D4C1728E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4B1AC1-D9BE-B98A-DC38-FC48515FB8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807743-D49B-4FD3-683E-D098AD8A954B}"/>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98A55B38-5866-2B57-D52E-DAB238EDCB44}"/>
              </a:ext>
            </a:extLst>
          </p:cNvPr>
          <p:cNvSpPr>
            <a:spLocks noGrp="1"/>
          </p:cNvSpPr>
          <p:nvPr>
            <p:ph type="sldNum" sz="quarter" idx="5"/>
          </p:nvPr>
        </p:nvSpPr>
        <p:spPr/>
        <p:txBody>
          <a:bodyPr/>
          <a:lstStyle/>
          <a:p>
            <a:fld id="{16E85461-32C3-374C-9F08-DB833B9ABD3C}" type="slidenum">
              <a:rPr lang="en-GB" smtClean="0"/>
              <a:t>10</a:t>
            </a:fld>
            <a:endParaRPr lang="en-GB"/>
          </a:p>
        </p:txBody>
      </p:sp>
    </p:spTree>
    <p:extLst>
      <p:ext uri="{BB962C8B-B14F-4D97-AF65-F5344CB8AC3E}">
        <p14:creationId xmlns:p14="http://schemas.microsoft.com/office/powerpoint/2010/main" val="3330746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9E59AD-C327-7101-3B68-EAC47E6AB9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B4195F3-917B-4691-A53E-F7BF1ACB73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FB9BE18-E9FB-5A4D-6B1A-BF907CA5F779}"/>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226BE03-97F1-1C84-08FD-7F24A9D1495E}"/>
              </a:ext>
            </a:extLst>
          </p:cNvPr>
          <p:cNvSpPr>
            <a:spLocks noGrp="1"/>
          </p:cNvSpPr>
          <p:nvPr>
            <p:ph type="sldNum" sz="quarter" idx="5"/>
          </p:nvPr>
        </p:nvSpPr>
        <p:spPr/>
        <p:txBody>
          <a:bodyPr/>
          <a:lstStyle/>
          <a:p>
            <a:fld id="{16E85461-32C3-374C-9F08-DB833B9ABD3C}" type="slidenum">
              <a:rPr lang="en-GB" smtClean="0"/>
              <a:t>11</a:t>
            </a:fld>
            <a:endParaRPr lang="en-GB"/>
          </a:p>
        </p:txBody>
      </p:sp>
    </p:spTree>
    <p:extLst>
      <p:ext uri="{BB962C8B-B14F-4D97-AF65-F5344CB8AC3E}">
        <p14:creationId xmlns:p14="http://schemas.microsoft.com/office/powerpoint/2010/main" val="1963162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288F1-EB96-0A58-0500-CC8A36B8E2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588D1-D187-DFD1-D363-49DBA2F6D9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AC4E8C-3E6A-754A-DDC5-8DB77784C65C}"/>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C7D91807-1A9C-C4F5-C26F-7B864BB2A492}"/>
              </a:ext>
            </a:extLst>
          </p:cNvPr>
          <p:cNvSpPr>
            <a:spLocks noGrp="1"/>
          </p:cNvSpPr>
          <p:nvPr>
            <p:ph type="sldNum" sz="quarter" idx="5"/>
          </p:nvPr>
        </p:nvSpPr>
        <p:spPr/>
        <p:txBody>
          <a:bodyPr/>
          <a:lstStyle/>
          <a:p>
            <a:fld id="{16E85461-32C3-374C-9F08-DB833B9ABD3C}" type="slidenum">
              <a:rPr lang="en-GB" smtClean="0"/>
              <a:t>12</a:t>
            </a:fld>
            <a:endParaRPr lang="en-GB"/>
          </a:p>
        </p:txBody>
      </p:sp>
    </p:spTree>
    <p:extLst>
      <p:ext uri="{BB962C8B-B14F-4D97-AF65-F5344CB8AC3E}">
        <p14:creationId xmlns:p14="http://schemas.microsoft.com/office/powerpoint/2010/main" val="585777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63A054-79E4-61A2-0F35-8A7AC6A3BD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E4E157-EB52-2520-8DE1-8698981A58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B5E32-4CA0-719D-210D-4AE359160118}"/>
              </a:ext>
            </a:extLst>
          </p:cNvPr>
          <p:cNvSpPr>
            <a:spLocks noGrp="1"/>
          </p:cNvSpPr>
          <p:nvPr>
            <p:ph type="body" idx="1"/>
          </p:nvPr>
        </p:nvSpPr>
        <p:spPr/>
        <p:txBody>
          <a:bodyPr/>
          <a:lstStyle/>
          <a:p>
            <a:endParaRPr lang="en-GB" dirty="0"/>
          </a:p>
        </p:txBody>
      </p:sp>
      <p:sp>
        <p:nvSpPr>
          <p:cNvPr id="4" name="Slide Number Placeholder 3">
            <a:extLst>
              <a:ext uri="{FF2B5EF4-FFF2-40B4-BE49-F238E27FC236}">
                <a16:creationId xmlns:a16="http://schemas.microsoft.com/office/drawing/2014/main" id="{E97E0B65-77B5-E7B0-411B-E17FAD5653F4}"/>
              </a:ext>
            </a:extLst>
          </p:cNvPr>
          <p:cNvSpPr>
            <a:spLocks noGrp="1"/>
          </p:cNvSpPr>
          <p:nvPr>
            <p:ph type="sldNum" sz="quarter" idx="5"/>
          </p:nvPr>
        </p:nvSpPr>
        <p:spPr/>
        <p:txBody>
          <a:bodyPr/>
          <a:lstStyle/>
          <a:p>
            <a:fld id="{16E85461-32C3-374C-9F08-DB833B9ABD3C}" type="slidenum">
              <a:rPr lang="en-GB" smtClean="0"/>
              <a:t>13</a:t>
            </a:fld>
            <a:endParaRPr lang="en-GB"/>
          </a:p>
        </p:txBody>
      </p:sp>
    </p:spTree>
    <p:extLst>
      <p:ext uri="{BB962C8B-B14F-4D97-AF65-F5344CB8AC3E}">
        <p14:creationId xmlns:p14="http://schemas.microsoft.com/office/powerpoint/2010/main" val="2370304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F95CB-0355-F64B-B62F-8A4B8EFB52FA}"/>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780F44B-B00D-1DFB-A196-50A17401492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6442A336-F778-C7D7-BD6D-39B3A8A11CB4}"/>
              </a:ext>
            </a:extLst>
          </p:cNvPr>
          <p:cNvSpPr>
            <a:spLocks noGrp="1"/>
          </p:cNvSpPr>
          <p:nvPr>
            <p:ph type="dt" sz="half" idx="10"/>
          </p:nvPr>
        </p:nvSpPr>
        <p:spPr/>
        <p:txBody>
          <a:bodyPr/>
          <a:lstStyle/>
          <a:p>
            <a:fld id="{3D8ADB38-E728-034D-B6E2-8216E6294C37}" type="datetime1">
              <a:rPr lang="en-GB" smtClean="0"/>
              <a:t>06/05/2025</a:t>
            </a:fld>
            <a:endParaRPr lang="en-GB"/>
          </a:p>
        </p:txBody>
      </p:sp>
      <p:sp>
        <p:nvSpPr>
          <p:cNvPr id="5" name="Footer Placeholder 4">
            <a:extLst>
              <a:ext uri="{FF2B5EF4-FFF2-40B4-BE49-F238E27FC236}">
                <a16:creationId xmlns:a16="http://schemas.microsoft.com/office/drawing/2014/main" id="{6EA9F209-D0FA-1ED0-183B-1B3CE044F54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0D0043A-4516-5328-2576-A0E4D3249C94}"/>
              </a:ext>
            </a:extLst>
          </p:cNvPr>
          <p:cNvSpPr>
            <a:spLocks noGrp="1"/>
          </p:cNvSpPr>
          <p:nvPr>
            <p:ph type="sldNum" sz="quarter" idx="12"/>
          </p:nvPr>
        </p:nvSpPr>
        <p:spPr/>
        <p:txBody>
          <a:bodyPr/>
          <a:lstStyle/>
          <a:p>
            <a:fld id="{B89329CB-797D-6146-8DF7-8C5F7C196CE5}" type="slidenum">
              <a:rPr lang="en-GB" smtClean="0"/>
              <a:t>‹#›</a:t>
            </a:fld>
            <a:endParaRPr lang="en-GB"/>
          </a:p>
        </p:txBody>
      </p:sp>
    </p:spTree>
    <p:extLst>
      <p:ext uri="{BB962C8B-B14F-4D97-AF65-F5344CB8AC3E}">
        <p14:creationId xmlns:p14="http://schemas.microsoft.com/office/powerpoint/2010/main" val="29825570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B72DC-5195-4DDE-55FA-F31AC76801BA}"/>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86FD1061-5568-3B48-45DE-BBB06570DEC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AE2D83D-1D92-8785-9796-22503EAD3E4F}"/>
              </a:ext>
            </a:extLst>
          </p:cNvPr>
          <p:cNvSpPr>
            <a:spLocks noGrp="1"/>
          </p:cNvSpPr>
          <p:nvPr>
            <p:ph type="dt" sz="half" idx="10"/>
          </p:nvPr>
        </p:nvSpPr>
        <p:spPr/>
        <p:txBody>
          <a:bodyPr/>
          <a:lstStyle/>
          <a:p>
            <a:fld id="{36BA9AE5-5D76-7D4C-B228-A0678B58ECB1}" type="datetime1">
              <a:rPr lang="en-GB" smtClean="0"/>
              <a:t>06/05/2025</a:t>
            </a:fld>
            <a:endParaRPr lang="en-GB"/>
          </a:p>
        </p:txBody>
      </p:sp>
      <p:sp>
        <p:nvSpPr>
          <p:cNvPr id="5" name="Footer Placeholder 4">
            <a:extLst>
              <a:ext uri="{FF2B5EF4-FFF2-40B4-BE49-F238E27FC236}">
                <a16:creationId xmlns:a16="http://schemas.microsoft.com/office/drawing/2014/main" id="{D79FB7CD-6A6E-F5B0-11A4-05383516F5B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9A1509C-F76F-2921-D988-3D47DC35EE0A}"/>
              </a:ext>
            </a:extLst>
          </p:cNvPr>
          <p:cNvSpPr>
            <a:spLocks noGrp="1"/>
          </p:cNvSpPr>
          <p:nvPr>
            <p:ph type="sldNum" sz="quarter" idx="12"/>
          </p:nvPr>
        </p:nvSpPr>
        <p:spPr/>
        <p:txBody>
          <a:bodyPr/>
          <a:lstStyle/>
          <a:p>
            <a:fld id="{B89329CB-797D-6146-8DF7-8C5F7C196CE5}" type="slidenum">
              <a:rPr lang="en-GB" smtClean="0"/>
              <a:t>‹#›</a:t>
            </a:fld>
            <a:endParaRPr lang="en-GB"/>
          </a:p>
        </p:txBody>
      </p:sp>
    </p:spTree>
    <p:extLst>
      <p:ext uri="{BB962C8B-B14F-4D97-AF65-F5344CB8AC3E}">
        <p14:creationId xmlns:p14="http://schemas.microsoft.com/office/powerpoint/2010/main" val="14019681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598E13-037F-91CA-D6D4-5154FC32001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63781E6-E0FF-5C25-3608-9596AE6D806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AC621050-D72B-F91D-22CF-84BF06ECDF6F}"/>
              </a:ext>
            </a:extLst>
          </p:cNvPr>
          <p:cNvSpPr>
            <a:spLocks noGrp="1"/>
          </p:cNvSpPr>
          <p:nvPr>
            <p:ph type="dt" sz="half" idx="10"/>
          </p:nvPr>
        </p:nvSpPr>
        <p:spPr/>
        <p:txBody>
          <a:bodyPr/>
          <a:lstStyle/>
          <a:p>
            <a:fld id="{9DC46B68-4F9B-E84A-AF50-BB0C333D2DA8}" type="datetime1">
              <a:rPr lang="en-GB" smtClean="0"/>
              <a:t>06/05/2025</a:t>
            </a:fld>
            <a:endParaRPr lang="en-GB"/>
          </a:p>
        </p:txBody>
      </p:sp>
      <p:sp>
        <p:nvSpPr>
          <p:cNvPr id="5" name="Footer Placeholder 4">
            <a:extLst>
              <a:ext uri="{FF2B5EF4-FFF2-40B4-BE49-F238E27FC236}">
                <a16:creationId xmlns:a16="http://schemas.microsoft.com/office/drawing/2014/main" id="{DF3B2E9F-BFBF-D5C4-46B1-C8A62EB8371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F8FF0D14-F88C-C7BC-46BC-71A5034CEDDE}"/>
              </a:ext>
            </a:extLst>
          </p:cNvPr>
          <p:cNvSpPr>
            <a:spLocks noGrp="1"/>
          </p:cNvSpPr>
          <p:nvPr>
            <p:ph type="sldNum" sz="quarter" idx="12"/>
          </p:nvPr>
        </p:nvSpPr>
        <p:spPr/>
        <p:txBody>
          <a:bodyPr/>
          <a:lstStyle/>
          <a:p>
            <a:fld id="{B89329CB-797D-6146-8DF7-8C5F7C196CE5}" type="slidenum">
              <a:rPr lang="en-GB" smtClean="0"/>
              <a:t>‹#›</a:t>
            </a:fld>
            <a:endParaRPr lang="en-GB"/>
          </a:p>
        </p:txBody>
      </p:sp>
    </p:spTree>
    <p:extLst>
      <p:ext uri="{BB962C8B-B14F-4D97-AF65-F5344CB8AC3E}">
        <p14:creationId xmlns:p14="http://schemas.microsoft.com/office/powerpoint/2010/main" val="6585387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15" name="Content Placeholder 3"/>
          <p:cNvSpPr>
            <a:spLocks noGrp="1"/>
          </p:cNvSpPr>
          <p:nvPr>
            <p:ph sz="half" idx="2"/>
          </p:nvPr>
        </p:nvSpPr>
        <p:spPr>
          <a:xfrm>
            <a:off x="166869" y="1530994"/>
            <a:ext cx="11465691" cy="4491980"/>
          </a:xfrm>
        </p:spPr>
        <p:txBody>
          <a:bodyPr/>
          <a:lstStyle>
            <a:lvl1pPr>
              <a:defRPr sz="1800"/>
            </a:lvl1pPr>
            <a:lvl2pPr>
              <a:defRPr sz="165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itle 1"/>
          <p:cNvSpPr>
            <a:spLocks noGrp="1"/>
          </p:cNvSpPr>
          <p:nvPr>
            <p:ph type="title"/>
          </p:nvPr>
        </p:nvSpPr>
        <p:spPr>
          <a:xfrm>
            <a:off x="166868" y="205430"/>
            <a:ext cx="10018853" cy="1325564"/>
          </a:xfrm>
          <a:prstGeom prst="rect">
            <a:avLst/>
          </a:prstGeom>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endParaRPr lang="en-US" dirty="0"/>
          </a:p>
        </p:txBody>
      </p:sp>
      <p:sp>
        <p:nvSpPr>
          <p:cNvPr id="4" name="Slide Number Placeholder 3"/>
          <p:cNvSpPr>
            <a:spLocks noGrp="1"/>
          </p:cNvSpPr>
          <p:nvPr>
            <p:ph type="sldNum" sz="quarter" idx="11"/>
          </p:nvPr>
        </p:nvSpPr>
        <p:spPr/>
        <p:txBody>
          <a:bodyPr/>
          <a:lstStyle/>
          <a:p>
            <a:fld id="{35482B25-261F-464E-BDD8-63296DE4D8A4}" type="slidenum">
              <a:rPr lang="en-US" smtClean="0"/>
              <a:pPr/>
              <a:t>‹#›</a:t>
            </a:fld>
            <a:endParaRPr lang="en-US" dirty="0"/>
          </a:p>
        </p:txBody>
      </p:sp>
    </p:spTree>
    <p:extLst>
      <p:ext uri="{BB962C8B-B14F-4D97-AF65-F5344CB8AC3E}">
        <p14:creationId xmlns:p14="http://schemas.microsoft.com/office/powerpoint/2010/main" val="329300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0FCE-3264-F6F3-89E3-C752F1B3BD49}"/>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525700C5-A0A0-994A-8AD7-50118468FB8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38EB25C3-D0B9-03F8-563C-21921F65496A}"/>
              </a:ext>
            </a:extLst>
          </p:cNvPr>
          <p:cNvSpPr>
            <a:spLocks noGrp="1"/>
          </p:cNvSpPr>
          <p:nvPr>
            <p:ph type="dt" sz="half" idx="10"/>
          </p:nvPr>
        </p:nvSpPr>
        <p:spPr/>
        <p:txBody>
          <a:bodyPr/>
          <a:lstStyle/>
          <a:p>
            <a:fld id="{EAC4A9B1-757B-3C4E-B0AB-D1E601E34031}" type="datetime1">
              <a:rPr lang="en-GB" smtClean="0"/>
              <a:t>06/05/2025</a:t>
            </a:fld>
            <a:endParaRPr lang="en-GB"/>
          </a:p>
        </p:txBody>
      </p:sp>
      <p:sp>
        <p:nvSpPr>
          <p:cNvPr id="5" name="Footer Placeholder 4">
            <a:extLst>
              <a:ext uri="{FF2B5EF4-FFF2-40B4-BE49-F238E27FC236}">
                <a16:creationId xmlns:a16="http://schemas.microsoft.com/office/drawing/2014/main" id="{3E43BA1C-F2B0-48F2-FE6D-211D2DD5C59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BD2E941-52D3-4FA1-9E78-8D843B2B523D}"/>
              </a:ext>
            </a:extLst>
          </p:cNvPr>
          <p:cNvSpPr>
            <a:spLocks noGrp="1"/>
          </p:cNvSpPr>
          <p:nvPr>
            <p:ph type="sldNum" sz="quarter" idx="12"/>
          </p:nvPr>
        </p:nvSpPr>
        <p:spPr>
          <a:xfrm>
            <a:off x="9394370" y="6430994"/>
            <a:ext cx="2743200" cy="365125"/>
          </a:xfrm>
        </p:spPr>
        <p:txBody>
          <a:bodyPr/>
          <a:lstStyle/>
          <a:p>
            <a:fld id="{B89329CB-797D-6146-8DF7-8C5F7C196CE5}" type="slidenum">
              <a:rPr lang="en-GB" smtClean="0"/>
              <a:t>‹#›</a:t>
            </a:fld>
            <a:endParaRPr lang="en-GB" dirty="0"/>
          </a:p>
        </p:txBody>
      </p:sp>
    </p:spTree>
    <p:extLst>
      <p:ext uri="{BB962C8B-B14F-4D97-AF65-F5344CB8AC3E}">
        <p14:creationId xmlns:p14="http://schemas.microsoft.com/office/powerpoint/2010/main" val="3946074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A9216-33FD-6839-C4A1-071379B022B3}"/>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8230CF4D-D99C-ED93-7B64-BBA01CADCDB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9241D2F-6FD3-9A12-D0C5-55589F853264}"/>
              </a:ext>
            </a:extLst>
          </p:cNvPr>
          <p:cNvSpPr>
            <a:spLocks noGrp="1"/>
          </p:cNvSpPr>
          <p:nvPr>
            <p:ph type="dt" sz="half" idx="10"/>
          </p:nvPr>
        </p:nvSpPr>
        <p:spPr/>
        <p:txBody>
          <a:bodyPr/>
          <a:lstStyle/>
          <a:p>
            <a:fld id="{322B00F6-3CAD-784D-B93B-2CF447CDA65F}" type="datetime1">
              <a:rPr lang="en-GB" smtClean="0"/>
              <a:t>06/05/2025</a:t>
            </a:fld>
            <a:endParaRPr lang="en-GB"/>
          </a:p>
        </p:txBody>
      </p:sp>
      <p:sp>
        <p:nvSpPr>
          <p:cNvPr id="5" name="Footer Placeholder 4">
            <a:extLst>
              <a:ext uri="{FF2B5EF4-FFF2-40B4-BE49-F238E27FC236}">
                <a16:creationId xmlns:a16="http://schemas.microsoft.com/office/drawing/2014/main" id="{62C563F8-9BCD-5B15-FB2F-EACCA5A3A2E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545CCE-7272-7B10-CDD4-21D309588532}"/>
              </a:ext>
            </a:extLst>
          </p:cNvPr>
          <p:cNvSpPr>
            <a:spLocks noGrp="1"/>
          </p:cNvSpPr>
          <p:nvPr>
            <p:ph type="sldNum" sz="quarter" idx="12"/>
          </p:nvPr>
        </p:nvSpPr>
        <p:spPr/>
        <p:txBody>
          <a:bodyPr/>
          <a:lstStyle/>
          <a:p>
            <a:fld id="{B89329CB-797D-6146-8DF7-8C5F7C196CE5}" type="slidenum">
              <a:rPr lang="en-GB" smtClean="0"/>
              <a:t>‹#›</a:t>
            </a:fld>
            <a:endParaRPr lang="en-GB"/>
          </a:p>
        </p:txBody>
      </p:sp>
    </p:spTree>
    <p:extLst>
      <p:ext uri="{BB962C8B-B14F-4D97-AF65-F5344CB8AC3E}">
        <p14:creationId xmlns:p14="http://schemas.microsoft.com/office/powerpoint/2010/main" val="4680496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1D721-D527-D058-8EAA-A9275D7DE69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C0FA743-DDFD-0F1C-7BBB-4E1DA45AA07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BCBAC10-179B-A921-E3E0-DF7F12AC34C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4D6B04C-4834-6752-946C-085FA97CE59C}"/>
              </a:ext>
            </a:extLst>
          </p:cNvPr>
          <p:cNvSpPr>
            <a:spLocks noGrp="1"/>
          </p:cNvSpPr>
          <p:nvPr>
            <p:ph type="dt" sz="half" idx="10"/>
          </p:nvPr>
        </p:nvSpPr>
        <p:spPr/>
        <p:txBody>
          <a:bodyPr/>
          <a:lstStyle/>
          <a:p>
            <a:fld id="{8D8FF51B-3060-4641-A7BC-F50F37D53035}" type="datetime1">
              <a:rPr lang="en-GB" smtClean="0"/>
              <a:t>06/05/2025</a:t>
            </a:fld>
            <a:endParaRPr lang="en-GB"/>
          </a:p>
        </p:txBody>
      </p:sp>
      <p:sp>
        <p:nvSpPr>
          <p:cNvPr id="6" name="Footer Placeholder 5">
            <a:extLst>
              <a:ext uri="{FF2B5EF4-FFF2-40B4-BE49-F238E27FC236}">
                <a16:creationId xmlns:a16="http://schemas.microsoft.com/office/drawing/2014/main" id="{388BD66D-2EC9-805C-6D4B-2CBA31AE645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8CDCA5A-C2A7-ED30-410D-A0A14AD94C80}"/>
              </a:ext>
            </a:extLst>
          </p:cNvPr>
          <p:cNvSpPr>
            <a:spLocks noGrp="1"/>
          </p:cNvSpPr>
          <p:nvPr>
            <p:ph type="sldNum" sz="quarter" idx="12"/>
          </p:nvPr>
        </p:nvSpPr>
        <p:spPr/>
        <p:txBody>
          <a:bodyPr/>
          <a:lstStyle/>
          <a:p>
            <a:fld id="{B89329CB-797D-6146-8DF7-8C5F7C196CE5}" type="slidenum">
              <a:rPr lang="en-GB" smtClean="0"/>
              <a:t>‹#›</a:t>
            </a:fld>
            <a:endParaRPr lang="en-GB"/>
          </a:p>
        </p:txBody>
      </p:sp>
    </p:spTree>
    <p:extLst>
      <p:ext uri="{BB962C8B-B14F-4D97-AF65-F5344CB8AC3E}">
        <p14:creationId xmlns:p14="http://schemas.microsoft.com/office/powerpoint/2010/main" val="1258693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D8F6-1A87-093F-8BA3-465F82C993CB}"/>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D6FE5F3D-5A87-E833-FDB2-6096092F76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2B26330-66F8-4D26-BB3B-8D7AED180A9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69E0C22-4427-6224-ED4E-80F5FA594D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0798DEF-D5CC-0BC7-8905-2F58BDC9DAD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64690EB-AB20-A80D-3A83-B8AA53B8A5D8}"/>
              </a:ext>
            </a:extLst>
          </p:cNvPr>
          <p:cNvSpPr>
            <a:spLocks noGrp="1"/>
          </p:cNvSpPr>
          <p:nvPr>
            <p:ph type="dt" sz="half" idx="10"/>
          </p:nvPr>
        </p:nvSpPr>
        <p:spPr/>
        <p:txBody>
          <a:bodyPr/>
          <a:lstStyle/>
          <a:p>
            <a:fld id="{2F64A8CA-4158-2647-9A98-66DD20543514}" type="datetime1">
              <a:rPr lang="en-GB" smtClean="0"/>
              <a:t>06/05/2025</a:t>
            </a:fld>
            <a:endParaRPr lang="en-GB"/>
          </a:p>
        </p:txBody>
      </p:sp>
      <p:sp>
        <p:nvSpPr>
          <p:cNvPr id="8" name="Footer Placeholder 7">
            <a:extLst>
              <a:ext uri="{FF2B5EF4-FFF2-40B4-BE49-F238E27FC236}">
                <a16:creationId xmlns:a16="http://schemas.microsoft.com/office/drawing/2014/main" id="{F30ECE19-73BE-0A9E-29FB-DEB996240423}"/>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0C63A371-CFA1-DAD8-6C60-A2D3210E4E80}"/>
              </a:ext>
            </a:extLst>
          </p:cNvPr>
          <p:cNvSpPr>
            <a:spLocks noGrp="1"/>
          </p:cNvSpPr>
          <p:nvPr>
            <p:ph type="sldNum" sz="quarter" idx="12"/>
          </p:nvPr>
        </p:nvSpPr>
        <p:spPr/>
        <p:txBody>
          <a:bodyPr/>
          <a:lstStyle/>
          <a:p>
            <a:fld id="{B89329CB-797D-6146-8DF7-8C5F7C196CE5}" type="slidenum">
              <a:rPr lang="en-GB" smtClean="0"/>
              <a:t>‹#›</a:t>
            </a:fld>
            <a:endParaRPr lang="en-GB"/>
          </a:p>
        </p:txBody>
      </p:sp>
    </p:spTree>
    <p:extLst>
      <p:ext uri="{BB962C8B-B14F-4D97-AF65-F5344CB8AC3E}">
        <p14:creationId xmlns:p14="http://schemas.microsoft.com/office/powerpoint/2010/main" val="2195469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40CD8-FCAE-525A-95FD-13F5ABC91BFB}"/>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70FA4930-451E-530A-6337-1364F4A092C5}"/>
              </a:ext>
            </a:extLst>
          </p:cNvPr>
          <p:cNvSpPr>
            <a:spLocks noGrp="1"/>
          </p:cNvSpPr>
          <p:nvPr>
            <p:ph type="dt" sz="half" idx="10"/>
          </p:nvPr>
        </p:nvSpPr>
        <p:spPr/>
        <p:txBody>
          <a:bodyPr/>
          <a:lstStyle/>
          <a:p>
            <a:fld id="{B5DE2D83-8276-9F47-A31F-7F32E81E89C7}" type="datetime1">
              <a:rPr lang="en-GB" smtClean="0"/>
              <a:t>06/05/2025</a:t>
            </a:fld>
            <a:endParaRPr lang="en-GB"/>
          </a:p>
        </p:txBody>
      </p:sp>
      <p:sp>
        <p:nvSpPr>
          <p:cNvPr id="4" name="Footer Placeholder 3">
            <a:extLst>
              <a:ext uri="{FF2B5EF4-FFF2-40B4-BE49-F238E27FC236}">
                <a16:creationId xmlns:a16="http://schemas.microsoft.com/office/drawing/2014/main" id="{A9093BFC-96E6-83E8-1CA2-5C3A888AF2C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B00B6D9-06DD-6DAA-4ADB-420F65CCC771}"/>
              </a:ext>
            </a:extLst>
          </p:cNvPr>
          <p:cNvSpPr>
            <a:spLocks noGrp="1"/>
          </p:cNvSpPr>
          <p:nvPr>
            <p:ph type="sldNum" sz="quarter" idx="12"/>
          </p:nvPr>
        </p:nvSpPr>
        <p:spPr/>
        <p:txBody>
          <a:bodyPr/>
          <a:lstStyle/>
          <a:p>
            <a:fld id="{B89329CB-797D-6146-8DF7-8C5F7C196CE5}" type="slidenum">
              <a:rPr lang="en-GB" smtClean="0"/>
              <a:t>‹#›</a:t>
            </a:fld>
            <a:endParaRPr lang="en-GB"/>
          </a:p>
        </p:txBody>
      </p:sp>
    </p:spTree>
    <p:extLst>
      <p:ext uri="{BB962C8B-B14F-4D97-AF65-F5344CB8AC3E}">
        <p14:creationId xmlns:p14="http://schemas.microsoft.com/office/powerpoint/2010/main" val="2389177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06EED7-9910-DDFC-CADA-2AA29E447AE5}"/>
              </a:ext>
            </a:extLst>
          </p:cNvPr>
          <p:cNvSpPr>
            <a:spLocks noGrp="1"/>
          </p:cNvSpPr>
          <p:nvPr>
            <p:ph type="dt" sz="half" idx="10"/>
          </p:nvPr>
        </p:nvSpPr>
        <p:spPr/>
        <p:txBody>
          <a:bodyPr/>
          <a:lstStyle/>
          <a:p>
            <a:fld id="{BE2548D6-8C31-7A40-B9FF-E00FBDF97A9B}" type="datetime1">
              <a:rPr lang="en-GB" smtClean="0"/>
              <a:t>06/05/2025</a:t>
            </a:fld>
            <a:endParaRPr lang="en-GB"/>
          </a:p>
        </p:txBody>
      </p:sp>
      <p:sp>
        <p:nvSpPr>
          <p:cNvPr id="3" name="Footer Placeholder 2">
            <a:extLst>
              <a:ext uri="{FF2B5EF4-FFF2-40B4-BE49-F238E27FC236}">
                <a16:creationId xmlns:a16="http://schemas.microsoft.com/office/drawing/2014/main" id="{06ECEC13-B7C9-96A5-F122-AC7207412D8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7FFBB836-EFDC-FAA5-0194-F105CD910525}"/>
              </a:ext>
            </a:extLst>
          </p:cNvPr>
          <p:cNvSpPr>
            <a:spLocks noGrp="1"/>
          </p:cNvSpPr>
          <p:nvPr>
            <p:ph type="sldNum" sz="quarter" idx="12"/>
          </p:nvPr>
        </p:nvSpPr>
        <p:spPr/>
        <p:txBody>
          <a:bodyPr/>
          <a:lstStyle/>
          <a:p>
            <a:fld id="{B89329CB-797D-6146-8DF7-8C5F7C196CE5}" type="slidenum">
              <a:rPr lang="en-GB" smtClean="0"/>
              <a:t>‹#›</a:t>
            </a:fld>
            <a:endParaRPr lang="en-GB"/>
          </a:p>
        </p:txBody>
      </p:sp>
    </p:spTree>
    <p:extLst>
      <p:ext uri="{BB962C8B-B14F-4D97-AF65-F5344CB8AC3E}">
        <p14:creationId xmlns:p14="http://schemas.microsoft.com/office/powerpoint/2010/main" val="3739902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6BBA4-B1E1-2783-72A3-B10BBB79FD5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10E5D14-9A55-B225-BC62-89BF590057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3180A0-FC66-6551-520E-29E340F48F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92BA64E-799D-41C8-3584-D15043CC47CE}"/>
              </a:ext>
            </a:extLst>
          </p:cNvPr>
          <p:cNvSpPr>
            <a:spLocks noGrp="1"/>
          </p:cNvSpPr>
          <p:nvPr>
            <p:ph type="dt" sz="half" idx="10"/>
          </p:nvPr>
        </p:nvSpPr>
        <p:spPr/>
        <p:txBody>
          <a:bodyPr/>
          <a:lstStyle/>
          <a:p>
            <a:fld id="{EF340DCA-0507-4F47-B3DB-093426F44496}" type="datetime1">
              <a:rPr lang="en-GB" smtClean="0"/>
              <a:t>06/05/2025</a:t>
            </a:fld>
            <a:endParaRPr lang="en-GB"/>
          </a:p>
        </p:txBody>
      </p:sp>
      <p:sp>
        <p:nvSpPr>
          <p:cNvPr id="6" name="Footer Placeholder 5">
            <a:extLst>
              <a:ext uri="{FF2B5EF4-FFF2-40B4-BE49-F238E27FC236}">
                <a16:creationId xmlns:a16="http://schemas.microsoft.com/office/drawing/2014/main" id="{D3A043A7-3B58-B9D5-FE49-49D6E80FE798}"/>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116CAAE-A426-82B1-E0B3-ED049D049EE8}"/>
              </a:ext>
            </a:extLst>
          </p:cNvPr>
          <p:cNvSpPr>
            <a:spLocks noGrp="1"/>
          </p:cNvSpPr>
          <p:nvPr>
            <p:ph type="sldNum" sz="quarter" idx="12"/>
          </p:nvPr>
        </p:nvSpPr>
        <p:spPr/>
        <p:txBody>
          <a:bodyPr/>
          <a:lstStyle/>
          <a:p>
            <a:fld id="{B89329CB-797D-6146-8DF7-8C5F7C196CE5}" type="slidenum">
              <a:rPr lang="en-GB" smtClean="0"/>
              <a:t>‹#›</a:t>
            </a:fld>
            <a:endParaRPr lang="en-GB"/>
          </a:p>
        </p:txBody>
      </p:sp>
    </p:spTree>
    <p:extLst>
      <p:ext uri="{BB962C8B-B14F-4D97-AF65-F5344CB8AC3E}">
        <p14:creationId xmlns:p14="http://schemas.microsoft.com/office/powerpoint/2010/main" val="33551974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02D7D-0F66-DB3F-5B10-9127A6F5774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ED8CDBE-CDD9-A52C-C53E-A80212E044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7D4A285B-0A44-2077-EA80-B0FBA7232A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FEAFA13-B792-143B-A05B-E749848FF4B0}"/>
              </a:ext>
            </a:extLst>
          </p:cNvPr>
          <p:cNvSpPr>
            <a:spLocks noGrp="1"/>
          </p:cNvSpPr>
          <p:nvPr>
            <p:ph type="dt" sz="half" idx="10"/>
          </p:nvPr>
        </p:nvSpPr>
        <p:spPr/>
        <p:txBody>
          <a:bodyPr/>
          <a:lstStyle/>
          <a:p>
            <a:fld id="{F916D13C-8D56-914E-AF14-F6AFC3C71DD3}" type="datetime1">
              <a:rPr lang="en-GB" smtClean="0"/>
              <a:t>06/05/2025</a:t>
            </a:fld>
            <a:endParaRPr lang="en-GB"/>
          </a:p>
        </p:txBody>
      </p:sp>
      <p:sp>
        <p:nvSpPr>
          <p:cNvPr id="6" name="Footer Placeholder 5">
            <a:extLst>
              <a:ext uri="{FF2B5EF4-FFF2-40B4-BE49-F238E27FC236}">
                <a16:creationId xmlns:a16="http://schemas.microsoft.com/office/drawing/2014/main" id="{93FBDE57-7A4E-D22C-5BD2-3E9A4F715A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4A6875E-9E35-B3AC-9388-57E255FCCA63}"/>
              </a:ext>
            </a:extLst>
          </p:cNvPr>
          <p:cNvSpPr>
            <a:spLocks noGrp="1"/>
          </p:cNvSpPr>
          <p:nvPr>
            <p:ph type="sldNum" sz="quarter" idx="12"/>
          </p:nvPr>
        </p:nvSpPr>
        <p:spPr/>
        <p:txBody>
          <a:bodyPr/>
          <a:lstStyle/>
          <a:p>
            <a:fld id="{B89329CB-797D-6146-8DF7-8C5F7C196CE5}" type="slidenum">
              <a:rPr lang="en-GB" smtClean="0"/>
              <a:t>‹#›</a:t>
            </a:fld>
            <a:endParaRPr lang="en-GB"/>
          </a:p>
        </p:txBody>
      </p:sp>
    </p:spTree>
    <p:extLst>
      <p:ext uri="{BB962C8B-B14F-4D97-AF65-F5344CB8AC3E}">
        <p14:creationId xmlns:p14="http://schemas.microsoft.com/office/powerpoint/2010/main" val="4229054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B32137-1474-6D32-555C-43EDB8EDA42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4170D91A-577A-C1C2-402A-760CDC47CE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C0F5092-8916-6A83-EC82-6B1A3D0CFD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EE98FC82-3F55-3640-9468-A39E6987DFBA}" type="datetime1">
              <a:rPr lang="en-GB" smtClean="0"/>
              <a:t>06/05/2025</a:t>
            </a:fld>
            <a:endParaRPr lang="en-GB"/>
          </a:p>
        </p:txBody>
      </p:sp>
      <p:sp>
        <p:nvSpPr>
          <p:cNvPr id="5" name="Footer Placeholder 4">
            <a:extLst>
              <a:ext uri="{FF2B5EF4-FFF2-40B4-BE49-F238E27FC236}">
                <a16:creationId xmlns:a16="http://schemas.microsoft.com/office/drawing/2014/main" id="{9845F769-36A8-DF66-B160-A2DB426FB29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7855678-9492-BED4-95EB-C880D379CB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89329CB-797D-6146-8DF7-8C5F7C196CE5}" type="slidenum">
              <a:rPr lang="en-GB" smtClean="0"/>
              <a:t>‹#›</a:t>
            </a:fld>
            <a:endParaRPr lang="en-GB"/>
          </a:p>
        </p:txBody>
      </p:sp>
    </p:spTree>
    <p:extLst>
      <p:ext uri="{BB962C8B-B14F-4D97-AF65-F5344CB8AC3E}">
        <p14:creationId xmlns:p14="http://schemas.microsoft.com/office/powerpoint/2010/main" val="14731781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18" Type="http://schemas.openxmlformats.org/officeDocument/2006/relationships/image" Target="../media/image53.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7.xml"/><Relationship Id="rId16" Type="http://schemas.openxmlformats.org/officeDocument/2006/relationships/image" Target="../media/image51.png"/><Relationship Id="rId20"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19" Type="http://schemas.openxmlformats.org/officeDocument/2006/relationships/image" Target="../media/image54.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2.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7.png"/><Relationship Id="rId3" Type="http://schemas.openxmlformats.org/officeDocument/2006/relationships/slideLayout" Target="../slideLayouts/slideLayout2.xml"/><Relationship Id="rId21" Type="http://schemas.openxmlformats.org/officeDocument/2006/relationships/image" Target="../media/image7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76.png"/><Relationship Id="rId33" Type="http://schemas.openxmlformats.org/officeDocument/2006/relationships/image" Target="../media/image84.png"/><Relationship Id="rId2" Type="http://schemas.openxmlformats.org/officeDocument/2006/relationships/video" Target="../media/media1.mp4"/><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80.png"/><Relationship Id="rId1" Type="http://schemas.microsoft.com/office/2007/relationships/media" Target="../media/media1.mp4"/><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75.png"/><Relationship Id="rId32" Type="http://schemas.openxmlformats.org/officeDocument/2006/relationships/image" Target="../media/image83.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74.png"/><Relationship Id="rId28" Type="http://schemas.openxmlformats.org/officeDocument/2006/relationships/image" Target="../media/image79.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82.png"/><Relationship Id="rId4" Type="http://schemas.openxmlformats.org/officeDocument/2006/relationships/notesSlide" Target="../notesSlides/notesSlide8.xml"/><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78.png"/><Relationship Id="rId30" Type="http://schemas.openxmlformats.org/officeDocument/2006/relationships/image" Target="../media/image81.png"/><Relationship Id="rId8" Type="http://schemas.openxmlformats.org/officeDocument/2006/relationships/image" Target="../media/image59.png"/></Relationships>
</file>

<file path=ppt/slides/_rels/slide13.xml.rels><?xml version="1.0" encoding="UTF-8" standalone="yes"?>
<Relationships xmlns="http://schemas.openxmlformats.org/package/2006/relationships"><Relationship Id="rId13" Type="http://schemas.openxmlformats.org/officeDocument/2006/relationships/image" Target="../media/image64.png"/><Relationship Id="rId18" Type="http://schemas.openxmlformats.org/officeDocument/2006/relationships/image" Target="../media/image69.png"/><Relationship Id="rId26" Type="http://schemas.openxmlformats.org/officeDocument/2006/relationships/image" Target="../media/image75.png"/><Relationship Id="rId3" Type="http://schemas.openxmlformats.org/officeDocument/2006/relationships/slideLayout" Target="../slideLayouts/slideLayout2.xml"/><Relationship Id="rId21" Type="http://schemas.openxmlformats.org/officeDocument/2006/relationships/image" Target="../media/image72.png"/><Relationship Id="rId34" Type="http://schemas.openxmlformats.org/officeDocument/2006/relationships/image" Target="../media/image82.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5" Type="http://schemas.openxmlformats.org/officeDocument/2006/relationships/image" Target="../media/image87.png"/><Relationship Id="rId33" Type="http://schemas.openxmlformats.org/officeDocument/2006/relationships/image" Target="../media/image81.png"/><Relationship Id="rId2" Type="http://schemas.openxmlformats.org/officeDocument/2006/relationships/video" Target="../media/media1.mp4"/><Relationship Id="rId16" Type="http://schemas.openxmlformats.org/officeDocument/2006/relationships/image" Target="../media/image67.png"/><Relationship Id="rId20" Type="http://schemas.openxmlformats.org/officeDocument/2006/relationships/image" Target="../media/image71.png"/><Relationship Id="rId29" Type="http://schemas.openxmlformats.org/officeDocument/2006/relationships/image" Target="../media/image77.png"/><Relationship Id="rId1" Type="http://schemas.microsoft.com/office/2007/relationships/media" Target="../media/media1.mp4"/><Relationship Id="rId6" Type="http://schemas.openxmlformats.org/officeDocument/2006/relationships/image" Target="../media/image57.png"/><Relationship Id="rId11" Type="http://schemas.openxmlformats.org/officeDocument/2006/relationships/image" Target="../media/image62.png"/><Relationship Id="rId24" Type="http://schemas.openxmlformats.org/officeDocument/2006/relationships/image" Target="../media/image86.png"/><Relationship Id="rId32" Type="http://schemas.openxmlformats.org/officeDocument/2006/relationships/image" Target="../media/image80.png"/><Relationship Id="rId5" Type="http://schemas.openxmlformats.org/officeDocument/2006/relationships/image" Target="../media/image56.png"/><Relationship Id="rId15" Type="http://schemas.openxmlformats.org/officeDocument/2006/relationships/image" Target="../media/image66.png"/><Relationship Id="rId23" Type="http://schemas.openxmlformats.org/officeDocument/2006/relationships/image" Target="../media/image85.png"/><Relationship Id="rId28" Type="http://schemas.openxmlformats.org/officeDocument/2006/relationships/image" Target="../media/image76.png"/><Relationship Id="rId36" Type="http://schemas.openxmlformats.org/officeDocument/2006/relationships/image" Target="../media/image90.png"/><Relationship Id="rId10" Type="http://schemas.openxmlformats.org/officeDocument/2006/relationships/image" Target="../media/image61.png"/><Relationship Id="rId19" Type="http://schemas.openxmlformats.org/officeDocument/2006/relationships/image" Target="../media/image70.png"/><Relationship Id="rId31" Type="http://schemas.openxmlformats.org/officeDocument/2006/relationships/image" Target="../media/image79.png"/><Relationship Id="rId4" Type="http://schemas.openxmlformats.org/officeDocument/2006/relationships/notesSlide" Target="../notesSlides/notesSlide9.xml"/><Relationship Id="rId9" Type="http://schemas.openxmlformats.org/officeDocument/2006/relationships/image" Target="../media/image60.png"/><Relationship Id="rId14" Type="http://schemas.openxmlformats.org/officeDocument/2006/relationships/image" Target="../media/image65.png"/><Relationship Id="rId22" Type="http://schemas.openxmlformats.org/officeDocument/2006/relationships/image" Target="../media/image73.png"/><Relationship Id="rId27" Type="http://schemas.openxmlformats.org/officeDocument/2006/relationships/image" Target="../media/image88.png"/><Relationship Id="rId30" Type="http://schemas.openxmlformats.org/officeDocument/2006/relationships/image" Target="../media/image78.png"/><Relationship Id="rId35" Type="http://schemas.openxmlformats.org/officeDocument/2006/relationships/image" Target="../media/image89.png"/><Relationship Id="rId8" Type="http://schemas.openxmlformats.org/officeDocument/2006/relationships/image" Target="../media/image59.png"/></Relationships>
</file>

<file path=ppt/slides/_rels/slide14.xml.rels><?xml version="1.0" encoding="UTF-8" standalone="yes"?>
<Relationships xmlns="http://schemas.openxmlformats.org/package/2006/relationships"><Relationship Id="rId13" Type="http://schemas.openxmlformats.org/officeDocument/2006/relationships/slideLayout" Target="../slideLayouts/slideLayout2.xml"/><Relationship Id="rId18" Type="http://schemas.openxmlformats.org/officeDocument/2006/relationships/image" Target="../media/image94.png"/><Relationship Id="rId26" Type="http://schemas.openxmlformats.org/officeDocument/2006/relationships/image" Target="../media/image102.png"/><Relationship Id="rId3" Type="http://schemas.microsoft.com/office/2007/relationships/media" Target="../media/media3.mp4"/><Relationship Id="rId21" Type="http://schemas.openxmlformats.org/officeDocument/2006/relationships/image" Target="../media/image97.png"/><Relationship Id="rId7" Type="http://schemas.microsoft.com/office/2007/relationships/media" Target="../media/media5.mp4"/><Relationship Id="rId12" Type="http://schemas.openxmlformats.org/officeDocument/2006/relationships/video" Target="../media/media7.mp4"/><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2" Type="http://schemas.openxmlformats.org/officeDocument/2006/relationships/video" Target="../media/media2.mp4"/><Relationship Id="rId16" Type="http://schemas.openxmlformats.org/officeDocument/2006/relationships/image" Target="../media/image92.png"/><Relationship Id="rId20" Type="http://schemas.openxmlformats.org/officeDocument/2006/relationships/image" Target="../media/image96.png"/><Relationship Id="rId29" Type="http://schemas.openxmlformats.org/officeDocument/2006/relationships/image" Target="../media/image105.png"/><Relationship Id="rId1" Type="http://schemas.microsoft.com/office/2007/relationships/media" Target="../media/media2.mp4"/><Relationship Id="rId6" Type="http://schemas.openxmlformats.org/officeDocument/2006/relationships/video" Target="../media/media4.mp4"/><Relationship Id="rId11" Type="http://schemas.microsoft.com/office/2007/relationships/media" Target="../media/media7.mp4"/><Relationship Id="rId24" Type="http://schemas.openxmlformats.org/officeDocument/2006/relationships/image" Target="../media/image100.png"/><Relationship Id="rId32" Type="http://schemas.openxmlformats.org/officeDocument/2006/relationships/image" Target="../media/image108.png"/><Relationship Id="rId5" Type="http://schemas.microsoft.com/office/2007/relationships/media" Target="../media/media4.mp4"/><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10" Type="http://schemas.openxmlformats.org/officeDocument/2006/relationships/video" Target="../media/media6.mp4"/><Relationship Id="rId19" Type="http://schemas.openxmlformats.org/officeDocument/2006/relationships/image" Target="../media/image95.png"/><Relationship Id="rId31" Type="http://schemas.openxmlformats.org/officeDocument/2006/relationships/image" Target="../media/image107.png"/><Relationship Id="rId4" Type="http://schemas.openxmlformats.org/officeDocument/2006/relationships/video" Target="../media/media3.mp4"/><Relationship Id="rId9" Type="http://schemas.microsoft.com/office/2007/relationships/media" Target="../media/media6.mp4"/><Relationship Id="rId14" Type="http://schemas.openxmlformats.org/officeDocument/2006/relationships/notesSlide" Target="../notesSlides/notesSlide10.xml"/><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8" Type="http://schemas.openxmlformats.org/officeDocument/2006/relationships/video" Target="../media/media5.mp4"/></Relationships>
</file>

<file path=ppt/slides/_rels/slide15.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3" Type="http://schemas.openxmlformats.org/officeDocument/2006/relationships/slideLayout" Target="../slideLayouts/slideLayout2.xml"/><Relationship Id="rId21" Type="http://schemas.openxmlformats.org/officeDocument/2006/relationships/image" Target="../media/image67.png"/><Relationship Id="rId34" Type="http://schemas.openxmlformats.org/officeDocument/2006/relationships/image" Target="../media/image81.png"/><Relationship Id="rId7" Type="http://schemas.openxmlformats.org/officeDocument/2006/relationships/image" Target="../media/image112.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80.png"/><Relationship Id="rId2" Type="http://schemas.openxmlformats.org/officeDocument/2006/relationships/video" Target="../media/media1.mp4"/><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6.png"/><Relationship Id="rId1" Type="http://schemas.microsoft.com/office/2007/relationships/media" Target="../media/media1.mp4"/><Relationship Id="rId6" Type="http://schemas.openxmlformats.org/officeDocument/2006/relationships/image" Target="../media/image111.png"/><Relationship Id="rId11" Type="http://schemas.openxmlformats.org/officeDocument/2006/relationships/image" Target="../media/image57.png"/><Relationship Id="rId24" Type="http://schemas.openxmlformats.org/officeDocument/2006/relationships/image" Target="../media/image70.png"/><Relationship Id="rId32" Type="http://schemas.openxmlformats.org/officeDocument/2006/relationships/image" Target="../media/image79.png"/><Relationship Id="rId5" Type="http://schemas.openxmlformats.org/officeDocument/2006/relationships/image" Target="../media/image110.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5.png"/><Relationship Id="rId36" Type="http://schemas.openxmlformats.org/officeDocument/2006/relationships/image" Target="../media/image115.png"/><Relationship Id="rId10" Type="http://schemas.openxmlformats.org/officeDocument/2006/relationships/image" Target="../media/image56.png"/><Relationship Id="rId19" Type="http://schemas.openxmlformats.org/officeDocument/2006/relationships/image" Target="../media/image65.png"/><Relationship Id="rId31" Type="http://schemas.openxmlformats.org/officeDocument/2006/relationships/image" Target="../media/image78.png"/><Relationship Id="rId4" Type="http://schemas.openxmlformats.org/officeDocument/2006/relationships/notesSlide" Target="../notesSlides/notesSlide11.xml"/><Relationship Id="rId9" Type="http://schemas.openxmlformats.org/officeDocument/2006/relationships/image" Target="../media/image114.pn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7.png"/><Relationship Id="rId35" Type="http://schemas.openxmlformats.org/officeDocument/2006/relationships/image" Target="../media/image82.png"/><Relationship Id="rId8" Type="http://schemas.openxmlformats.org/officeDocument/2006/relationships/image" Target="../media/image113.png"/></Relationships>
</file>

<file path=ppt/slides/_rels/slide16.xml.rels><?xml version="1.0" encoding="UTF-8" standalone="yes"?>
<Relationships xmlns="http://schemas.openxmlformats.org/package/2006/relationships"><Relationship Id="rId13" Type="http://schemas.openxmlformats.org/officeDocument/2006/relationships/image" Target="../media/image59.png"/><Relationship Id="rId18" Type="http://schemas.openxmlformats.org/officeDocument/2006/relationships/image" Target="../media/image64.png"/><Relationship Id="rId26" Type="http://schemas.openxmlformats.org/officeDocument/2006/relationships/image" Target="../media/image72.png"/><Relationship Id="rId3" Type="http://schemas.openxmlformats.org/officeDocument/2006/relationships/slideLayout" Target="../slideLayouts/slideLayout2.xml"/><Relationship Id="rId21" Type="http://schemas.openxmlformats.org/officeDocument/2006/relationships/image" Target="../media/image67.png"/><Relationship Id="rId34" Type="http://schemas.openxmlformats.org/officeDocument/2006/relationships/image" Target="../media/image81.png"/><Relationship Id="rId7" Type="http://schemas.openxmlformats.org/officeDocument/2006/relationships/image" Target="../media/image117.png"/><Relationship Id="rId12" Type="http://schemas.openxmlformats.org/officeDocument/2006/relationships/image" Target="../media/image58.png"/><Relationship Id="rId17" Type="http://schemas.openxmlformats.org/officeDocument/2006/relationships/image" Target="../media/image63.png"/><Relationship Id="rId25" Type="http://schemas.openxmlformats.org/officeDocument/2006/relationships/image" Target="../media/image71.png"/><Relationship Id="rId33" Type="http://schemas.openxmlformats.org/officeDocument/2006/relationships/image" Target="../media/image80.png"/><Relationship Id="rId2" Type="http://schemas.openxmlformats.org/officeDocument/2006/relationships/video" Target="../media/media1.mp4"/><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6.png"/><Relationship Id="rId1" Type="http://schemas.microsoft.com/office/2007/relationships/media" Target="../media/media1.mp4"/><Relationship Id="rId6" Type="http://schemas.openxmlformats.org/officeDocument/2006/relationships/image" Target="../media/image116.png"/><Relationship Id="rId11" Type="http://schemas.openxmlformats.org/officeDocument/2006/relationships/image" Target="../media/image57.png"/><Relationship Id="rId24" Type="http://schemas.openxmlformats.org/officeDocument/2006/relationships/image" Target="../media/image70.png"/><Relationship Id="rId32" Type="http://schemas.openxmlformats.org/officeDocument/2006/relationships/image" Target="../media/image79.png"/><Relationship Id="rId5" Type="http://schemas.openxmlformats.org/officeDocument/2006/relationships/image" Target="../media/image1150.png"/><Relationship Id="rId15" Type="http://schemas.openxmlformats.org/officeDocument/2006/relationships/image" Target="../media/image61.png"/><Relationship Id="rId23" Type="http://schemas.openxmlformats.org/officeDocument/2006/relationships/image" Target="../media/image69.png"/><Relationship Id="rId28" Type="http://schemas.openxmlformats.org/officeDocument/2006/relationships/image" Target="../media/image75.png"/><Relationship Id="rId10" Type="http://schemas.openxmlformats.org/officeDocument/2006/relationships/image" Target="../media/image56.png"/><Relationship Id="rId19" Type="http://schemas.openxmlformats.org/officeDocument/2006/relationships/image" Target="../media/image65.png"/><Relationship Id="rId31" Type="http://schemas.openxmlformats.org/officeDocument/2006/relationships/image" Target="../media/image78.png"/><Relationship Id="rId4" Type="http://schemas.openxmlformats.org/officeDocument/2006/relationships/notesSlide" Target="../notesSlides/notesSlide12.xml"/><Relationship Id="rId9" Type="http://schemas.openxmlformats.org/officeDocument/2006/relationships/image" Target="../media/image119.pn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png"/><Relationship Id="rId30" Type="http://schemas.openxmlformats.org/officeDocument/2006/relationships/image" Target="../media/image77.png"/><Relationship Id="rId35" Type="http://schemas.openxmlformats.org/officeDocument/2006/relationships/image" Target="../media/image82.png"/><Relationship Id="rId8" Type="http://schemas.openxmlformats.org/officeDocument/2006/relationships/image" Target="../media/image118.png"/></Relationships>
</file>

<file path=ppt/slides/_rels/slide1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9.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23.png"/><Relationship Id="rId7" Type="http://schemas.openxmlformats.org/officeDocument/2006/relationships/image" Target="../media/image1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43.png"/><Relationship Id="rId5" Type="http://schemas.openxmlformats.org/officeDocument/2006/relationships/image" Target="../media/image142.png"/><Relationship Id="rId10" Type="http://schemas.openxmlformats.org/officeDocument/2006/relationships/image" Target="../media/image147.png"/><Relationship Id="rId4" Type="http://schemas.openxmlformats.org/officeDocument/2006/relationships/image" Target="../media/image141.png"/><Relationship Id="rId9" Type="http://schemas.openxmlformats.org/officeDocument/2006/relationships/image" Target="../media/image1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1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olyhedr.com/polyhedra.html" TargetMode="External"/><Relationship Id="rId5" Type="http://schemas.openxmlformats.org/officeDocument/2006/relationships/image" Target="../media/image7.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510.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1.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1510.png"/><Relationship Id="rId7" Type="http://schemas.openxmlformats.org/officeDocument/2006/relationships/image" Target="../media/image1910.png"/><Relationship Id="rId2" Type="http://schemas.openxmlformats.org/officeDocument/2006/relationships/image" Target="../media/image1410.png"/><Relationship Id="rId1" Type="http://schemas.openxmlformats.org/officeDocument/2006/relationships/slideLayout" Target="../slideLayouts/slideLayout2.xml"/><Relationship Id="rId6" Type="http://schemas.openxmlformats.org/officeDocument/2006/relationships/image" Target="../media/image182.png"/><Relationship Id="rId5" Type="http://schemas.openxmlformats.org/officeDocument/2006/relationships/image" Target="../media/image1710.png"/><Relationship Id="rId4" Type="http://schemas.openxmlformats.org/officeDocument/2006/relationships/image" Target="../media/image1610.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10.png"/><Relationship Id="rId7" Type="http://schemas.openxmlformats.org/officeDocument/2006/relationships/image" Target="../media/image2410.png"/><Relationship Id="rId12" Type="http://schemas.openxmlformats.org/officeDocument/2006/relationships/image" Target="../media/image18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28.png"/><Relationship Id="rId10" Type="http://schemas.openxmlformats.org/officeDocument/2006/relationships/image" Target="../media/image27.png"/><Relationship Id="rId4" Type="http://schemas.openxmlformats.org/officeDocument/2006/relationships/image" Target="../media/image2110.png"/><Relationship Id="rId9"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9947A2-15E1-F665-3D69-618A2CB82B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57EC95-64B7-2C29-F787-4C321DA227DD}"/>
              </a:ext>
            </a:extLst>
          </p:cNvPr>
          <p:cNvSpPr>
            <a:spLocks noGrp="1"/>
          </p:cNvSpPr>
          <p:nvPr>
            <p:ph type="title"/>
          </p:nvPr>
        </p:nvSpPr>
        <p:spPr>
          <a:xfrm>
            <a:off x="853189" y="1422998"/>
            <a:ext cx="10779177" cy="4012003"/>
          </a:xfrm>
        </p:spPr>
        <p:txBody>
          <a:bodyPr anchor="t">
            <a:noAutofit/>
          </a:bodyPr>
          <a:lstStyle/>
          <a:p>
            <a:pPr>
              <a:lnSpc>
                <a:spcPct val="150000"/>
              </a:lnSpc>
            </a:pPr>
            <a:r>
              <a:rPr lang="en-GB" sz="2400" b="1" dirty="0"/>
              <a:t>Thursday, 1/5/2025</a:t>
            </a:r>
            <a:br>
              <a:rPr lang="en-GB" sz="2400" dirty="0"/>
            </a:br>
            <a:r>
              <a:rPr lang="en-GB" sz="2400" dirty="0"/>
              <a:t>Lecture 1 (10:00-11:00): Quantum Mechanics in 1 hour</a:t>
            </a:r>
            <a:br>
              <a:rPr lang="en-GB" sz="2400" dirty="0"/>
            </a:br>
            <a:r>
              <a:rPr lang="en-GB" sz="2400" dirty="0"/>
              <a:t>Lecture 2 (11:15-12:15): Applied Quantum Mechanics</a:t>
            </a:r>
            <a:br>
              <a:rPr lang="en-GB" sz="2400" dirty="0"/>
            </a:br>
            <a:br>
              <a:rPr lang="en-GB" sz="2400" dirty="0"/>
            </a:br>
            <a:r>
              <a:rPr lang="en-GB" sz="2400" b="1" dirty="0"/>
              <a:t>Friday, 2/5/2025</a:t>
            </a:r>
            <a:br>
              <a:rPr lang="en-GB" sz="2400" dirty="0"/>
            </a:br>
            <a:r>
              <a:rPr lang="en-GB" sz="2400" dirty="0"/>
              <a:t>Lecture 3 (10:00-11:00): Materials properties from atoms</a:t>
            </a:r>
            <a:br>
              <a:rPr lang="en-GB" sz="2400" dirty="0"/>
            </a:br>
            <a:r>
              <a:rPr lang="en-GB" sz="2400" dirty="0"/>
              <a:t>Lecture 4 (11:15-12:15): Collective phenomena: from plasticity to radiation damage</a:t>
            </a:r>
          </a:p>
        </p:txBody>
      </p:sp>
      <p:sp>
        <p:nvSpPr>
          <p:cNvPr id="3" name="Slide Number Placeholder 2">
            <a:extLst>
              <a:ext uri="{FF2B5EF4-FFF2-40B4-BE49-F238E27FC236}">
                <a16:creationId xmlns:a16="http://schemas.microsoft.com/office/drawing/2014/main" id="{F03A1A4E-E35B-2BBF-20EE-826212171A6B}"/>
              </a:ext>
            </a:extLst>
          </p:cNvPr>
          <p:cNvSpPr>
            <a:spLocks noGrp="1"/>
          </p:cNvSpPr>
          <p:nvPr>
            <p:ph type="sldNum" sz="quarter" idx="12"/>
          </p:nvPr>
        </p:nvSpPr>
        <p:spPr/>
        <p:txBody>
          <a:bodyPr/>
          <a:lstStyle/>
          <a:p>
            <a:fld id="{B89329CB-797D-6146-8DF7-8C5F7C196CE5}" type="slidenum">
              <a:rPr lang="en-GB" smtClean="0"/>
              <a:t>1</a:t>
            </a:fld>
            <a:endParaRPr lang="en-GB" dirty="0"/>
          </a:p>
        </p:txBody>
      </p:sp>
    </p:spTree>
    <p:extLst>
      <p:ext uri="{BB962C8B-B14F-4D97-AF65-F5344CB8AC3E}">
        <p14:creationId xmlns:p14="http://schemas.microsoft.com/office/powerpoint/2010/main" val="1003549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2CF59-DFD2-BCFA-369C-11EDC0345C16}"/>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C28EA3FD-7133-67AF-334E-332FEEDD1425}"/>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Particle in a one-dimensional well</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769BBAE-3038-EFB2-8090-5994841F36D7}"/>
                  </a:ext>
                </a:extLst>
              </p:cNvPr>
              <p:cNvSpPr txBox="1"/>
              <p:nvPr/>
            </p:nvSpPr>
            <p:spPr>
              <a:xfrm>
                <a:off x="838199" y="2176291"/>
                <a:ext cx="10848975" cy="369332"/>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Begin with the separation of variables Ansatz:  </a:t>
                </a:r>
                <a14:m>
                  <m:oMath xmlns:m="http://schemas.openxmlformats.org/officeDocument/2006/math">
                    <m:r>
                      <m:rPr>
                        <m:sty m:val="p"/>
                      </m:rPr>
                      <a:rPr lang="en-GB" sz="1800" smtClean="0">
                        <a:latin typeface="Cambria Math" panose="02040503050406030204" pitchFamily="18" charset="0"/>
                      </a:rPr>
                      <m:t>Ψ</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b="1" i="1">
                            <a:latin typeface="Cambria Math" panose="02040503050406030204" pitchFamily="18" charset="0"/>
                          </a:rPr>
                          <m:t>,</m:t>
                        </m:r>
                        <m:r>
                          <a:rPr lang="en-GB" sz="1800" i="1">
                            <a:latin typeface="Cambria Math" panose="02040503050406030204" pitchFamily="18" charset="0"/>
                          </a:rPr>
                          <m:t>𝑡</m:t>
                        </m:r>
                      </m:e>
                    </m:d>
                    <m:r>
                      <a:rPr lang="en-GB" sz="1800" b="0" i="1" smtClean="0">
                        <a:latin typeface="Cambria Math" panose="02040503050406030204" pitchFamily="18" charset="0"/>
                      </a:rPr>
                      <m:t>=</m:t>
                    </m:r>
                    <m:r>
                      <m:rPr>
                        <m:sty m:val="p"/>
                      </m:rPr>
                      <a:rPr lang="en-GB" sz="1800" b="0" i="0" smtClean="0">
                        <a:latin typeface="Cambria Math" panose="02040503050406030204" pitchFamily="18" charset="0"/>
                      </a:rPr>
                      <m:t>Θ</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𝑡</m:t>
                        </m:r>
                      </m:e>
                    </m:d>
                    <m:r>
                      <m:rPr>
                        <m:sty m:val="p"/>
                      </m:rPr>
                      <a:rPr lang="en-GB" sz="1800" b="0" i="0" smtClean="0">
                        <a:latin typeface="Cambria Math" panose="02040503050406030204" pitchFamily="18" charset="0"/>
                      </a:rPr>
                      <m:t>Φ</m:t>
                    </m:r>
                    <m:r>
                      <a:rPr lang="en-GB" sz="1800" b="0" i="1" smtClean="0">
                        <a:latin typeface="Cambria Math" panose="02040503050406030204" pitchFamily="18" charset="0"/>
                      </a:rPr>
                      <m:t>(</m:t>
                    </m:r>
                    <m:r>
                      <a:rPr lang="en-GB" sz="1800" b="0" i="1" smtClean="0">
                        <a:latin typeface="Cambria Math" panose="02040503050406030204" pitchFamily="18" charset="0"/>
                      </a:rPr>
                      <m:t>𝑥</m:t>
                    </m:r>
                    <m:r>
                      <a:rPr lang="en-GB" sz="1800" b="0" i="1" smtClean="0">
                        <a:latin typeface="Cambria Math" panose="02040503050406030204" pitchFamily="18" charset="0"/>
                      </a:rPr>
                      <m:t>)</m:t>
                    </m:r>
                  </m:oMath>
                </a14:m>
                <a:endParaRPr lang="en-GB" sz="1800" dirty="0"/>
              </a:p>
            </p:txBody>
          </p:sp>
        </mc:Choice>
        <mc:Fallback xmlns="">
          <p:sp>
            <p:nvSpPr>
              <p:cNvPr id="8" name="TextBox 7">
                <a:extLst>
                  <a:ext uri="{FF2B5EF4-FFF2-40B4-BE49-F238E27FC236}">
                    <a16:creationId xmlns:a16="http://schemas.microsoft.com/office/drawing/2014/main" id="{5769BBAE-3038-EFB2-8090-5994841F36D7}"/>
                  </a:ext>
                </a:extLst>
              </p:cNvPr>
              <p:cNvSpPr txBox="1">
                <a:spLocks noRot="1" noChangeAspect="1" noMove="1" noResize="1" noEditPoints="1" noAdjustHandles="1" noChangeArrowheads="1" noChangeShapeType="1" noTextEdit="1"/>
              </p:cNvSpPr>
              <p:nvPr/>
            </p:nvSpPr>
            <p:spPr>
              <a:xfrm>
                <a:off x="838199" y="2176291"/>
                <a:ext cx="10848975" cy="369332"/>
              </a:xfrm>
              <a:prstGeom prst="rect">
                <a:avLst/>
              </a:prstGeom>
              <a:blipFill>
                <a:blip r:embed="rId3"/>
                <a:stretch>
                  <a:fillRect l="-350" t="-6667" b="-26667"/>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8931BA02-ADDF-1835-D254-ADAA7AC08F1D}"/>
              </a:ext>
            </a:extLst>
          </p:cNvPr>
          <p:cNvSpPr txBox="1"/>
          <p:nvPr/>
        </p:nvSpPr>
        <p:spPr>
          <a:xfrm>
            <a:off x="2014538" y="2700338"/>
            <a:ext cx="184731" cy="369332"/>
          </a:xfrm>
          <a:prstGeom prst="rect">
            <a:avLst/>
          </a:prstGeom>
          <a:noFill/>
        </p:spPr>
        <p:txBody>
          <a:bodyPr wrap="none" rtlCol="0">
            <a:spAutoFit/>
          </a:bodyPr>
          <a:lstStyle/>
          <a:p>
            <a:endParaRPr lang="en-GB" dirty="0"/>
          </a:p>
        </p:txBody>
      </p:sp>
      <mc:AlternateContent xmlns:mc="http://schemas.openxmlformats.org/markup-compatibility/2006" xmlns:a14="http://schemas.microsoft.com/office/drawing/2010/main">
        <mc:Choice Requires="a14">
          <p:sp>
            <p:nvSpPr>
              <p:cNvPr id="3" name="Content Placeholder 1">
                <a:extLst>
                  <a:ext uri="{FF2B5EF4-FFF2-40B4-BE49-F238E27FC236}">
                    <a16:creationId xmlns:a16="http://schemas.microsoft.com/office/drawing/2014/main" id="{A05DD825-DB6F-F624-FFBD-37AA13B41685}"/>
                  </a:ext>
                </a:extLst>
              </p:cNvPr>
              <p:cNvSpPr txBox="1">
                <a:spLocks/>
              </p:cNvSpPr>
              <p:nvPr/>
            </p:nvSpPr>
            <p:spPr>
              <a:xfrm>
                <a:off x="0" y="1144283"/>
                <a:ext cx="12192000" cy="9580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sz="2200" i="1" smtClean="0">
                          <a:latin typeface="Cambria Math" panose="02040503050406030204" pitchFamily="18" charset="0"/>
                        </a:rPr>
                        <m:t>𝑖</m:t>
                      </m:r>
                      <m:r>
                        <a:rPr lang="en-GB" sz="2200" b="0" i="1" smtClean="0">
                          <a:latin typeface="Cambria Math" panose="02040503050406030204" pitchFamily="18" charset="0"/>
                        </a:rPr>
                        <m:t>ℏ</m:t>
                      </m:r>
                      <m:f>
                        <m:fPr>
                          <m:ctrlPr>
                            <a:rPr lang="en-GB" sz="2200" b="0" i="1" smtClean="0">
                              <a:latin typeface="Cambria Math" panose="02040503050406030204" pitchFamily="18" charset="0"/>
                            </a:rPr>
                          </m:ctrlPr>
                        </m:fPr>
                        <m:num>
                          <m:r>
                            <a:rPr lang="en-GB" sz="2200" b="0" i="1" smtClean="0">
                              <a:latin typeface="Cambria Math" panose="02040503050406030204" pitchFamily="18" charset="0"/>
                            </a:rPr>
                            <m:t>𝜕</m:t>
                          </m:r>
                        </m:num>
                        <m:den>
                          <m:r>
                            <a:rPr lang="en-GB" sz="2200" b="0" i="1" smtClean="0">
                              <a:latin typeface="Cambria Math" panose="02040503050406030204" pitchFamily="18" charset="0"/>
                            </a:rPr>
                            <m:t>𝜕</m:t>
                          </m:r>
                          <m:r>
                            <a:rPr lang="en-GB" sz="2200" b="0" i="1" smtClean="0">
                              <a:latin typeface="Cambria Math" panose="02040503050406030204" pitchFamily="18" charset="0"/>
                            </a:rPr>
                            <m:t>𝑡</m:t>
                          </m:r>
                        </m:den>
                      </m:f>
                      <m:r>
                        <m:rPr>
                          <m:sty m:val="p"/>
                        </m:rPr>
                        <a:rPr lang="en-GB" sz="2200">
                          <a:latin typeface="Cambria Math" panose="02040503050406030204" pitchFamily="18" charset="0"/>
                        </a:rPr>
                        <m:t>Ψ</m:t>
                      </m:r>
                      <m:d>
                        <m:dPr>
                          <m:ctrlPr>
                            <a:rPr lang="en-GB" sz="2200" i="1">
                              <a:latin typeface="Cambria Math" panose="02040503050406030204" pitchFamily="18" charset="0"/>
                            </a:rPr>
                          </m:ctrlPr>
                        </m:dPr>
                        <m:e>
                          <m:r>
                            <a:rPr lang="en-GB" sz="2200" i="1">
                              <a:latin typeface="Cambria Math" panose="02040503050406030204" pitchFamily="18" charset="0"/>
                            </a:rPr>
                            <m:t>𝑥</m:t>
                          </m:r>
                          <m:r>
                            <a:rPr lang="en-GB" sz="2200" b="1" i="1">
                              <a:latin typeface="Cambria Math" panose="02040503050406030204" pitchFamily="18" charset="0"/>
                            </a:rPr>
                            <m:t>,</m:t>
                          </m:r>
                          <m:r>
                            <a:rPr lang="en-GB" sz="2200" i="1">
                              <a:latin typeface="Cambria Math" panose="02040503050406030204" pitchFamily="18" charset="0"/>
                            </a:rPr>
                            <m:t>𝑡</m:t>
                          </m:r>
                        </m:e>
                      </m:d>
                      <m:r>
                        <a:rPr lang="en-GB" sz="2200" b="0" i="1" smtClean="0">
                          <a:latin typeface="Cambria Math" panose="02040503050406030204" pitchFamily="18" charset="0"/>
                        </a:rPr>
                        <m:t>=</m:t>
                      </m:r>
                      <m:r>
                        <a:rPr lang="en-GB" sz="2200" i="1">
                          <a:latin typeface="Cambria Math" panose="02040503050406030204" pitchFamily="18" charset="0"/>
                        </a:rPr>
                        <m:t>−</m:t>
                      </m:r>
                      <m:f>
                        <m:fPr>
                          <m:ctrlPr>
                            <a:rPr lang="en-GB" sz="2200" i="1">
                              <a:latin typeface="Cambria Math" panose="02040503050406030204" pitchFamily="18" charset="0"/>
                            </a:rPr>
                          </m:ctrlPr>
                        </m:fPr>
                        <m:num>
                          <m:sSup>
                            <m:sSupPr>
                              <m:ctrlPr>
                                <a:rPr lang="en-GB" sz="2200" i="1">
                                  <a:latin typeface="Cambria Math" panose="02040503050406030204" pitchFamily="18" charset="0"/>
                                </a:rPr>
                              </m:ctrlPr>
                            </m:sSupPr>
                            <m:e>
                              <m:r>
                                <a:rPr lang="en-GB" sz="2200" i="1">
                                  <a:latin typeface="Cambria Math" panose="02040503050406030204" pitchFamily="18" charset="0"/>
                                </a:rPr>
                                <m:t>ℏ</m:t>
                              </m:r>
                            </m:e>
                            <m:sup>
                              <m:r>
                                <a:rPr lang="en-GB" sz="2200" i="1">
                                  <a:latin typeface="Cambria Math" panose="02040503050406030204" pitchFamily="18" charset="0"/>
                                </a:rPr>
                                <m:t>2</m:t>
                              </m:r>
                            </m:sup>
                          </m:sSup>
                        </m:num>
                        <m:den>
                          <m:r>
                            <a:rPr lang="en-GB" sz="2200" i="1">
                              <a:latin typeface="Cambria Math" panose="02040503050406030204" pitchFamily="18" charset="0"/>
                            </a:rPr>
                            <m:t>2</m:t>
                          </m:r>
                          <m:r>
                            <a:rPr lang="en-GB" sz="2200" i="1">
                              <a:latin typeface="Cambria Math" panose="02040503050406030204" pitchFamily="18" charset="0"/>
                            </a:rPr>
                            <m:t>𝑚</m:t>
                          </m:r>
                        </m:den>
                      </m:f>
                      <m:f>
                        <m:fPr>
                          <m:ctrlPr>
                            <a:rPr lang="en-GB" sz="2200" i="1">
                              <a:latin typeface="Cambria Math" panose="02040503050406030204" pitchFamily="18" charset="0"/>
                            </a:rPr>
                          </m:ctrlPr>
                        </m:fPr>
                        <m:num>
                          <m:sSup>
                            <m:sSupPr>
                              <m:ctrlPr>
                                <a:rPr lang="en-GB" sz="2200" i="1">
                                  <a:latin typeface="Cambria Math" panose="02040503050406030204" pitchFamily="18" charset="0"/>
                                </a:rPr>
                              </m:ctrlPr>
                            </m:sSupPr>
                            <m:e>
                              <m:r>
                                <a:rPr lang="en-GB" sz="2200" i="1">
                                  <a:latin typeface="Cambria Math" panose="02040503050406030204" pitchFamily="18" charset="0"/>
                                </a:rPr>
                                <m:t>𝜕</m:t>
                              </m:r>
                            </m:e>
                            <m:sup>
                              <m:r>
                                <a:rPr lang="en-GB" sz="2200" i="1">
                                  <a:latin typeface="Cambria Math" panose="02040503050406030204" pitchFamily="18" charset="0"/>
                                </a:rPr>
                                <m:t>2</m:t>
                              </m:r>
                            </m:sup>
                          </m:sSup>
                        </m:num>
                        <m:den>
                          <m:sSup>
                            <m:sSupPr>
                              <m:ctrlPr>
                                <a:rPr lang="en-GB" sz="2200" i="1">
                                  <a:latin typeface="Cambria Math" panose="02040503050406030204" pitchFamily="18" charset="0"/>
                                </a:rPr>
                              </m:ctrlPr>
                            </m:sSupPr>
                            <m:e>
                              <m:r>
                                <a:rPr lang="en-GB" sz="2200" i="1">
                                  <a:latin typeface="Cambria Math" panose="02040503050406030204" pitchFamily="18" charset="0"/>
                                </a:rPr>
                                <m:t>𝜕</m:t>
                              </m:r>
                            </m:e>
                            <m:sup>
                              <m:r>
                                <a:rPr lang="en-GB" sz="2200" i="1">
                                  <a:latin typeface="Cambria Math" panose="02040503050406030204" pitchFamily="18" charset="0"/>
                                </a:rPr>
                                <m:t>2</m:t>
                              </m:r>
                            </m:sup>
                          </m:sSup>
                          <m:r>
                            <a:rPr lang="en-GB" sz="2200" i="1">
                              <a:latin typeface="Cambria Math" panose="02040503050406030204" pitchFamily="18" charset="0"/>
                            </a:rPr>
                            <m:t>𝑥</m:t>
                          </m:r>
                        </m:den>
                      </m:f>
                      <m:r>
                        <m:rPr>
                          <m:sty m:val="p"/>
                        </m:rPr>
                        <a:rPr lang="en-GB" sz="2200">
                          <a:latin typeface="Cambria Math" panose="02040503050406030204" pitchFamily="18" charset="0"/>
                        </a:rPr>
                        <m:t>Ψ</m:t>
                      </m:r>
                      <m:d>
                        <m:dPr>
                          <m:ctrlPr>
                            <a:rPr lang="en-GB" sz="2200" i="1">
                              <a:latin typeface="Cambria Math" panose="02040503050406030204" pitchFamily="18" charset="0"/>
                            </a:rPr>
                          </m:ctrlPr>
                        </m:dPr>
                        <m:e>
                          <m:r>
                            <a:rPr lang="en-GB" sz="2200" i="1">
                              <a:latin typeface="Cambria Math" panose="02040503050406030204" pitchFamily="18" charset="0"/>
                            </a:rPr>
                            <m:t>𝑥</m:t>
                          </m:r>
                          <m:r>
                            <a:rPr lang="en-GB" sz="2200" i="1">
                              <a:latin typeface="Cambria Math" panose="02040503050406030204" pitchFamily="18" charset="0"/>
                            </a:rPr>
                            <m:t>,</m:t>
                          </m:r>
                          <m:r>
                            <a:rPr lang="en-GB" sz="2200" i="1">
                              <a:latin typeface="Cambria Math" panose="02040503050406030204" pitchFamily="18" charset="0"/>
                            </a:rPr>
                            <m:t>𝑡</m:t>
                          </m:r>
                        </m:e>
                      </m:d>
                    </m:oMath>
                  </m:oMathPara>
                </a14:m>
                <a:endParaRPr lang="en-GB" sz="2200" dirty="0"/>
              </a:p>
            </p:txBody>
          </p:sp>
        </mc:Choice>
        <mc:Fallback xmlns="">
          <p:sp>
            <p:nvSpPr>
              <p:cNvPr id="3" name="Content Placeholder 1">
                <a:extLst>
                  <a:ext uri="{FF2B5EF4-FFF2-40B4-BE49-F238E27FC236}">
                    <a16:creationId xmlns:a16="http://schemas.microsoft.com/office/drawing/2014/main" id="{A05DD825-DB6F-F624-FFBD-37AA13B41685}"/>
                  </a:ext>
                </a:extLst>
              </p:cNvPr>
              <p:cNvSpPr txBox="1">
                <a:spLocks noRot="1" noChangeAspect="1" noMove="1" noResize="1" noEditPoints="1" noAdjustHandles="1" noChangeArrowheads="1" noChangeShapeType="1" noTextEdit="1"/>
              </p:cNvSpPr>
              <p:nvPr/>
            </p:nvSpPr>
            <p:spPr>
              <a:xfrm>
                <a:off x="0" y="1144283"/>
                <a:ext cx="12192000" cy="958063"/>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Content Placeholder 1">
                <a:extLst>
                  <a:ext uri="{FF2B5EF4-FFF2-40B4-BE49-F238E27FC236}">
                    <a16:creationId xmlns:a16="http://schemas.microsoft.com/office/drawing/2014/main" id="{D365B02A-6363-7C2A-027F-B28D5EE95901}"/>
                  </a:ext>
                </a:extLst>
              </p:cNvPr>
              <p:cNvSpPr txBox="1">
                <a:spLocks/>
              </p:cNvSpPr>
              <p:nvPr/>
            </p:nvSpPr>
            <p:spPr>
              <a:xfrm>
                <a:off x="1438052" y="2776490"/>
                <a:ext cx="3507255" cy="817228"/>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𝑖</m:t>
                      </m:r>
                      <m:r>
                        <a:rPr lang="en-GB" sz="1800" b="0" i="1" smtClean="0">
                          <a:latin typeface="Cambria Math" panose="02040503050406030204" pitchFamily="18" charset="0"/>
                        </a:rPr>
                        <m:t>ℏ</m:t>
                      </m:r>
                      <m:r>
                        <m:rPr>
                          <m:sty m:val="p"/>
                        </m:rPr>
                        <a:rPr lang="en-GB" sz="1800">
                          <a:latin typeface="Cambria Math" panose="02040503050406030204" pitchFamily="18" charset="0"/>
                        </a:rPr>
                        <m:t>Φ</m:t>
                      </m:r>
                      <m:d>
                        <m:dPr>
                          <m:ctrlPr>
                            <a:rPr lang="en-GB" sz="1800" i="1">
                              <a:latin typeface="Cambria Math" panose="02040503050406030204" pitchFamily="18" charset="0"/>
                            </a:rPr>
                          </m:ctrlPr>
                        </m:dPr>
                        <m:e>
                          <m:r>
                            <a:rPr lang="en-GB" sz="1800" i="1">
                              <a:latin typeface="Cambria Math" panose="02040503050406030204" pitchFamily="18" charset="0"/>
                            </a:rPr>
                            <m:t>𝑥</m:t>
                          </m:r>
                        </m:e>
                      </m:d>
                      <m:acc>
                        <m:accPr>
                          <m:chr m:val="̇"/>
                          <m:ctrlPr>
                            <a:rPr lang="en-GB" sz="1800" b="0" i="1" smtClean="0">
                              <a:latin typeface="Cambria Math" panose="02040503050406030204" pitchFamily="18" charset="0"/>
                            </a:rPr>
                          </m:ctrlPr>
                        </m:accPr>
                        <m:e>
                          <m:r>
                            <m:rPr>
                              <m:sty m:val="p"/>
                            </m:rPr>
                            <a:rPr lang="en-GB" sz="1800">
                              <a:latin typeface="Cambria Math" panose="02040503050406030204" pitchFamily="18" charset="0"/>
                            </a:rPr>
                            <m:t>Θ</m:t>
                          </m:r>
                        </m:e>
                      </m:acc>
                      <m:d>
                        <m:dPr>
                          <m:ctrlPr>
                            <a:rPr lang="en-GB" sz="1800" i="1" smtClean="0">
                              <a:latin typeface="Cambria Math" panose="02040503050406030204" pitchFamily="18" charset="0"/>
                            </a:rPr>
                          </m:ctrlPr>
                        </m:dPr>
                        <m:e>
                          <m:r>
                            <a:rPr lang="en-GB" sz="1800" i="1">
                              <a:latin typeface="Cambria Math" panose="02040503050406030204" pitchFamily="18" charset="0"/>
                            </a:rPr>
                            <m:t>𝑡</m:t>
                          </m:r>
                        </m:e>
                      </m:d>
                      <m:r>
                        <a:rPr lang="en-GB" sz="1800" b="0" i="1" smtClean="0">
                          <a:latin typeface="Cambria Math" panose="02040503050406030204" pitchFamily="18" charset="0"/>
                        </a:rPr>
                        <m:t>=</m:t>
                      </m:r>
                      <m:r>
                        <a:rPr lang="en-GB" sz="1800" i="1">
                          <a:latin typeface="Cambria Math" panose="02040503050406030204" pitchFamily="18" charset="0"/>
                        </a:rPr>
                        <m:t>−</m:t>
                      </m:r>
                      <m:f>
                        <m:fPr>
                          <m:ctrlPr>
                            <a:rPr lang="en-GB" sz="1800" i="1">
                              <a:latin typeface="Cambria Math" panose="02040503050406030204" pitchFamily="18" charset="0"/>
                            </a:rPr>
                          </m:ctrlPr>
                        </m:fPr>
                        <m:num>
                          <m:sSup>
                            <m:sSupPr>
                              <m:ctrlPr>
                                <a:rPr lang="en-GB" sz="1800" i="1">
                                  <a:latin typeface="Cambria Math" panose="02040503050406030204" pitchFamily="18" charset="0"/>
                                </a:rPr>
                              </m:ctrlPr>
                            </m:sSupPr>
                            <m:e>
                              <m:r>
                                <a:rPr lang="en-GB" sz="1800" i="1">
                                  <a:latin typeface="Cambria Math" panose="02040503050406030204" pitchFamily="18" charset="0"/>
                                </a:rPr>
                                <m:t>ℏ</m:t>
                              </m:r>
                            </m:e>
                            <m:sup>
                              <m:r>
                                <a:rPr lang="en-GB" sz="1800" i="1">
                                  <a:latin typeface="Cambria Math" panose="02040503050406030204" pitchFamily="18" charset="0"/>
                                </a:rPr>
                                <m:t>2</m:t>
                              </m:r>
                            </m:sup>
                          </m:sSup>
                        </m:num>
                        <m:den>
                          <m:r>
                            <a:rPr lang="en-GB" sz="1800" i="1">
                              <a:latin typeface="Cambria Math" panose="02040503050406030204" pitchFamily="18" charset="0"/>
                            </a:rPr>
                            <m:t>2</m:t>
                          </m:r>
                          <m:r>
                            <a:rPr lang="en-GB" sz="1800" i="1">
                              <a:latin typeface="Cambria Math" panose="02040503050406030204" pitchFamily="18" charset="0"/>
                            </a:rPr>
                            <m:t>𝑚</m:t>
                          </m:r>
                        </m:den>
                      </m:f>
                      <m:r>
                        <m:rPr>
                          <m:sty m:val="p"/>
                        </m:rPr>
                        <a:rPr lang="en-GB" sz="1800">
                          <a:latin typeface="Cambria Math" panose="02040503050406030204" pitchFamily="18" charset="0"/>
                        </a:rPr>
                        <m:t>Θ</m:t>
                      </m:r>
                      <m:r>
                        <a:rPr lang="en-GB" sz="1800" i="1">
                          <a:latin typeface="Cambria Math" panose="02040503050406030204" pitchFamily="18" charset="0"/>
                        </a:rPr>
                        <m:t>(</m:t>
                      </m:r>
                      <m:r>
                        <a:rPr lang="en-GB" sz="1800" i="1">
                          <a:latin typeface="Cambria Math" panose="02040503050406030204" pitchFamily="18" charset="0"/>
                        </a:rPr>
                        <m:t>𝑡</m:t>
                      </m:r>
                      <m:r>
                        <a:rPr lang="en-GB" sz="1800" i="1">
                          <a:latin typeface="Cambria Math" panose="02040503050406030204" pitchFamily="18" charset="0"/>
                        </a:rPr>
                        <m:t>)</m:t>
                      </m:r>
                      <m:r>
                        <m:rPr>
                          <m:sty m:val="p"/>
                        </m:rPr>
                        <a:rPr lang="en-GB" sz="1800">
                          <a:latin typeface="Cambria Math" panose="02040503050406030204" pitchFamily="18" charset="0"/>
                        </a:rPr>
                        <m:t>Φ</m:t>
                      </m:r>
                      <m:r>
                        <a:rPr lang="en-GB" sz="1800" b="0" i="0" smtClean="0">
                          <a:latin typeface="Cambria Math" panose="02040503050406030204" pitchFamily="18" charset="0"/>
                        </a:rPr>
                        <m:t>′′</m:t>
                      </m:r>
                      <m:d>
                        <m:dPr>
                          <m:ctrlPr>
                            <a:rPr lang="en-GB" sz="1800" i="1">
                              <a:latin typeface="Cambria Math" panose="02040503050406030204" pitchFamily="18" charset="0"/>
                            </a:rPr>
                          </m:ctrlPr>
                        </m:dPr>
                        <m:e>
                          <m:r>
                            <a:rPr lang="en-GB" sz="1800" i="1">
                              <a:latin typeface="Cambria Math" panose="02040503050406030204" pitchFamily="18" charset="0"/>
                            </a:rPr>
                            <m:t>𝑥</m:t>
                          </m:r>
                        </m:e>
                      </m:d>
                    </m:oMath>
                  </m:oMathPara>
                </a14:m>
                <a:endParaRPr lang="en-GB" sz="1800" dirty="0"/>
              </a:p>
            </p:txBody>
          </p:sp>
        </mc:Choice>
        <mc:Fallback xmlns="">
          <p:sp>
            <p:nvSpPr>
              <p:cNvPr id="9" name="Content Placeholder 1">
                <a:extLst>
                  <a:ext uri="{FF2B5EF4-FFF2-40B4-BE49-F238E27FC236}">
                    <a16:creationId xmlns:a16="http://schemas.microsoft.com/office/drawing/2014/main" id="{D365B02A-6363-7C2A-027F-B28D5EE95901}"/>
                  </a:ext>
                </a:extLst>
              </p:cNvPr>
              <p:cNvSpPr txBox="1">
                <a:spLocks noRot="1" noChangeAspect="1" noMove="1" noResize="1" noEditPoints="1" noAdjustHandles="1" noChangeArrowheads="1" noChangeShapeType="1" noTextEdit="1"/>
              </p:cNvSpPr>
              <p:nvPr/>
            </p:nvSpPr>
            <p:spPr>
              <a:xfrm>
                <a:off x="1438052" y="2776490"/>
                <a:ext cx="3507255" cy="81722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Content Placeholder 1">
                <a:extLst>
                  <a:ext uri="{FF2B5EF4-FFF2-40B4-BE49-F238E27FC236}">
                    <a16:creationId xmlns:a16="http://schemas.microsoft.com/office/drawing/2014/main" id="{9FFE0426-A3E7-6254-7E9A-5F2CEF95730E}"/>
                  </a:ext>
                </a:extLst>
              </p:cNvPr>
              <p:cNvSpPr txBox="1">
                <a:spLocks/>
              </p:cNvSpPr>
              <p:nvPr/>
            </p:nvSpPr>
            <p:spPr>
              <a:xfrm>
                <a:off x="2049012" y="3605428"/>
                <a:ext cx="2401660" cy="62036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𝑖</m:t>
                      </m:r>
                      <m:r>
                        <a:rPr lang="en-GB" sz="1800" i="1">
                          <a:latin typeface="Cambria Math" panose="02040503050406030204" pitchFamily="18" charset="0"/>
                        </a:rPr>
                        <m:t>ℏ</m:t>
                      </m:r>
                      <m:f>
                        <m:fPr>
                          <m:ctrlPr>
                            <a:rPr lang="en-GB" sz="1800" b="0" i="1" smtClean="0">
                              <a:latin typeface="Cambria Math" panose="02040503050406030204" pitchFamily="18" charset="0"/>
                            </a:rPr>
                          </m:ctrlPr>
                        </m:fPr>
                        <m:num>
                          <m:acc>
                            <m:accPr>
                              <m:chr m:val="̇"/>
                              <m:ctrlPr>
                                <a:rPr lang="en-GB" sz="1800" b="0" i="1" smtClean="0">
                                  <a:latin typeface="Cambria Math" panose="02040503050406030204" pitchFamily="18" charset="0"/>
                                </a:rPr>
                              </m:ctrlPr>
                            </m:accPr>
                            <m:e>
                              <m:r>
                                <m:rPr>
                                  <m:sty m:val="p"/>
                                </m:rPr>
                                <a:rPr lang="en-GB" sz="1800">
                                  <a:latin typeface="Cambria Math" panose="02040503050406030204" pitchFamily="18" charset="0"/>
                                </a:rPr>
                                <m:t>Θ</m:t>
                              </m:r>
                            </m:e>
                          </m:acc>
                          <m:d>
                            <m:dPr>
                              <m:ctrlPr>
                                <a:rPr lang="en-GB" sz="1800" i="1" smtClean="0">
                                  <a:latin typeface="Cambria Math" panose="02040503050406030204" pitchFamily="18" charset="0"/>
                                </a:rPr>
                              </m:ctrlPr>
                            </m:dPr>
                            <m:e>
                              <m:r>
                                <a:rPr lang="en-GB" sz="1800" i="1">
                                  <a:latin typeface="Cambria Math" panose="02040503050406030204" pitchFamily="18" charset="0"/>
                                </a:rPr>
                                <m:t>𝑡</m:t>
                              </m:r>
                            </m:e>
                          </m:d>
                        </m:num>
                        <m:den>
                          <m:r>
                            <m:rPr>
                              <m:sty m:val="p"/>
                            </m:rPr>
                            <a:rPr lang="en-GB" sz="1800" b="0" i="0" smtClean="0">
                              <a:latin typeface="Cambria Math" panose="02040503050406030204" pitchFamily="18" charset="0"/>
                            </a:rPr>
                            <m:t>Θ</m:t>
                          </m:r>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den>
                      </m:f>
                      <m:r>
                        <a:rPr lang="en-GB" sz="1800" b="0" i="1" smtClean="0">
                          <a:latin typeface="Cambria Math" panose="02040503050406030204" pitchFamily="18" charset="0"/>
                        </a:rPr>
                        <m:t>=</m:t>
                      </m:r>
                      <m:r>
                        <a:rPr lang="en-GB" sz="1800" i="1">
                          <a:latin typeface="Cambria Math" panose="02040503050406030204" pitchFamily="18" charset="0"/>
                        </a:rPr>
                        <m:t>−</m:t>
                      </m:r>
                      <m:f>
                        <m:fPr>
                          <m:ctrlPr>
                            <a:rPr lang="en-GB" sz="1800" i="1">
                              <a:latin typeface="Cambria Math" panose="02040503050406030204" pitchFamily="18" charset="0"/>
                            </a:rPr>
                          </m:ctrlPr>
                        </m:fPr>
                        <m:num>
                          <m:sSup>
                            <m:sSupPr>
                              <m:ctrlPr>
                                <a:rPr lang="en-GB" sz="1800" i="1">
                                  <a:latin typeface="Cambria Math" panose="02040503050406030204" pitchFamily="18" charset="0"/>
                                </a:rPr>
                              </m:ctrlPr>
                            </m:sSupPr>
                            <m:e>
                              <m:r>
                                <a:rPr lang="en-GB" sz="1800" i="1">
                                  <a:latin typeface="Cambria Math" panose="02040503050406030204" pitchFamily="18" charset="0"/>
                                </a:rPr>
                                <m:t>ℏ</m:t>
                              </m:r>
                            </m:e>
                            <m:sup>
                              <m:r>
                                <a:rPr lang="en-GB" sz="1800" i="1">
                                  <a:latin typeface="Cambria Math" panose="02040503050406030204" pitchFamily="18" charset="0"/>
                                </a:rPr>
                                <m:t>2</m:t>
                              </m:r>
                            </m:sup>
                          </m:sSup>
                        </m:num>
                        <m:den>
                          <m:r>
                            <a:rPr lang="en-GB" sz="1800" i="1">
                              <a:latin typeface="Cambria Math" panose="02040503050406030204" pitchFamily="18" charset="0"/>
                            </a:rPr>
                            <m:t>2</m:t>
                          </m:r>
                          <m:r>
                            <a:rPr lang="en-GB" sz="1800" i="1">
                              <a:latin typeface="Cambria Math" panose="02040503050406030204" pitchFamily="18" charset="0"/>
                            </a:rPr>
                            <m:t>𝑚</m:t>
                          </m:r>
                        </m:den>
                      </m:f>
                      <m:f>
                        <m:fPr>
                          <m:ctrlPr>
                            <a:rPr lang="en-GB" sz="1800" i="1" smtClean="0">
                              <a:latin typeface="Cambria Math" panose="02040503050406030204" pitchFamily="18" charset="0"/>
                            </a:rPr>
                          </m:ctrlPr>
                        </m:fPr>
                        <m:num>
                          <m:r>
                            <m:rPr>
                              <m:sty m:val="p"/>
                            </m:rPr>
                            <a:rPr lang="en-GB" sz="1800">
                              <a:latin typeface="Cambria Math" panose="02040503050406030204" pitchFamily="18" charset="0"/>
                            </a:rPr>
                            <m:t>Φ</m:t>
                          </m:r>
                          <m:r>
                            <a:rPr lang="en-GB" sz="1800" b="0" i="1" smtClean="0">
                              <a:latin typeface="Cambria Math" panose="02040503050406030204" pitchFamily="18" charset="0"/>
                            </a:rPr>
                            <m:t>′′(</m:t>
                          </m:r>
                          <m:r>
                            <a:rPr lang="en-GB" sz="1800" b="0" i="1" smtClean="0">
                              <a:latin typeface="Cambria Math" panose="02040503050406030204" pitchFamily="18" charset="0"/>
                            </a:rPr>
                            <m:t>𝑥</m:t>
                          </m:r>
                          <m:r>
                            <a:rPr lang="en-GB" sz="1800" b="0" i="1" smtClean="0">
                              <a:latin typeface="Cambria Math" panose="02040503050406030204" pitchFamily="18" charset="0"/>
                            </a:rPr>
                            <m:t>)</m:t>
                          </m:r>
                        </m:num>
                        <m:den>
                          <m:r>
                            <m:rPr>
                              <m:sty m:val="p"/>
                            </m:rPr>
                            <a:rPr lang="en-GB" sz="1800">
                              <a:latin typeface="Cambria Math" panose="02040503050406030204" pitchFamily="18" charset="0"/>
                            </a:rPr>
                            <m:t>Φ</m:t>
                          </m:r>
                          <m:r>
                            <a:rPr lang="en-GB" sz="1800" b="0" i="1" smtClean="0">
                              <a:latin typeface="Cambria Math" panose="02040503050406030204" pitchFamily="18" charset="0"/>
                            </a:rPr>
                            <m:t>(</m:t>
                          </m:r>
                          <m:r>
                            <a:rPr lang="en-GB" sz="1800" b="0" i="1" smtClean="0">
                              <a:latin typeface="Cambria Math" panose="02040503050406030204" pitchFamily="18" charset="0"/>
                            </a:rPr>
                            <m:t>𝑥</m:t>
                          </m:r>
                          <m:r>
                            <a:rPr lang="en-GB" sz="1800" b="0" i="1" smtClean="0">
                              <a:latin typeface="Cambria Math" panose="02040503050406030204" pitchFamily="18" charset="0"/>
                            </a:rPr>
                            <m:t>)</m:t>
                          </m:r>
                        </m:den>
                      </m:f>
                    </m:oMath>
                  </m:oMathPara>
                </a14:m>
                <a:endParaRPr lang="en-GB" sz="1800" dirty="0"/>
              </a:p>
            </p:txBody>
          </p:sp>
        </mc:Choice>
        <mc:Fallback xmlns="">
          <p:sp>
            <p:nvSpPr>
              <p:cNvPr id="10" name="Content Placeholder 1">
                <a:extLst>
                  <a:ext uri="{FF2B5EF4-FFF2-40B4-BE49-F238E27FC236}">
                    <a16:creationId xmlns:a16="http://schemas.microsoft.com/office/drawing/2014/main" id="{9FFE0426-A3E7-6254-7E9A-5F2CEF95730E}"/>
                  </a:ext>
                </a:extLst>
              </p:cNvPr>
              <p:cNvSpPr txBox="1">
                <a:spLocks noRot="1" noChangeAspect="1" noMove="1" noResize="1" noEditPoints="1" noAdjustHandles="1" noChangeArrowheads="1" noChangeShapeType="1" noTextEdit="1"/>
              </p:cNvSpPr>
              <p:nvPr/>
            </p:nvSpPr>
            <p:spPr>
              <a:xfrm>
                <a:off x="2049012" y="3605428"/>
                <a:ext cx="2401660" cy="620364"/>
              </a:xfrm>
              <a:prstGeom prst="rect">
                <a:avLst/>
              </a:prstGeom>
              <a:blipFill>
                <a:blip r:embed="rId6"/>
                <a:stretch>
                  <a:fillRect t="-4000" b="-16000"/>
                </a:stretch>
              </a:blipFill>
            </p:spPr>
            <p:txBody>
              <a:bodyPr/>
              <a:lstStyle/>
              <a:p>
                <a:r>
                  <a:rPr lang="en-GB">
                    <a:noFill/>
                  </a:rPr>
                  <a:t> </a:t>
                </a:r>
              </a:p>
            </p:txBody>
          </p:sp>
        </mc:Fallback>
      </mc:AlternateContent>
      <p:cxnSp>
        <p:nvCxnSpPr>
          <p:cNvPr id="13" name="Straight Connector 12">
            <a:extLst>
              <a:ext uri="{FF2B5EF4-FFF2-40B4-BE49-F238E27FC236}">
                <a16:creationId xmlns:a16="http://schemas.microsoft.com/office/drawing/2014/main" id="{38D0A375-3388-5018-B698-F34CB83CF957}"/>
              </a:ext>
            </a:extLst>
          </p:cNvPr>
          <p:cNvCxnSpPr>
            <a:cxnSpLocks/>
          </p:cNvCxnSpPr>
          <p:nvPr/>
        </p:nvCxnSpPr>
        <p:spPr>
          <a:xfrm>
            <a:off x="6096000" y="2885004"/>
            <a:ext cx="0" cy="3515796"/>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Content Placeholder 1">
                <a:extLst>
                  <a:ext uri="{FF2B5EF4-FFF2-40B4-BE49-F238E27FC236}">
                    <a16:creationId xmlns:a16="http://schemas.microsoft.com/office/drawing/2014/main" id="{B2C5C0AE-7737-7D62-F9E3-801785AF3CEE}"/>
                  </a:ext>
                </a:extLst>
              </p:cNvPr>
              <p:cNvSpPr txBox="1">
                <a:spLocks/>
              </p:cNvSpPr>
              <p:nvPr/>
            </p:nvSpPr>
            <p:spPr>
              <a:xfrm>
                <a:off x="1421319" y="5569396"/>
                <a:ext cx="1694442" cy="9580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𝑖</m:t>
                      </m:r>
                      <m:r>
                        <a:rPr lang="en-GB" sz="1800" i="1">
                          <a:latin typeface="Cambria Math" panose="02040503050406030204" pitchFamily="18" charset="0"/>
                        </a:rPr>
                        <m:t>ℏ</m:t>
                      </m:r>
                      <m:f>
                        <m:fPr>
                          <m:ctrlPr>
                            <a:rPr lang="en-GB" sz="1800" b="0" i="1" smtClean="0">
                              <a:latin typeface="Cambria Math" panose="02040503050406030204" pitchFamily="18" charset="0"/>
                            </a:rPr>
                          </m:ctrlPr>
                        </m:fPr>
                        <m:num>
                          <m:acc>
                            <m:accPr>
                              <m:chr m:val="̇"/>
                              <m:ctrlPr>
                                <a:rPr lang="en-GB" sz="1800" b="0" i="1" smtClean="0">
                                  <a:latin typeface="Cambria Math" panose="02040503050406030204" pitchFamily="18" charset="0"/>
                                </a:rPr>
                              </m:ctrlPr>
                            </m:accPr>
                            <m:e>
                              <m:r>
                                <m:rPr>
                                  <m:sty m:val="p"/>
                                </m:rPr>
                                <a:rPr lang="en-GB" sz="1800">
                                  <a:latin typeface="Cambria Math" panose="02040503050406030204" pitchFamily="18" charset="0"/>
                                </a:rPr>
                                <m:t>Θ</m:t>
                              </m:r>
                            </m:e>
                          </m:acc>
                          <m:d>
                            <m:dPr>
                              <m:ctrlPr>
                                <a:rPr lang="en-GB" sz="1800" i="1" smtClean="0">
                                  <a:latin typeface="Cambria Math" panose="02040503050406030204" pitchFamily="18" charset="0"/>
                                </a:rPr>
                              </m:ctrlPr>
                            </m:dPr>
                            <m:e>
                              <m:r>
                                <a:rPr lang="en-GB" sz="1800" i="1">
                                  <a:latin typeface="Cambria Math" panose="02040503050406030204" pitchFamily="18" charset="0"/>
                                </a:rPr>
                                <m:t>𝑡</m:t>
                              </m:r>
                            </m:e>
                          </m:d>
                        </m:num>
                        <m:den>
                          <m:r>
                            <m:rPr>
                              <m:sty m:val="p"/>
                            </m:rPr>
                            <a:rPr lang="en-GB" sz="1800" b="0" i="0" smtClean="0">
                              <a:latin typeface="Cambria Math" panose="02040503050406030204" pitchFamily="18" charset="0"/>
                            </a:rPr>
                            <m:t>Θ</m:t>
                          </m:r>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m:t>
                          </m:r>
                        </m:den>
                      </m:f>
                      <m:r>
                        <a:rPr lang="en-GB" sz="1800" b="0" i="1" smtClean="0">
                          <a:latin typeface="Cambria Math" panose="02040503050406030204" pitchFamily="18" charset="0"/>
                        </a:rPr>
                        <m:t>=</m:t>
                      </m:r>
                      <m:r>
                        <a:rPr lang="en-GB" sz="1800" b="0" i="1" smtClean="0">
                          <a:latin typeface="Cambria Math" panose="02040503050406030204" pitchFamily="18" charset="0"/>
                        </a:rPr>
                        <m:t>𝛼</m:t>
                      </m:r>
                    </m:oMath>
                  </m:oMathPara>
                </a14:m>
                <a:endParaRPr lang="en-GB" sz="1800" i="1" dirty="0"/>
              </a:p>
            </p:txBody>
          </p:sp>
        </mc:Choice>
        <mc:Fallback xmlns="">
          <p:sp>
            <p:nvSpPr>
              <p:cNvPr id="15" name="Content Placeholder 1">
                <a:extLst>
                  <a:ext uri="{FF2B5EF4-FFF2-40B4-BE49-F238E27FC236}">
                    <a16:creationId xmlns:a16="http://schemas.microsoft.com/office/drawing/2014/main" id="{B2C5C0AE-7737-7D62-F9E3-801785AF3CEE}"/>
                  </a:ext>
                </a:extLst>
              </p:cNvPr>
              <p:cNvSpPr txBox="1">
                <a:spLocks noRot="1" noChangeAspect="1" noMove="1" noResize="1" noEditPoints="1" noAdjustHandles="1" noChangeArrowheads="1" noChangeShapeType="1" noTextEdit="1"/>
              </p:cNvSpPr>
              <p:nvPr/>
            </p:nvSpPr>
            <p:spPr>
              <a:xfrm>
                <a:off x="1421319" y="5569396"/>
                <a:ext cx="1694442" cy="958063"/>
              </a:xfrm>
              <a:prstGeom prst="rect">
                <a:avLst/>
              </a:prstGeom>
              <a:blipFill>
                <a:blip r:embed="rId7"/>
                <a:stretch>
                  <a:fillRect t="-38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Content Placeholder 1">
                <a:extLst>
                  <a:ext uri="{FF2B5EF4-FFF2-40B4-BE49-F238E27FC236}">
                    <a16:creationId xmlns:a16="http://schemas.microsoft.com/office/drawing/2014/main" id="{DADF8B54-8718-F57D-80D0-4C1340BF8040}"/>
                  </a:ext>
                </a:extLst>
              </p:cNvPr>
              <p:cNvSpPr txBox="1">
                <a:spLocks/>
              </p:cNvSpPr>
              <p:nvPr/>
            </p:nvSpPr>
            <p:spPr>
              <a:xfrm>
                <a:off x="3334686" y="5569396"/>
                <a:ext cx="1813830" cy="9580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m:t>
                      </m:r>
                      <m:f>
                        <m:fPr>
                          <m:ctrlPr>
                            <a:rPr lang="en-GB" sz="1800" i="1">
                              <a:latin typeface="Cambria Math" panose="02040503050406030204" pitchFamily="18" charset="0"/>
                            </a:rPr>
                          </m:ctrlPr>
                        </m:fPr>
                        <m:num>
                          <m:sSup>
                            <m:sSupPr>
                              <m:ctrlPr>
                                <a:rPr lang="en-GB" sz="1800" i="1">
                                  <a:latin typeface="Cambria Math" panose="02040503050406030204" pitchFamily="18" charset="0"/>
                                </a:rPr>
                              </m:ctrlPr>
                            </m:sSupPr>
                            <m:e>
                              <m:r>
                                <a:rPr lang="en-GB" sz="1800" i="1">
                                  <a:latin typeface="Cambria Math" panose="02040503050406030204" pitchFamily="18" charset="0"/>
                                </a:rPr>
                                <m:t>ℏ</m:t>
                              </m:r>
                            </m:e>
                            <m:sup>
                              <m:r>
                                <a:rPr lang="en-GB" sz="1800" i="1">
                                  <a:latin typeface="Cambria Math" panose="02040503050406030204" pitchFamily="18" charset="0"/>
                                </a:rPr>
                                <m:t>2</m:t>
                              </m:r>
                            </m:sup>
                          </m:sSup>
                        </m:num>
                        <m:den>
                          <m:r>
                            <a:rPr lang="en-GB" sz="1800" i="1">
                              <a:latin typeface="Cambria Math" panose="02040503050406030204" pitchFamily="18" charset="0"/>
                            </a:rPr>
                            <m:t>2</m:t>
                          </m:r>
                          <m:r>
                            <a:rPr lang="en-GB" sz="1800" i="1">
                              <a:latin typeface="Cambria Math" panose="02040503050406030204" pitchFamily="18" charset="0"/>
                            </a:rPr>
                            <m:t>𝑚</m:t>
                          </m:r>
                        </m:den>
                      </m:f>
                      <m:f>
                        <m:fPr>
                          <m:ctrlPr>
                            <a:rPr lang="en-GB" sz="1800" i="1">
                              <a:latin typeface="Cambria Math" panose="02040503050406030204" pitchFamily="18" charset="0"/>
                            </a:rPr>
                          </m:ctrlPr>
                        </m:fPr>
                        <m:num>
                          <m:r>
                            <m:rPr>
                              <m:sty m:val="p"/>
                            </m:rPr>
                            <a:rPr lang="en-GB" sz="1800">
                              <a:latin typeface="Cambria Math" panose="02040503050406030204" pitchFamily="18" charset="0"/>
                            </a:rPr>
                            <m:t>Φ</m:t>
                          </m:r>
                          <m:r>
                            <a:rPr lang="en-GB" sz="1800" i="1">
                              <a:latin typeface="Cambria Math" panose="02040503050406030204" pitchFamily="18" charset="0"/>
                            </a:rPr>
                            <m:t>′′(</m:t>
                          </m:r>
                          <m:r>
                            <a:rPr lang="en-GB" sz="1800" i="1">
                              <a:latin typeface="Cambria Math" panose="02040503050406030204" pitchFamily="18" charset="0"/>
                            </a:rPr>
                            <m:t>𝑥</m:t>
                          </m:r>
                          <m:r>
                            <a:rPr lang="en-GB" sz="1800" i="1">
                              <a:latin typeface="Cambria Math" panose="02040503050406030204" pitchFamily="18" charset="0"/>
                            </a:rPr>
                            <m:t>)</m:t>
                          </m:r>
                        </m:num>
                        <m:den>
                          <m:r>
                            <m:rPr>
                              <m:sty m:val="p"/>
                            </m:rPr>
                            <a:rPr lang="en-GB" sz="1800">
                              <a:latin typeface="Cambria Math" panose="02040503050406030204" pitchFamily="18" charset="0"/>
                            </a:rPr>
                            <m:t>Φ</m:t>
                          </m:r>
                          <m:r>
                            <a:rPr lang="en-GB" sz="1800" i="1">
                              <a:latin typeface="Cambria Math" panose="02040503050406030204" pitchFamily="18" charset="0"/>
                            </a:rPr>
                            <m:t>(</m:t>
                          </m:r>
                          <m:r>
                            <a:rPr lang="en-GB" sz="1800" i="1">
                              <a:latin typeface="Cambria Math" panose="02040503050406030204" pitchFamily="18" charset="0"/>
                            </a:rPr>
                            <m:t>𝑥</m:t>
                          </m:r>
                          <m:r>
                            <a:rPr lang="en-GB" sz="1800" i="1">
                              <a:latin typeface="Cambria Math" panose="02040503050406030204" pitchFamily="18" charset="0"/>
                            </a:rPr>
                            <m:t>)</m:t>
                          </m:r>
                        </m:den>
                      </m:f>
                      <m:r>
                        <a:rPr lang="en-GB" sz="1800" b="0" i="1" smtClean="0">
                          <a:latin typeface="Cambria Math" panose="02040503050406030204" pitchFamily="18" charset="0"/>
                        </a:rPr>
                        <m:t>=</m:t>
                      </m:r>
                      <m:r>
                        <a:rPr lang="en-GB" sz="1800" b="0" i="1" smtClean="0">
                          <a:latin typeface="Cambria Math" panose="02040503050406030204" pitchFamily="18" charset="0"/>
                        </a:rPr>
                        <m:t>𝛼</m:t>
                      </m:r>
                    </m:oMath>
                  </m:oMathPara>
                </a14:m>
                <a:endParaRPr lang="en-GB" sz="1800" i="1" dirty="0"/>
              </a:p>
            </p:txBody>
          </p:sp>
        </mc:Choice>
        <mc:Fallback xmlns="">
          <p:sp>
            <p:nvSpPr>
              <p:cNvPr id="16" name="Content Placeholder 1">
                <a:extLst>
                  <a:ext uri="{FF2B5EF4-FFF2-40B4-BE49-F238E27FC236}">
                    <a16:creationId xmlns:a16="http://schemas.microsoft.com/office/drawing/2014/main" id="{DADF8B54-8718-F57D-80D0-4C1340BF8040}"/>
                  </a:ext>
                </a:extLst>
              </p:cNvPr>
              <p:cNvSpPr txBox="1">
                <a:spLocks noRot="1" noChangeAspect="1" noMove="1" noResize="1" noEditPoints="1" noAdjustHandles="1" noChangeArrowheads="1" noChangeShapeType="1" noTextEdit="1"/>
              </p:cNvSpPr>
              <p:nvPr/>
            </p:nvSpPr>
            <p:spPr>
              <a:xfrm>
                <a:off x="3334686" y="5569396"/>
                <a:ext cx="1813830" cy="958063"/>
              </a:xfrm>
              <a:prstGeom prst="rect">
                <a:avLst/>
              </a:prstGeom>
              <a:blipFill>
                <a:blip r:embed="rId8"/>
                <a:stretch>
                  <a:fillRect/>
                </a:stretch>
              </a:blipFill>
            </p:spPr>
            <p:txBody>
              <a:bodyPr/>
              <a:lstStyle/>
              <a:p>
                <a:r>
                  <a:rPr lang="en-GB">
                    <a:noFill/>
                  </a:rPr>
                  <a:t> </a:t>
                </a:r>
              </a:p>
            </p:txBody>
          </p:sp>
        </mc:Fallback>
      </mc:AlternateContent>
      <p:sp>
        <p:nvSpPr>
          <p:cNvPr id="19" name="TextBox 18">
            <a:extLst>
              <a:ext uri="{FF2B5EF4-FFF2-40B4-BE49-F238E27FC236}">
                <a16:creationId xmlns:a16="http://schemas.microsoft.com/office/drawing/2014/main" id="{E395EFDA-FE9C-C9F0-56BC-7FB27D632B06}"/>
              </a:ext>
            </a:extLst>
          </p:cNvPr>
          <p:cNvSpPr txBox="1"/>
          <p:nvPr/>
        </p:nvSpPr>
        <p:spPr>
          <a:xfrm>
            <a:off x="838199" y="4473524"/>
            <a:ext cx="4442758" cy="923330"/>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Since neither function depends on the argument of the other, both sides must be equal to the same constant: </a:t>
            </a:r>
            <a:endParaRPr lang="en-GB" sz="1800" dirty="0"/>
          </a:p>
        </p:txBody>
      </p:sp>
      <p:sp>
        <p:nvSpPr>
          <p:cNvPr id="21" name="TextBox 20">
            <a:extLst>
              <a:ext uri="{FF2B5EF4-FFF2-40B4-BE49-F238E27FC236}">
                <a16:creationId xmlns:a16="http://schemas.microsoft.com/office/drawing/2014/main" id="{CA7BE13F-0234-964C-265A-0E83E4E2474C}"/>
              </a:ext>
            </a:extLst>
          </p:cNvPr>
          <p:cNvSpPr txBox="1"/>
          <p:nvPr/>
        </p:nvSpPr>
        <p:spPr>
          <a:xfrm>
            <a:off x="6542313" y="2776490"/>
            <a:ext cx="4442758" cy="369332"/>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This results in the following relations:</a:t>
            </a:r>
            <a:endParaRPr lang="en-GB" sz="1800" dirty="0"/>
          </a:p>
        </p:txBody>
      </p:sp>
      <mc:AlternateContent xmlns:mc="http://schemas.openxmlformats.org/markup-compatibility/2006" xmlns:a14="http://schemas.microsoft.com/office/drawing/2010/main">
        <mc:Choice Requires="a14">
          <p:sp>
            <p:nvSpPr>
              <p:cNvPr id="22" name="Content Placeholder 1">
                <a:extLst>
                  <a:ext uri="{FF2B5EF4-FFF2-40B4-BE49-F238E27FC236}">
                    <a16:creationId xmlns:a16="http://schemas.microsoft.com/office/drawing/2014/main" id="{2D6CDA98-0F8E-5C11-F21D-E5295B8199F6}"/>
                  </a:ext>
                </a:extLst>
              </p:cNvPr>
              <p:cNvSpPr txBox="1">
                <a:spLocks/>
              </p:cNvSpPr>
              <p:nvPr/>
            </p:nvSpPr>
            <p:spPr>
              <a:xfrm>
                <a:off x="8029574" y="3277851"/>
                <a:ext cx="1638302" cy="38896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GB" sz="1800" b="0" i="0" smtClean="0">
                          <a:latin typeface="Cambria Math" panose="02040503050406030204" pitchFamily="18" charset="0"/>
                        </a:rPr>
                        <m:t>Θ</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𝑡</m:t>
                          </m:r>
                        </m:e>
                      </m:d>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m:t>
                          </m:r>
                          <m:r>
                            <a:rPr lang="en-GB" sz="1800" b="0" i="1" smtClean="0">
                              <a:latin typeface="Cambria Math" panose="02040503050406030204" pitchFamily="18" charset="0"/>
                            </a:rPr>
                            <m:t>𝑖</m:t>
                          </m:r>
                          <m:r>
                            <a:rPr lang="en-GB" sz="1800" i="1">
                              <a:latin typeface="Cambria Math" panose="02040503050406030204" pitchFamily="18" charset="0"/>
                            </a:rPr>
                            <m:t>𝛼</m:t>
                          </m:r>
                          <m:r>
                            <a:rPr lang="en-GB" sz="1800" b="0" i="1" smtClean="0">
                              <a:latin typeface="Cambria Math" panose="02040503050406030204" pitchFamily="18" charset="0"/>
                            </a:rPr>
                            <m:t>𝑡</m:t>
                          </m:r>
                          <m:r>
                            <a:rPr lang="en-GB" sz="1800" b="0" i="1" smtClean="0">
                              <a:latin typeface="Cambria Math" panose="02040503050406030204" pitchFamily="18" charset="0"/>
                            </a:rPr>
                            <m:t>/ℏ</m:t>
                          </m:r>
                        </m:sup>
                      </m:sSup>
                    </m:oMath>
                  </m:oMathPara>
                </a14:m>
                <a:endParaRPr lang="en-GB" sz="1800" i="1" dirty="0"/>
              </a:p>
            </p:txBody>
          </p:sp>
        </mc:Choice>
        <mc:Fallback xmlns="">
          <p:sp>
            <p:nvSpPr>
              <p:cNvPr id="22" name="Content Placeholder 1">
                <a:extLst>
                  <a:ext uri="{FF2B5EF4-FFF2-40B4-BE49-F238E27FC236}">
                    <a16:creationId xmlns:a16="http://schemas.microsoft.com/office/drawing/2014/main" id="{2D6CDA98-0F8E-5C11-F21D-E5295B8199F6}"/>
                  </a:ext>
                </a:extLst>
              </p:cNvPr>
              <p:cNvSpPr txBox="1">
                <a:spLocks noRot="1" noChangeAspect="1" noMove="1" noResize="1" noEditPoints="1" noAdjustHandles="1" noChangeArrowheads="1" noChangeShapeType="1" noTextEdit="1"/>
              </p:cNvSpPr>
              <p:nvPr/>
            </p:nvSpPr>
            <p:spPr>
              <a:xfrm>
                <a:off x="8029574" y="3277851"/>
                <a:ext cx="1638302" cy="388969"/>
              </a:xfrm>
              <a:prstGeom prst="rect">
                <a:avLst/>
              </a:prstGeom>
              <a:blipFill>
                <a:blip r:embed="rId9"/>
                <a:stretch>
                  <a:fillRect t="-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Content Placeholder 1">
                <a:extLst>
                  <a:ext uri="{FF2B5EF4-FFF2-40B4-BE49-F238E27FC236}">
                    <a16:creationId xmlns:a16="http://schemas.microsoft.com/office/drawing/2014/main" id="{8DC9D092-E0CE-CCE7-E13C-300324DAA984}"/>
                  </a:ext>
                </a:extLst>
              </p:cNvPr>
              <p:cNvSpPr txBox="1">
                <a:spLocks/>
              </p:cNvSpPr>
              <p:nvPr/>
            </p:nvSpPr>
            <p:spPr>
              <a:xfrm>
                <a:off x="7583766" y="3717934"/>
                <a:ext cx="2781977" cy="449716"/>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m:rPr>
                          <m:sty m:val="p"/>
                        </m:rPr>
                        <a:rPr lang="en-GB" sz="1800" b="0" i="0" smtClean="0">
                          <a:latin typeface="Cambria Math" panose="02040503050406030204" pitchFamily="18" charset="0"/>
                        </a:rPr>
                        <m:t>Ψ</m:t>
                      </m:r>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b="1" i="1">
                              <a:latin typeface="Cambria Math" panose="02040503050406030204" pitchFamily="18" charset="0"/>
                            </a:rPr>
                            <m:t>,</m:t>
                          </m:r>
                          <m:r>
                            <a:rPr lang="en-GB" sz="1800" i="1">
                              <a:latin typeface="Cambria Math" panose="02040503050406030204" pitchFamily="18" charset="0"/>
                            </a:rPr>
                            <m:t>𝑡</m:t>
                          </m:r>
                        </m:e>
                      </m:d>
                      <m:r>
                        <a:rPr lang="en-GB" sz="1800" i="1">
                          <a:latin typeface="Cambria Math" panose="02040503050406030204" pitchFamily="18" charset="0"/>
                        </a:rPr>
                        <m:t>=</m:t>
                      </m:r>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m:t>
                          </m:r>
                          <m:r>
                            <a:rPr lang="en-GB" sz="1800" i="1">
                              <a:latin typeface="Cambria Math" panose="02040503050406030204" pitchFamily="18" charset="0"/>
                            </a:rPr>
                            <m:t>𝑖</m:t>
                          </m:r>
                          <m:r>
                            <a:rPr lang="en-GB" sz="1800" i="1">
                              <a:latin typeface="Cambria Math" panose="02040503050406030204" pitchFamily="18" charset="0"/>
                            </a:rPr>
                            <m:t>𝛼</m:t>
                          </m:r>
                          <m:r>
                            <a:rPr lang="en-GB" sz="1800" i="1">
                              <a:latin typeface="Cambria Math" panose="02040503050406030204" pitchFamily="18" charset="0"/>
                            </a:rPr>
                            <m:t>𝑡</m:t>
                          </m:r>
                          <m:r>
                            <a:rPr lang="en-GB" sz="1800" i="1">
                              <a:latin typeface="Cambria Math" panose="02040503050406030204" pitchFamily="18" charset="0"/>
                            </a:rPr>
                            <m:t>/ℏ</m:t>
                          </m:r>
                        </m:sup>
                      </m:sSup>
                      <m:r>
                        <m:rPr>
                          <m:sty m:val="p"/>
                        </m:rPr>
                        <a:rPr lang="en-GB" sz="1800">
                          <a:latin typeface="Cambria Math" panose="02040503050406030204" pitchFamily="18" charset="0"/>
                        </a:rPr>
                        <m:t>Φ</m:t>
                      </m:r>
                      <m:r>
                        <a:rPr lang="en-GB" sz="1800" i="1">
                          <a:latin typeface="Cambria Math" panose="02040503050406030204" pitchFamily="18" charset="0"/>
                        </a:rPr>
                        <m:t>(</m:t>
                      </m:r>
                      <m:r>
                        <a:rPr lang="en-GB" sz="1800" i="1">
                          <a:latin typeface="Cambria Math" panose="02040503050406030204" pitchFamily="18" charset="0"/>
                        </a:rPr>
                        <m:t>𝑥</m:t>
                      </m:r>
                      <m:r>
                        <a:rPr lang="en-GB" sz="1800" i="1">
                          <a:latin typeface="Cambria Math" panose="02040503050406030204" pitchFamily="18" charset="0"/>
                        </a:rPr>
                        <m:t>)</m:t>
                      </m:r>
                    </m:oMath>
                  </m:oMathPara>
                </a14:m>
                <a:endParaRPr lang="en-GB" sz="1800" i="1" dirty="0"/>
              </a:p>
            </p:txBody>
          </p:sp>
        </mc:Choice>
        <mc:Fallback xmlns="">
          <p:sp>
            <p:nvSpPr>
              <p:cNvPr id="24" name="Content Placeholder 1">
                <a:extLst>
                  <a:ext uri="{FF2B5EF4-FFF2-40B4-BE49-F238E27FC236}">
                    <a16:creationId xmlns:a16="http://schemas.microsoft.com/office/drawing/2014/main" id="{8DC9D092-E0CE-CCE7-E13C-300324DAA984}"/>
                  </a:ext>
                </a:extLst>
              </p:cNvPr>
              <p:cNvSpPr txBox="1">
                <a:spLocks noRot="1" noChangeAspect="1" noMove="1" noResize="1" noEditPoints="1" noAdjustHandles="1" noChangeArrowheads="1" noChangeShapeType="1" noTextEdit="1"/>
              </p:cNvSpPr>
              <p:nvPr/>
            </p:nvSpPr>
            <p:spPr>
              <a:xfrm>
                <a:off x="7583766" y="3717934"/>
                <a:ext cx="2781977" cy="449716"/>
              </a:xfrm>
              <a:prstGeom prst="rect">
                <a:avLst/>
              </a:prstGeom>
              <a:blipFill>
                <a:blip r:embed="rId10"/>
                <a:stretch>
                  <a:fillRect t="-2703"/>
                </a:stretch>
              </a:blipFill>
            </p:spPr>
            <p:txBody>
              <a:bodyPr/>
              <a:lstStyle/>
              <a:p>
                <a:r>
                  <a:rPr lang="en-GB">
                    <a:noFill/>
                  </a:rPr>
                  <a:t> </a:t>
                </a:r>
              </a:p>
            </p:txBody>
          </p:sp>
        </mc:Fallback>
      </mc:AlternateContent>
      <p:sp>
        <p:nvSpPr>
          <p:cNvPr id="25" name="TextBox 24">
            <a:extLst>
              <a:ext uri="{FF2B5EF4-FFF2-40B4-BE49-F238E27FC236}">
                <a16:creationId xmlns:a16="http://schemas.microsoft.com/office/drawing/2014/main" id="{AABD8203-6782-0965-B32A-5A10C36AD98D}"/>
              </a:ext>
            </a:extLst>
          </p:cNvPr>
          <p:cNvSpPr txBox="1"/>
          <p:nvPr/>
        </p:nvSpPr>
        <p:spPr>
          <a:xfrm>
            <a:off x="6542312" y="5053115"/>
            <a:ext cx="5277151" cy="369332"/>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It remains to solve the </a:t>
            </a:r>
            <a:r>
              <a:rPr lang="en-GB" i="1" dirty="0">
                <a:solidFill>
                  <a:srgbClr val="1F1F1F"/>
                </a:solidFill>
                <a:latin typeface="Calibri" panose="020F0502020204030204" pitchFamily="34" charset="0"/>
                <a:cs typeface="Calibri" panose="020F0502020204030204" pitchFamily="34" charset="0"/>
              </a:rPr>
              <a:t>time-independent </a:t>
            </a:r>
            <a:r>
              <a:rPr lang="en-GB" dirty="0">
                <a:solidFill>
                  <a:srgbClr val="1F1F1F"/>
                </a:solidFill>
                <a:latin typeface="Calibri" panose="020F0502020204030204" pitchFamily="34" charset="0"/>
                <a:cs typeface="Calibri" panose="020F0502020204030204" pitchFamily="34" charset="0"/>
              </a:rPr>
              <a:t>problem:</a:t>
            </a:r>
            <a:endParaRPr lang="en-GB" sz="1800" dirty="0"/>
          </a:p>
        </p:txBody>
      </p:sp>
      <mc:AlternateContent xmlns:mc="http://schemas.openxmlformats.org/markup-compatibility/2006" xmlns:a14="http://schemas.microsoft.com/office/drawing/2010/main">
        <mc:Choice Requires="a14">
          <p:sp>
            <p:nvSpPr>
              <p:cNvPr id="27" name="Content Placeholder 1">
                <a:extLst>
                  <a:ext uri="{FF2B5EF4-FFF2-40B4-BE49-F238E27FC236}">
                    <a16:creationId xmlns:a16="http://schemas.microsoft.com/office/drawing/2014/main" id="{01E4D9D7-2923-A198-FCC0-AAD195BCE9D1}"/>
                  </a:ext>
                </a:extLst>
              </p:cNvPr>
              <p:cNvSpPr txBox="1">
                <a:spLocks/>
              </p:cNvSpPr>
              <p:nvPr/>
            </p:nvSpPr>
            <p:spPr>
              <a:xfrm>
                <a:off x="7528828" y="5569396"/>
                <a:ext cx="2600305" cy="77069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m:t>
                      </m:r>
                      <m:f>
                        <m:fPr>
                          <m:ctrlPr>
                            <a:rPr lang="en-GB" sz="1800" i="1">
                              <a:latin typeface="Cambria Math" panose="02040503050406030204" pitchFamily="18" charset="0"/>
                            </a:rPr>
                          </m:ctrlPr>
                        </m:fPr>
                        <m:num>
                          <m:sSup>
                            <m:sSupPr>
                              <m:ctrlPr>
                                <a:rPr lang="en-GB" sz="1800" i="1">
                                  <a:latin typeface="Cambria Math" panose="02040503050406030204" pitchFamily="18" charset="0"/>
                                </a:rPr>
                              </m:ctrlPr>
                            </m:sSupPr>
                            <m:e>
                              <m:r>
                                <a:rPr lang="en-GB" sz="1800" i="1">
                                  <a:latin typeface="Cambria Math" panose="02040503050406030204" pitchFamily="18" charset="0"/>
                                </a:rPr>
                                <m:t>ℏ</m:t>
                              </m:r>
                            </m:e>
                            <m:sup>
                              <m:r>
                                <a:rPr lang="en-GB" sz="1800" i="1">
                                  <a:latin typeface="Cambria Math" panose="02040503050406030204" pitchFamily="18" charset="0"/>
                                </a:rPr>
                                <m:t>2</m:t>
                              </m:r>
                            </m:sup>
                          </m:sSup>
                        </m:num>
                        <m:den>
                          <m:r>
                            <a:rPr lang="en-GB" sz="1800" i="1">
                              <a:latin typeface="Cambria Math" panose="02040503050406030204" pitchFamily="18" charset="0"/>
                            </a:rPr>
                            <m:t>2</m:t>
                          </m:r>
                          <m:r>
                            <a:rPr lang="en-GB" sz="1800" i="1">
                              <a:latin typeface="Cambria Math" panose="02040503050406030204" pitchFamily="18" charset="0"/>
                            </a:rPr>
                            <m:t>𝑚</m:t>
                          </m:r>
                        </m:den>
                      </m:f>
                      <m:r>
                        <m:rPr>
                          <m:sty m:val="p"/>
                        </m:rPr>
                        <a:rPr lang="en-GB" sz="1800">
                          <a:latin typeface="Cambria Math" panose="02040503050406030204" pitchFamily="18" charset="0"/>
                        </a:rPr>
                        <m:t>Φ</m:t>
                      </m:r>
                      <m:r>
                        <a:rPr lang="en-GB" sz="1800" i="1">
                          <a:latin typeface="Cambria Math" panose="02040503050406030204" pitchFamily="18" charset="0"/>
                        </a:rPr>
                        <m:t>′′(</m:t>
                      </m:r>
                      <m:r>
                        <a:rPr lang="en-GB" sz="1800" i="1">
                          <a:latin typeface="Cambria Math" panose="02040503050406030204" pitchFamily="18" charset="0"/>
                        </a:rPr>
                        <m:t>𝑥</m:t>
                      </m:r>
                      <m:r>
                        <a:rPr lang="en-GB" sz="1800" i="1">
                          <a:latin typeface="Cambria Math" panose="02040503050406030204" pitchFamily="18" charset="0"/>
                        </a:rPr>
                        <m:t>)=</m:t>
                      </m:r>
                      <m:r>
                        <a:rPr lang="en-GB" sz="1800" i="1">
                          <a:latin typeface="Cambria Math" panose="02040503050406030204" pitchFamily="18" charset="0"/>
                        </a:rPr>
                        <m:t>𝛼</m:t>
                      </m:r>
                      <m:r>
                        <m:rPr>
                          <m:sty m:val="p"/>
                        </m:rPr>
                        <a:rPr lang="en-GB" sz="1800">
                          <a:latin typeface="Cambria Math" panose="02040503050406030204" pitchFamily="18" charset="0"/>
                        </a:rPr>
                        <m:t>Φ</m:t>
                      </m:r>
                      <m:r>
                        <a:rPr lang="en-GB" sz="1800" i="1">
                          <a:latin typeface="Cambria Math" panose="02040503050406030204" pitchFamily="18" charset="0"/>
                        </a:rPr>
                        <m:t>(</m:t>
                      </m:r>
                      <m:r>
                        <a:rPr lang="en-GB" sz="1800" i="1">
                          <a:latin typeface="Cambria Math" panose="02040503050406030204" pitchFamily="18" charset="0"/>
                        </a:rPr>
                        <m:t>𝑥</m:t>
                      </m:r>
                      <m:r>
                        <a:rPr lang="en-GB" sz="1800" i="1">
                          <a:latin typeface="Cambria Math" panose="02040503050406030204" pitchFamily="18" charset="0"/>
                        </a:rPr>
                        <m:t>)</m:t>
                      </m:r>
                    </m:oMath>
                  </m:oMathPara>
                </a14:m>
                <a:endParaRPr lang="en-GB" sz="1800" i="1" dirty="0"/>
              </a:p>
            </p:txBody>
          </p:sp>
        </mc:Choice>
        <mc:Fallback xmlns="">
          <p:sp>
            <p:nvSpPr>
              <p:cNvPr id="27" name="Content Placeholder 1">
                <a:extLst>
                  <a:ext uri="{FF2B5EF4-FFF2-40B4-BE49-F238E27FC236}">
                    <a16:creationId xmlns:a16="http://schemas.microsoft.com/office/drawing/2014/main" id="{01E4D9D7-2923-A198-FCC0-AAD195BCE9D1}"/>
                  </a:ext>
                </a:extLst>
              </p:cNvPr>
              <p:cNvSpPr txBox="1">
                <a:spLocks noRot="1" noChangeAspect="1" noMove="1" noResize="1" noEditPoints="1" noAdjustHandles="1" noChangeArrowheads="1" noChangeShapeType="1" noTextEdit="1"/>
              </p:cNvSpPr>
              <p:nvPr/>
            </p:nvSpPr>
            <p:spPr>
              <a:xfrm>
                <a:off x="7528828" y="5569396"/>
                <a:ext cx="2600305" cy="770690"/>
              </a:xfrm>
              <a:prstGeom prst="rect">
                <a:avLst/>
              </a:prstGeom>
              <a:blipFill>
                <a:blip r:embed="rId11"/>
                <a:stretch>
                  <a:fillRect/>
                </a:stretch>
              </a:blipFill>
            </p:spPr>
            <p:txBody>
              <a:bodyPr/>
              <a:lstStyle/>
              <a:p>
                <a:r>
                  <a:rPr lang="en-GB">
                    <a:noFill/>
                  </a:rPr>
                  <a:t> </a:t>
                </a:r>
              </a:p>
            </p:txBody>
          </p:sp>
        </mc:Fallback>
      </mc:AlternateContent>
      <p:cxnSp>
        <p:nvCxnSpPr>
          <p:cNvPr id="30" name="Straight Connector 29">
            <a:extLst>
              <a:ext uri="{FF2B5EF4-FFF2-40B4-BE49-F238E27FC236}">
                <a16:creationId xmlns:a16="http://schemas.microsoft.com/office/drawing/2014/main" id="{258F8021-7415-F2E6-D557-8E7C795EC236}"/>
              </a:ext>
            </a:extLst>
          </p:cNvPr>
          <p:cNvCxnSpPr>
            <a:cxnSpLocks/>
          </p:cNvCxnSpPr>
          <p:nvPr/>
        </p:nvCxnSpPr>
        <p:spPr>
          <a:xfrm>
            <a:off x="9732195" y="4049776"/>
            <a:ext cx="309270" cy="348513"/>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sp>
        <p:nvSpPr>
          <p:cNvPr id="31" name="Rectangle 30">
            <a:extLst>
              <a:ext uri="{FF2B5EF4-FFF2-40B4-BE49-F238E27FC236}">
                <a16:creationId xmlns:a16="http://schemas.microsoft.com/office/drawing/2014/main" id="{7B06CE6D-6428-983F-0C9C-8DEF77F8B1F6}"/>
              </a:ext>
            </a:extLst>
          </p:cNvPr>
          <p:cNvSpPr/>
          <p:nvPr/>
        </p:nvSpPr>
        <p:spPr>
          <a:xfrm>
            <a:off x="9055930" y="4415223"/>
            <a:ext cx="2915923" cy="449716"/>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 name="TextBox 32">
            <a:extLst>
              <a:ext uri="{FF2B5EF4-FFF2-40B4-BE49-F238E27FC236}">
                <a16:creationId xmlns:a16="http://schemas.microsoft.com/office/drawing/2014/main" id="{5FAB7B6B-D5D6-CC85-1915-08CADF9F385C}"/>
              </a:ext>
            </a:extLst>
          </p:cNvPr>
          <p:cNvSpPr txBox="1"/>
          <p:nvPr/>
        </p:nvSpPr>
        <p:spPr>
          <a:xfrm>
            <a:off x="9124167" y="4472974"/>
            <a:ext cx="2795381" cy="369332"/>
          </a:xfrm>
          <a:prstGeom prst="rect">
            <a:avLst/>
          </a:prstGeom>
          <a:noFill/>
        </p:spPr>
        <p:txBody>
          <a:bodyPr wrap="none" rtlCol="0">
            <a:spAutoFit/>
          </a:bodyPr>
          <a:lstStyle/>
          <a:p>
            <a:r>
              <a:rPr lang="en-GB" dirty="0"/>
              <a:t>Eigenmodes? Eigenstates!</a:t>
            </a:r>
          </a:p>
        </p:txBody>
      </p:sp>
      <p:sp>
        <p:nvSpPr>
          <p:cNvPr id="35" name="Right Arrow 34">
            <a:extLst>
              <a:ext uri="{FF2B5EF4-FFF2-40B4-BE49-F238E27FC236}">
                <a16:creationId xmlns:a16="http://schemas.microsoft.com/office/drawing/2014/main" id="{1E2D54A4-E13E-4F2F-0309-EFCE6C4A9B30}"/>
              </a:ext>
            </a:extLst>
          </p:cNvPr>
          <p:cNvSpPr/>
          <p:nvPr/>
        </p:nvSpPr>
        <p:spPr>
          <a:xfrm>
            <a:off x="7195662" y="3772399"/>
            <a:ext cx="478957" cy="237240"/>
          </a:xfrm>
          <a:prstGeom prst="rightArrow">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63193562-339D-D286-67F3-38742E66C986}"/>
              </a:ext>
            </a:extLst>
          </p:cNvPr>
          <p:cNvSpPr>
            <a:spLocks noGrp="1"/>
          </p:cNvSpPr>
          <p:nvPr>
            <p:ph type="sldNum" sz="quarter" idx="12"/>
          </p:nvPr>
        </p:nvSpPr>
        <p:spPr/>
        <p:txBody>
          <a:bodyPr/>
          <a:lstStyle/>
          <a:p>
            <a:fld id="{B89329CB-797D-6146-8DF7-8C5F7C196CE5}" type="slidenum">
              <a:rPr lang="en-GB" smtClean="0"/>
              <a:t>10</a:t>
            </a:fld>
            <a:endParaRPr lang="en-GB" dirty="0"/>
          </a:p>
        </p:txBody>
      </p:sp>
    </p:spTree>
    <p:extLst>
      <p:ext uri="{BB962C8B-B14F-4D97-AF65-F5344CB8AC3E}">
        <p14:creationId xmlns:p14="http://schemas.microsoft.com/office/powerpoint/2010/main" val="966705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1144-244B-BFC7-7C7E-495C3B065821}"/>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66BD6EC-208B-5312-1890-CB77E789D2E0}"/>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Particle in a one-dimensional well</a:t>
            </a:r>
          </a:p>
        </p:txBody>
      </p:sp>
      <p:sp>
        <p:nvSpPr>
          <p:cNvPr id="21" name="TextBox 20">
            <a:extLst>
              <a:ext uri="{FF2B5EF4-FFF2-40B4-BE49-F238E27FC236}">
                <a16:creationId xmlns:a16="http://schemas.microsoft.com/office/drawing/2014/main" id="{6ECC8866-80B5-A51C-B4B0-B93BE6C5CC98}"/>
              </a:ext>
            </a:extLst>
          </p:cNvPr>
          <p:cNvSpPr txBox="1"/>
          <p:nvPr/>
        </p:nvSpPr>
        <p:spPr>
          <a:xfrm>
            <a:off x="772871" y="2031873"/>
            <a:ext cx="3790554" cy="369332"/>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Use the Ansatz: </a:t>
            </a:r>
            <a:endParaRPr lang="en-GB" sz="18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14" name="Content Placeholder 1">
                <a:extLst>
                  <a:ext uri="{FF2B5EF4-FFF2-40B4-BE49-F238E27FC236}">
                    <a16:creationId xmlns:a16="http://schemas.microsoft.com/office/drawing/2014/main" id="{5D2D76ED-8A56-D7D7-53D2-6E86434732AA}"/>
                  </a:ext>
                </a:extLst>
              </p:cNvPr>
              <p:cNvSpPr txBox="1">
                <a:spLocks/>
              </p:cNvSpPr>
              <p:nvPr/>
            </p:nvSpPr>
            <p:spPr>
              <a:xfrm>
                <a:off x="1336495" y="1084044"/>
                <a:ext cx="2600305" cy="770690"/>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sz="1800" i="1">
                          <a:latin typeface="Cambria Math" panose="02040503050406030204" pitchFamily="18" charset="0"/>
                        </a:rPr>
                        <m:t>−</m:t>
                      </m:r>
                      <m:f>
                        <m:fPr>
                          <m:ctrlPr>
                            <a:rPr lang="en-GB" sz="1800" i="1">
                              <a:latin typeface="Cambria Math" panose="02040503050406030204" pitchFamily="18" charset="0"/>
                            </a:rPr>
                          </m:ctrlPr>
                        </m:fPr>
                        <m:num>
                          <m:sSup>
                            <m:sSupPr>
                              <m:ctrlPr>
                                <a:rPr lang="en-GB" sz="1800" i="1">
                                  <a:latin typeface="Cambria Math" panose="02040503050406030204" pitchFamily="18" charset="0"/>
                                </a:rPr>
                              </m:ctrlPr>
                            </m:sSupPr>
                            <m:e>
                              <m:r>
                                <a:rPr lang="en-GB" sz="1800" i="1">
                                  <a:latin typeface="Cambria Math" panose="02040503050406030204" pitchFamily="18" charset="0"/>
                                </a:rPr>
                                <m:t>ℏ</m:t>
                              </m:r>
                            </m:e>
                            <m:sup>
                              <m:r>
                                <a:rPr lang="en-GB" sz="1800" i="1">
                                  <a:latin typeface="Cambria Math" panose="02040503050406030204" pitchFamily="18" charset="0"/>
                                </a:rPr>
                                <m:t>2</m:t>
                              </m:r>
                            </m:sup>
                          </m:sSup>
                        </m:num>
                        <m:den>
                          <m:r>
                            <a:rPr lang="en-GB" sz="1800" i="1">
                              <a:latin typeface="Cambria Math" panose="02040503050406030204" pitchFamily="18" charset="0"/>
                            </a:rPr>
                            <m:t>2</m:t>
                          </m:r>
                          <m:r>
                            <a:rPr lang="en-GB" sz="1800" i="1">
                              <a:latin typeface="Cambria Math" panose="02040503050406030204" pitchFamily="18" charset="0"/>
                            </a:rPr>
                            <m:t>𝑚</m:t>
                          </m:r>
                        </m:den>
                      </m:f>
                      <m:r>
                        <m:rPr>
                          <m:sty m:val="p"/>
                        </m:rPr>
                        <a:rPr lang="en-GB" sz="1800">
                          <a:latin typeface="Cambria Math" panose="02040503050406030204" pitchFamily="18" charset="0"/>
                        </a:rPr>
                        <m:t>Φ</m:t>
                      </m:r>
                      <m:r>
                        <a:rPr lang="en-GB" sz="1800" i="1">
                          <a:latin typeface="Cambria Math" panose="02040503050406030204" pitchFamily="18" charset="0"/>
                        </a:rPr>
                        <m:t>′′(</m:t>
                      </m:r>
                      <m:r>
                        <a:rPr lang="en-GB" sz="1800" i="1">
                          <a:latin typeface="Cambria Math" panose="02040503050406030204" pitchFamily="18" charset="0"/>
                        </a:rPr>
                        <m:t>𝑥</m:t>
                      </m:r>
                      <m:r>
                        <a:rPr lang="en-GB" sz="1800" i="1">
                          <a:latin typeface="Cambria Math" panose="02040503050406030204" pitchFamily="18" charset="0"/>
                        </a:rPr>
                        <m:t>)=</m:t>
                      </m:r>
                      <m:r>
                        <a:rPr lang="en-GB" sz="1800" i="1">
                          <a:latin typeface="Cambria Math" panose="02040503050406030204" pitchFamily="18" charset="0"/>
                        </a:rPr>
                        <m:t>𝛼</m:t>
                      </m:r>
                      <m:r>
                        <m:rPr>
                          <m:sty m:val="p"/>
                        </m:rPr>
                        <a:rPr lang="en-GB" sz="1800">
                          <a:latin typeface="Cambria Math" panose="02040503050406030204" pitchFamily="18" charset="0"/>
                        </a:rPr>
                        <m:t>Φ</m:t>
                      </m:r>
                      <m:r>
                        <a:rPr lang="en-GB" sz="1800" i="1">
                          <a:latin typeface="Cambria Math" panose="02040503050406030204" pitchFamily="18" charset="0"/>
                        </a:rPr>
                        <m:t>(</m:t>
                      </m:r>
                      <m:r>
                        <a:rPr lang="en-GB" sz="1800" i="1">
                          <a:latin typeface="Cambria Math" panose="02040503050406030204" pitchFamily="18" charset="0"/>
                        </a:rPr>
                        <m:t>𝑥</m:t>
                      </m:r>
                      <m:r>
                        <a:rPr lang="en-GB" sz="1800" i="1">
                          <a:latin typeface="Cambria Math" panose="02040503050406030204" pitchFamily="18" charset="0"/>
                        </a:rPr>
                        <m:t>)</m:t>
                      </m:r>
                    </m:oMath>
                  </m:oMathPara>
                </a14:m>
                <a:endParaRPr lang="en-GB" sz="1800" i="1" dirty="0"/>
              </a:p>
            </p:txBody>
          </p:sp>
        </mc:Choice>
        <mc:Fallback xmlns="">
          <p:sp>
            <p:nvSpPr>
              <p:cNvPr id="14" name="Content Placeholder 1">
                <a:extLst>
                  <a:ext uri="{FF2B5EF4-FFF2-40B4-BE49-F238E27FC236}">
                    <a16:creationId xmlns:a16="http://schemas.microsoft.com/office/drawing/2014/main" id="{5D2D76ED-8A56-D7D7-53D2-6E86434732AA}"/>
                  </a:ext>
                </a:extLst>
              </p:cNvPr>
              <p:cNvSpPr txBox="1">
                <a:spLocks noRot="1" noChangeAspect="1" noMove="1" noResize="1" noEditPoints="1" noAdjustHandles="1" noChangeArrowheads="1" noChangeShapeType="1" noTextEdit="1"/>
              </p:cNvSpPr>
              <p:nvPr/>
            </p:nvSpPr>
            <p:spPr>
              <a:xfrm>
                <a:off x="1336495" y="1084044"/>
                <a:ext cx="2600305" cy="770690"/>
              </a:xfrm>
              <a:prstGeom prst="rect">
                <a:avLst/>
              </a:prstGeom>
              <a:blipFill>
                <a:blip r:embed="rId3"/>
                <a:stretch>
                  <a:fillRect/>
                </a:stretch>
              </a:blipFill>
            </p:spPr>
            <p:txBody>
              <a:bodyPr/>
              <a:lstStyle/>
              <a:p>
                <a:r>
                  <a:rPr lang="en-GB">
                    <a:noFill/>
                  </a:rPr>
                  <a:t> </a:t>
                </a:r>
              </a:p>
            </p:txBody>
          </p:sp>
        </mc:Fallback>
      </mc:AlternateContent>
      <p:sp>
        <p:nvSpPr>
          <p:cNvPr id="18" name="TextBox 17">
            <a:extLst>
              <a:ext uri="{FF2B5EF4-FFF2-40B4-BE49-F238E27FC236}">
                <a16:creationId xmlns:a16="http://schemas.microsoft.com/office/drawing/2014/main" id="{50FA1A4C-4863-06A5-4BAA-976B7329AEF8}"/>
              </a:ext>
            </a:extLst>
          </p:cNvPr>
          <p:cNvSpPr txBox="1"/>
          <p:nvPr/>
        </p:nvSpPr>
        <p:spPr>
          <a:xfrm>
            <a:off x="772871" y="3069663"/>
            <a:ext cx="3790554" cy="369332"/>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Apply the boundary conditions…</a:t>
            </a:r>
            <a:endParaRPr lang="en-GB" sz="18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85B4F34-54C0-1C82-6706-000C2A2A697E}"/>
                  </a:ext>
                </a:extLst>
              </p:cNvPr>
              <p:cNvSpPr txBox="1"/>
              <p:nvPr/>
            </p:nvSpPr>
            <p:spPr>
              <a:xfrm>
                <a:off x="1489586" y="4086625"/>
                <a:ext cx="3207621" cy="37824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GB">
                          <a:latin typeface="Cambria Math" panose="02040503050406030204" pitchFamily="18" charset="0"/>
                        </a:rPr>
                        <m:t>Φ</m:t>
                      </m:r>
                      <m:d>
                        <m:dPr>
                          <m:ctrlPr>
                            <a:rPr lang="en-GB" sz="1800" i="1">
                              <a:latin typeface="Cambria Math" panose="02040503050406030204" pitchFamily="18" charset="0"/>
                            </a:rPr>
                          </m:ctrlPr>
                        </m:dPr>
                        <m:e>
                          <m:r>
                            <a:rPr lang="en-GB" sz="1800" b="0" i="1" smtClean="0">
                              <a:latin typeface="Cambria Math" panose="02040503050406030204" pitchFamily="18" charset="0"/>
                            </a:rPr>
                            <m:t>𝐿</m:t>
                          </m:r>
                        </m:e>
                      </m:d>
                      <m:r>
                        <a:rPr lang="en-GB" sz="1800" b="0" i="1" smtClean="0">
                          <a:latin typeface="Cambria Math" panose="02040503050406030204" pitchFamily="18" charset="0"/>
                        </a:rPr>
                        <m:t>=</m:t>
                      </m:r>
                      <m:r>
                        <a:rPr lang="en-GB" sz="1800" b="0" i="1" smtClean="0">
                          <a:latin typeface="Cambria Math" panose="02040503050406030204" pitchFamily="18" charset="0"/>
                        </a:rPr>
                        <m:t>𝐴</m:t>
                      </m:r>
                      <m:r>
                        <a:rPr lang="en-GB" sz="1800" b="0" i="1" smtClean="0">
                          <a:latin typeface="Cambria Math" panose="02040503050406030204" pitchFamily="18" charset="0"/>
                        </a:rPr>
                        <m:t> </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m:t>
                          </m:r>
                          <m:r>
                            <a:rPr lang="en-GB" sz="1800" b="0" i="1" smtClean="0">
                              <a:latin typeface="Cambria Math" panose="02040503050406030204" pitchFamily="18" charset="0"/>
                            </a:rPr>
                            <m:t>𝑖𝑘𝐿</m:t>
                          </m:r>
                        </m:sup>
                      </m:sSup>
                      <m:r>
                        <a:rPr lang="en-GB" i="1">
                          <a:latin typeface="Cambria Math" panose="02040503050406030204" pitchFamily="18" charset="0"/>
                        </a:rPr>
                        <m:t>+</m:t>
                      </m:r>
                      <m:r>
                        <a:rPr lang="en-GB" b="0" i="1" smtClean="0">
                          <a:latin typeface="Cambria Math" panose="02040503050406030204" pitchFamily="18" charset="0"/>
                        </a:rPr>
                        <m:t>𝐵</m:t>
                      </m:r>
                      <m:r>
                        <a:rPr lang="en-GB" i="1">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b="0" i="1" smtClean="0">
                              <a:latin typeface="Cambria Math" panose="02040503050406030204" pitchFamily="18" charset="0"/>
                            </a:rPr>
                            <m:t>𝑖𝑘𝐿</m:t>
                          </m:r>
                        </m:sup>
                      </m:sSup>
                      <m:r>
                        <a:rPr lang="en-GB" b="0" i="1" smtClean="0">
                          <a:latin typeface="Cambria Math" panose="02040503050406030204" pitchFamily="18" charset="0"/>
                        </a:rPr>
                        <m:t>=0</m:t>
                      </m:r>
                    </m:oMath>
                  </m:oMathPara>
                </a14:m>
                <a:endParaRPr lang="en-GB" sz="1800" dirty="0"/>
              </a:p>
            </p:txBody>
          </p:sp>
        </mc:Choice>
        <mc:Fallback xmlns="">
          <p:sp>
            <p:nvSpPr>
              <p:cNvPr id="28" name="TextBox 27">
                <a:extLst>
                  <a:ext uri="{FF2B5EF4-FFF2-40B4-BE49-F238E27FC236}">
                    <a16:creationId xmlns:a16="http://schemas.microsoft.com/office/drawing/2014/main" id="{685B4F34-54C0-1C82-6706-000C2A2A697E}"/>
                  </a:ext>
                </a:extLst>
              </p:cNvPr>
              <p:cNvSpPr txBox="1">
                <a:spLocks noRot="1" noChangeAspect="1" noMove="1" noResize="1" noEditPoints="1" noAdjustHandles="1" noChangeArrowheads="1" noChangeShapeType="1" noTextEdit="1"/>
              </p:cNvSpPr>
              <p:nvPr/>
            </p:nvSpPr>
            <p:spPr>
              <a:xfrm>
                <a:off x="1489586" y="4086625"/>
                <a:ext cx="3207621" cy="378245"/>
              </a:xfrm>
              <a:prstGeom prst="rect">
                <a:avLst/>
              </a:prstGeom>
              <a:blipFill>
                <a:blip r:embed="rId4"/>
                <a:stretch>
                  <a:fillRect b="-161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59DA5908-42F1-5328-FAEA-06E9426D81CA}"/>
                  </a:ext>
                </a:extLst>
              </p:cNvPr>
              <p:cNvSpPr txBox="1"/>
              <p:nvPr/>
            </p:nvSpPr>
            <p:spPr>
              <a:xfrm>
                <a:off x="1489586" y="3587333"/>
                <a:ext cx="3207621" cy="37824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GB">
                          <a:latin typeface="Cambria Math" panose="02040503050406030204" pitchFamily="18" charset="0"/>
                        </a:rPr>
                        <m:t>Φ</m:t>
                      </m:r>
                      <m:d>
                        <m:dPr>
                          <m:ctrlPr>
                            <a:rPr lang="en-GB" sz="1800" i="1">
                              <a:latin typeface="Cambria Math" panose="02040503050406030204" pitchFamily="18" charset="0"/>
                            </a:rPr>
                          </m:ctrlPr>
                        </m:dPr>
                        <m:e>
                          <m:r>
                            <a:rPr lang="en-GB" sz="1800" b="0" i="1" smtClean="0">
                              <a:latin typeface="Cambria Math" panose="02040503050406030204" pitchFamily="18" charset="0"/>
                            </a:rPr>
                            <m:t>0</m:t>
                          </m:r>
                        </m:e>
                      </m:d>
                      <m:r>
                        <a:rPr lang="en-GB" sz="1800" b="0" i="1" smtClean="0">
                          <a:latin typeface="Cambria Math" panose="02040503050406030204" pitchFamily="18" charset="0"/>
                        </a:rPr>
                        <m:t>=</m:t>
                      </m:r>
                      <m:r>
                        <a:rPr lang="en-GB" sz="1800" b="0" i="1" smtClean="0">
                          <a:latin typeface="Cambria Math" panose="02040503050406030204" pitchFamily="18" charset="0"/>
                        </a:rPr>
                        <m:t>𝐴</m:t>
                      </m:r>
                      <m:r>
                        <a:rPr lang="en-GB" sz="1800" b="0" i="1" smtClean="0">
                          <a:latin typeface="Cambria Math" panose="02040503050406030204" pitchFamily="18" charset="0"/>
                        </a:rPr>
                        <m:t>+</m:t>
                      </m:r>
                      <m:r>
                        <a:rPr lang="en-GB" b="0" i="1" smtClean="0">
                          <a:latin typeface="Cambria Math" panose="02040503050406030204" pitchFamily="18" charset="0"/>
                        </a:rPr>
                        <m:t>𝐵</m:t>
                      </m:r>
                      <m:r>
                        <a:rPr lang="en-GB" b="0" i="1" smtClean="0">
                          <a:latin typeface="Cambria Math" panose="02040503050406030204" pitchFamily="18" charset="0"/>
                        </a:rPr>
                        <m:t>=0</m:t>
                      </m:r>
                    </m:oMath>
                  </m:oMathPara>
                </a14:m>
                <a:endParaRPr lang="en-GB" sz="1800" dirty="0"/>
              </a:p>
            </p:txBody>
          </p:sp>
        </mc:Choice>
        <mc:Fallback xmlns="">
          <p:sp>
            <p:nvSpPr>
              <p:cNvPr id="30" name="TextBox 29">
                <a:extLst>
                  <a:ext uri="{FF2B5EF4-FFF2-40B4-BE49-F238E27FC236}">
                    <a16:creationId xmlns:a16="http://schemas.microsoft.com/office/drawing/2014/main" id="{59DA5908-42F1-5328-FAEA-06E9426D81CA}"/>
                  </a:ext>
                </a:extLst>
              </p:cNvPr>
              <p:cNvSpPr txBox="1">
                <a:spLocks noRot="1" noChangeAspect="1" noMove="1" noResize="1" noEditPoints="1" noAdjustHandles="1" noChangeArrowheads="1" noChangeShapeType="1" noTextEdit="1"/>
              </p:cNvSpPr>
              <p:nvPr/>
            </p:nvSpPr>
            <p:spPr>
              <a:xfrm>
                <a:off x="1489586" y="3587333"/>
                <a:ext cx="3207621" cy="378245"/>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DB1E6F7F-D6C8-45F6-E6D0-E5CCA7064548}"/>
                  </a:ext>
                </a:extLst>
              </p:cNvPr>
              <p:cNvSpPr txBox="1"/>
              <p:nvPr/>
            </p:nvSpPr>
            <p:spPr>
              <a:xfrm>
                <a:off x="329835" y="5186650"/>
                <a:ext cx="2809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𝐴</m:t>
                      </m:r>
                      <m:r>
                        <a:rPr lang="en-GB" sz="1800" b="0" i="1" smtClean="0">
                          <a:latin typeface="Cambria Math" panose="02040503050406030204" pitchFamily="18" charset="0"/>
                        </a:rPr>
                        <m:t>=−</m:t>
                      </m:r>
                      <m:r>
                        <a:rPr lang="en-GB" sz="1800" b="0" i="1" smtClean="0">
                          <a:latin typeface="Cambria Math" panose="02040503050406030204" pitchFamily="18" charset="0"/>
                        </a:rPr>
                        <m:t>𝐵</m:t>
                      </m:r>
                    </m:oMath>
                  </m:oMathPara>
                </a14:m>
                <a:endParaRPr lang="en-GB" sz="1800" dirty="0"/>
              </a:p>
            </p:txBody>
          </p:sp>
        </mc:Choice>
        <mc:Fallback xmlns="">
          <p:sp>
            <p:nvSpPr>
              <p:cNvPr id="31" name="TextBox 30">
                <a:extLst>
                  <a:ext uri="{FF2B5EF4-FFF2-40B4-BE49-F238E27FC236}">
                    <a16:creationId xmlns:a16="http://schemas.microsoft.com/office/drawing/2014/main" id="{DB1E6F7F-D6C8-45F6-E6D0-E5CCA7064548}"/>
                  </a:ext>
                </a:extLst>
              </p:cNvPr>
              <p:cNvSpPr txBox="1">
                <a:spLocks noRot="1" noChangeAspect="1" noMove="1" noResize="1" noEditPoints="1" noAdjustHandles="1" noChangeArrowheads="1" noChangeShapeType="1" noTextEdit="1"/>
              </p:cNvSpPr>
              <p:nvPr/>
            </p:nvSpPr>
            <p:spPr>
              <a:xfrm>
                <a:off x="329835" y="5186650"/>
                <a:ext cx="2809863"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4DE1562-5456-C4CB-D07E-B515C86FE785}"/>
                  </a:ext>
                </a:extLst>
              </p:cNvPr>
              <p:cNvSpPr txBox="1"/>
              <p:nvPr/>
            </p:nvSpPr>
            <p:spPr>
              <a:xfrm>
                <a:off x="6685856" y="3227099"/>
                <a:ext cx="2887435" cy="6726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𝛼</m:t>
                      </m:r>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p>
                            <m:sSupPr>
                              <m:ctrlPr>
                                <a:rPr lang="en-GB" sz="1800" b="0" i="1" smtClean="0">
                                  <a:latin typeface="Cambria Math" panose="02040503050406030204" pitchFamily="18" charset="0"/>
                                </a:rPr>
                              </m:ctrlPr>
                            </m:sSupPr>
                            <m:e>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𝜋</m:t>
                                  </m:r>
                                </m:e>
                                <m:sup>
                                  <m:r>
                                    <a:rPr lang="en-GB" sz="1800" b="0" i="1" smtClean="0">
                                      <a:latin typeface="Cambria Math" panose="02040503050406030204" pitchFamily="18" charset="0"/>
                                    </a:rPr>
                                    <m:t>2</m:t>
                                  </m:r>
                                </m:sup>
                              </m:sSup>
                              <m:r>
                                <a:rPr lang="en-GB" sz="1800" b="0" i="1" smtClean="0">
                                  <a:latin typeface="Cambria Math" panose="02040503050406030204" pitchFamily="18" charset="0"/>
                                </a:rPr>
                                <m:t>ℏ</m:t>
                              </m:r>
                            </m:e>
                            <m:sup>
                              <m:r>
                                <a:rPr lang="en-GB" sz="1800" b="0" i="1" smtClean="0">
                                  <a:latin typeface="Cambria Math" panose="02040503050406030204" pitchFamily="18" charset="0"/>
                                </a:rPr>
                                <m:t>2</m:t>
                              </m:r>
                            </m:sup>
                          </m:sSup>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𝑛</m:t>
                              </m:r>
                            </m:e>
                            <m:sup>
                              <m:r>
                                <a:rPr lang="en-GB" sz="1800" b="0" i="1" smtClean="0">
                                  <a:latin typeface="Cambria Math" panose="02040503050406030204" pitchFamily="18" charset="0"/>
                                </a:rPr>
                                <m:t>2</m:t>
                              </m:r>
                            </m:sup>
                          </m:sSup>
                        </m:num>
                        <m:den>
                          <m:r>
                            <a:rPr lang="en-GB" sz="1800" b="0" i="1" smtClean="0">
                              <a:latin typeface="Cambria Math" panose="02040503050406030204" pitchFamily="18" charset="0"/>
                            </a:rPr>
                            <m:t>2</m:t>
                          </m:r>
                          <m:r>
                            <a:rPr lang="en-GB" sz="1800" b="0" i="1" smtClean="0">
                              <a:latin typeface="Cambria Math" panose="02040503050406030204" pitchFamily="18" charset="0"/>
                            </a:rPr>
                            <m:t>𝑚</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𝐿</m:t>
                              </m:r>
                            </m:e>
                            <m:sup>
                              <m:r>
                                <a:rPr lang="en-GB" sz="1800" b="0" i="1" smtClean="0">
                                  <a:latin typeface="Cambria Math" panose="02040503050406030204" pitchFamily="18" charset="0"/>
                                </a:rPr>
                                <m:t>2</m:t>
                              </m:r>
                            </m:sup>
                          </m:sSup>
                        </m:den>
                      </m:f>
                    </m:oMath>
                  </m:oMathPara>
                </a14:m>
                <a:endParaRPr lang="en-GB" sz="1800" dirty="0"/>
              </a:p>
            </p:txBody>
          </p:sp>
        </mc:Choice>
        <mc:Fallback xmlns="">
          <p:sp>
            <p:nvSpPr>
              <p:cNvPr id="32" name="TextBox 31">
                <a:extLst>
                  <a:ext uri="{FF2B5EF4-FFF2-40B4-BE49-F238E27FC236}">
                    <a16:creationId xmlns:a16="http://schemas.microsoft.com/office/drawing/2014/main" id="{D4DE1562-5456-C4CB-D07E-B515C86FE785}"/>
                  </a:ext>
                </a:extLst>
              </p:cNvPr>
              <p:cNvSpPr txBox="1">
                <a:spLocks noRot="1" noChangeAspect="1" noMove="1" noResize="1" noEditPoints="1" noAdjustHandles="1" noChangeArrowheads="1" noChangeShapeType="1" noTextEdit="1"/>
              </p:cNvSpPr>
              <p:nvPr/>
            </p:nvSpPr>
            <p:spPr>
              <a:xfrm>
                <a:off x="6685856" y="3227099"/>
                <a:ext cx="2887435" cy="672620"/>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8B03868-FC36-DF12-24A7-448C25C3E486}"/>
                  </a:ext>
                </a:extLst>
              </p:cNvPr>
              <p:cNvSpPr txBox="1"/>
              <p:nvPr/>
            </p:nvSpPr>
            <p:spPr>
              <a:xfrm>
                <a:off x="1489586" y="2477870"/>
                <a:ext cx="3139167" cy="37824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GB">
                          <a:latin typeface="Cambria Math" panose="02040503050406030204" pitchFamily="18" charset="0"/>
                        </a:rPr>
                        <m:t>Φ</m:t>
                      </m:r>
                      <m:d>
                        <m:dPr>
                          <m:ctrlPr>
                            <a:rPr lang="en-GB" sz="1800" i="1">
                              <a:latin typeface="Cambria Math" panose="02040503050406030204" pitchFamily="18" charset="0"/>
                            </a:rPr>
                          </m:ctrlPr>
                        </m:dPr>
                        <m:e>
                          <m:r>
                            <a:rPr lang="en-GB" sz="1800" i="1">
                              <a:latin typeface="Cambria Math" panose="02040503050406030204" pitchFamily="18" charset="0"/>
                            </a:rPr>
                            <m:t>𝑥</m:t>
                          </m:r>
                        </m:e>
                      </m:d>
                      <m:r>
                        <a:rPr lang="en-GB" sz="1800" b="0" i="1" smtClean="0">
                          <a:latin typeface="Cambria Math" panose="02040503050406030204" pitchFamily="18" charset="0"/>
                        </a:rPr>
                        <m:t>=</m:t>
                      </m:r>
                      <m:r>
                        <a:rPr lang="en-GB" sz="1800" b="0" i="1" smtClean="0">
                          <a:latin typeface="Cambria Math" panose="02040503050406030204" pitchFamily="18" charset="0"/>
                        </a:rPr>
                        <m:t>𝐴</m:t>
                      </m:r>
                      <m:r>
                        <a:rPr lang="en-GB" sz="1800" b="0" i="1" smtClean="0">
                          <a:latin typeface="Cambria Math" panose="02040503050406030204" pitchFamily="18" charset="0"/>
                        </a:rPr>
                        <m:t> </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𝑖𝑘𝑥</m:t>
                          </m:r>
                        </m:sup>
                      </m:sSup>
                      <m:r>
                        <a:rPr lang="en-GB" i="1">
                          <a:latin typeface="Cambria Math" panose="02040503050406030204" pitchFamily="18" charset="0"/>
                        </a:rPr>
                        <m:t>+</m:t>
                      </m:r>
                      <m:r>
                        <a:rPr lang="en-GB" b="0" i="1" smtClean="0">
                          <a:latin typeface="Cambria Math" panose="02040503050406030204" pitchFamily="18" charset="0"/>
                        </a:rPr>
                        <m:t>𝐵</m:t>
                      </m:r>
                      <m:r>
                        <a:rPr lang="en-GB" i="1">
                          <a:latin typeface="Cambria Math" panose="02040503050406030204" pitchFamily="18" charset="0"/>
                        </a:rPr>
                        <m:t> </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b="0" i="1" smtClean="0">
                              <a:latin typeface="Cambria Math" panose="02040503050406030204" pitchFamily="18" charset="0"/>
                            </a:rPr>
                            <m:t>−</m:t>
                          </m:r>
                          <m:r>
                            <a:rPr lang="en-GB" b="0" i="1" smtClean="0">
                              <a:latin typeface="Cambria Math" panose="02040503050406030204" pitchFamily="18" charset="0"/>
                            </a:rPr>
                            <m:t>𝑖𝑘𝑥</m:t>
                          </m:r>
                        </m:sup>
                      </m:sSup>
                    </m:oMath>
                  </m:oMathPara>
                </a14:m>
                <a:endParaRPr lang="en-GB" dirty="0"/>
              </a:p>
            </p:txBody>
          </p:sp>
        </mc:Choice>
        <mc:Fallback xmlns="">
          <p:sp>
            <p:nvSpPr>
              <p:cNvPr id="34" name="TextBox 33">
                <a:extLst>
                  <a:ext uri="{FF2B5EF4-FFF2-40B4-BE49-F238E27FC236}">
                    <a16:creationId xmlns:a16="http://schemas.microsoft.com/office/drawing/2014/main" id="{D8B03868-FC36-DF12-24A7-448C25C3E486}"/>
                  </a:ext>
                </a:extLst>
              </p:cNvPr>
              <p:cNvSpPr txBox="1">
                <a:spLocks noRot="1" noChangeAspect="1" noMove="1" noResize="1" noEditPoints="1" noAdjustHandles="1" noChangeArrowheads="1" noChangeShapeType="1" noTextEdit="1"/>
              </p:cNvSpPr>
              <p:nvPr/>
            </p:nvSpPr>
            <p:spPr>
              <a:xfrm>
                <a:off x="1489586" y="2477870"/>
                <a:ext cx="3139167" cy="378245"/>
              </a:xfrm>
              <a:prstGeom prst="rect">
                <a:avLst/>
              </a:prstGeom>
              <a:blipFill>
                <a:blip r:embed="rId8"/>
                <a:stretch>
                  <a:fillRect b="-12500"/>
                </a:stretch>
              </a:blipFill>
            </p:spPr>
            <p:txBody>
              <a:bodyPr/>
              <a:lstStyle/>
              <a:p>
                <a:r>
                  <a:rPr lang="en-GB">
                    <a:noFill/>
                  </a:rPr>
                  <a:t> </a:t>
                </a:r>
              </a:p>
            </p:txBody>
          </p:sp>
        </mc:Fallback>
      </mc:AlternateContent>
      <p:sp>
        <p:nvSpPr>
          <p:cNvPr id="35" name="TextBox 34">
            <a:extLst>
              <a:ext uri="{FF2B5EF4-FFF2-40B4-BE49-F238E27FC236}">
                <a16:creationId xmlns:a16="http://schemas.microsoft.com/office/drawing/2014/main" id="{F2271B3B-5845-405D-D9DD-3CC762A04EB7}"/>
              </a:ext>
            </a:extLst>
          </p:cNvPr>
          <p:cNvSpPr txBox="1"/>
          <p:nvPr/>
        </p:nvSpPr>
        <p:spPr>
          <a:xfrm>
            <a:off x="772870" y="4758920"/>
            <a:ext cx="4844889" cy="369332"/>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…to find the set of solutions satisfying them:</a:t>
            </a:r>
            <a:endParaRPr lang="en-GB" sz="18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66436B2C-8D98-37CC-DB50-78688D1E068D}"/>
                  </a:ext>
                </a:extLst>
              </p:cNvPr>
              <p:cNvSpPr txBox="1"/>
              <p:nvPr/>
            </p:nvSpPr>
            <p:spPr>
              <a:xfrm>
                <a:off x="8596302" y="3402667"/>
                <a:ext cx="2887435"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𝑛</m:t>
                      </m:r>
                      <m:r>
                        <a:rPr lang="en-GB" sz="1800" b="0" i="1" smtClean="0">
                          <a:latin typeface="Cambria Math" panose="02040503050406030204" pitchFamily="18" charset="0"/>
                        </a:rPr>
                        <m:t>∈{1,2,3,…,∞}</m:t>
                      </m:r>
                    </m:oMath>
                  </m:oMathPara>
                </a14:m>
                <a:endParaRPr lang="en-GB" sz="1800" dirty="0"/>
              </a:p>
            </p:txBody>
          </p:sp>
        </mc:Choice>
        <mc:Fallback xmlns="">
          <p:sp>
            <p:nvSpPr>
              <p:cNvPr id="37" name="TextBox 36">
                <a:extLst>
                  <a:ext uri="{FF2B5EF4-FFF2-40B4-BE49-F238E27FC236}">
                    <a16:creationId xmlns:a16="http://schemas.microsoft.com/office/drawing/2014/main" id="{66436B2C-8D98-37CC-DB50-78688D1E068D}"/>
                  </a:ext>
                </a:extLst>
              </p:cNvPr>
              <p:cNvSpPr txBox="1">
                <a:spLocks noRot="1" noChangeAspect="1" noMove="1" noResize="1" noEditPoints="1" noAdjustHandles="1" noChangeArrowheads="1" noChangeShapeType="1" noTextEdit="1"/>
              </p:cNvSpPr>
              <p:nvPr/>
            </p:nvSpPr>
            <p:spPr>
              <a:xfrm>
                <a:off x="8596302" y="3402667"/>
                <a:ext cx="2887435" cy="369332"/>
              </a:xfrm>
              <a:prstGeom prst="rect">
                <a:avLst/>
              </a:prstGeom>
              <a:blipFill>
                <a:blip r:embed="rId9"/>
                <a:stretch>
                  <a:fillRect b="-129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BC07346-2877-A38C-73C7-FD13D322F1C3}"/>
                  </a:ext>
                </a:extLst>
              </p:cNvPr>
              <p:cNvSpPr txBox="1"/>
              <p:nvPr/>
            </p:nvSpPr>
            <p:spPr>
              <a:xfrm>
                <a:off x="418106" y="5587089"/>
                <a:ext cx="2809863"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𝑘</m:t>
                      </m:r>
                      <m:r>
                        <a:rPr lang="en-GB" sz="1800" b="0" i="1" smtClean="0">
                          <a:latin typeface="Cambria Math" panose="02040503050406030204" pitchFamily="18" charset="0"/>
                        </a:rPr>
                        <m:t>=</m:t>
                      </m:r>
                      <m:r>
                        <a:rPr lang="en-GB" sz="1800" b="0" i="1" smtClean="0">
                          <a:latin typeface="Cambria Math" panose="02040503050406030204" pitchFamily="18" charset="0"/>
                        </a:rPr>
                        <m:t>𝑛</m:t>
                      </m:r>
                      <m:r>
                        <a:rPr lang="en-GB" sz="1800" b="0" i="1" smtClean="0">
                          <a:latin typeface="Cambria Math" panose="02040503050406030204" pitchFamily="18" charset="0"/>
                        </a:rPr>
                        <m:t>𝜋</m:t>
                      </m:r>
                      <m:r>
                        <a:rPr lang="en-GB" sz="1800" b="0" i="1" smtClean="0">
                          <a:latin typeface="Cambria Math" panose="02040503050406030204" pitchFamily="18" charset="0"/>
                        </a:rPr>
                        <m:t>/</m:t>
                      </m:r>
                      <m:r>
                        <a:rPr lang="en-GB" sz="1800" b="0" i="1" smtClean="0">
                          <a:latin typeface="Cambria Math" panose="02040503050406030204" pitchFamily="18" charset="0"/>
                        </a:rPr>
                        <m:t>𝐿</m:t>
                      </m:r>
                    </m:oMath>
                  </m:oMathPara>
                </a14:m>
                <a:endParaRPr lang="en-GB" sz="1800" dirty="0"/>
              </a:p>
            </p:txBody>
          </p:sp>
        </mc:Choice>
        <mc:Fallback xmlns="">
          <p:sp>
            <p:nvSpPr>
              <p:cNvPr id="38" name="TextBox 37">
                <a:extLst>
                  <a:ext uri="{FF2B5EF4-FFF2-40B4-BE49-F238E27FC236}">
                    <a16:creationId xmlns:a16="http://schemas.microsoft.com/office/drawing/2014/main" id="{1BC07346-2877-A38C-73C7-FD13D322F1C3}"/>
                  </a:ext>
                </a:extLst>
              </p:cNvPr>
              <p:cNvSpPr txBox="1">
                <a:spLocks noRot="1" noChangeAspect="1" noMove="1" noResize="1" noEditPoints="1" noAdjustHandles="1" noChangeArrowheads="1" noChangeShapeType="1" noTextEdit="1"/>
              </p:cNvSpPr>
              <p:nvPr/>
            </p:nvSpPr>
            <p:spPr>
              <a:xfrm>
                <a:off x="418106" y="5587089"/>
                <a:ext cx="2809863" cy="369332"/>
              </a:xfrm>
              <a:prstGeom prst="rect">
                <a:avLst/>
              </a:prstGeom>
              <a:blipFill>
                <a:blip r:embed="rId10"/>
                <a:stretch>
                  <a:fillRect b="-172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68596186-EBDC-C5F7-D1D2-C0F1D86135CE}"/>
                  </a:ext>
                </a:extLst>
              </p:cNvPr>
              <p:cNvSpPr txBox="1"/>
              <p:nvPr/>
            </p:nvSpPr>
            <p:spPr>
              <a:xfrm>
                <a:off x="2636648" y="5567044"/>
                <a:ext cx="209119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𝑛</m:t>
                      </m:r>
                      <m:r>
                        <a:rPr lang="en-GB" sz="1800" b="0" i="1" smtClean="0">
                          <a:latin typeface="Cambria Math" panose="02040503050406030204" pitchFamily="18" charset="0"/>
                        </a:rPr>
                        <m:t>∈{0,1,2,3,…,∞}</m:t>
                      </m:r>
                    </m:oMath>
                  </m:oMathPara>
                </a14:m>
                <a:endParaRPr lang="en-GB" sz="1800" dirty="0"/>
              </a:p>
            </p:txBody>
          </p:sp>
        </mc:Choice>
        <mc:Fallback xmlns="">
          <p:sp>
            <p:nvSpPr>
              <p:cNvPr id="39" name="TextBox 38">
                <a:extLst>
                  <a:ext uri="{FF2B5EF4-FFF2-40B4-BE49-F238E27FC236}">
                    <a16:creationId xmlns:a16="http://schemas.microsoft.com/office/drawing/2014/main" id="{68596186-EBDC-C5F7-D1D2-C0F1D86135CE}"/>
                  </a:ext>
                </a:extLst>
              </p:cNvPr>
              <p:cNvSpPr txBox="1">
                <a:spLocks noRot="1" noChangeAspect="1" noMove="1" noResize="1" noEditPoints="1" noAdjustHandles="1" noChangeArrowheads="1" noChangeShapeType="1" noTextEdit="1"/>
              </p:cNvSpPr>
              <p:nvPr/>
            </p:nvSpPr>
            <p:spPr>
              <a:xfrm>
                <a:off x="2636648" y="5567044"/>
                <a:ext cx="2091198" cy="369332"/>
              </a:xfrm>
              <a:prstGeom prst="rect">
                <a:avLst/>
              </a:prstGeom>
              <a:blipFill>
                <a:blip r:embed="rId11"/>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659FF0D-6853-E058-AA44-076F7DB7927A}"/>
                  </a:ext>
                </a:extLst>
              </p:cNvPr>
              <p:cNvSpPr txBox="1"/>
              <p:nvPr/>
            </p:nvSpPr>
            <p:spPr>
              <a:xfrm>
                <a:off x="7370822" y="1226191"/>
                <a:ext cx="3139167" cy="56489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m:rPr>
                          <m:sty m:val="p"/>
                        </m:rPr>
                        <a:rPr lang="en-GB">
                          <a:latin typeface="Cambria Math" panose="02040503050406030204" pitchFamily="18" charset="0"/>
                        </a:rPr>
                        <m:t>Φ</m:t>
                      </m:r>
                      <m:d>
                        <m:dPr>
                          <m:ctrlPr>
                            <a:rPr lang="en-GB" sz="1800" i="1">
                              <a:latin typeface="Cambria Math" panose="02040503050406030204" pitchFamily="18" charset="0"/>
                            </a:rPr>
                          </m:ctrlPr>
                        </m:dPr>
                        <m:e>
                          <m:r>
                            <a:rPr lang="en-GB" sz="1800" i="1">
                              <a:latin typeface="Cambria Math" panose="02040503050406030204" pitchFamily="18" charset="0"/>
                            </a:rPr>
                            <m:t>𝑥</m:t>
                          </m:r>
                        </m:e>
                      </m:d>
                      <m:r>
                        <a:rPr lang="en-GB" sz="1800" b="0" i="1" smtClean="0">
                          <a:latin typeface="Cambria Math" panose="02040503050406030204" pitchFamily="18" charset="0"/>
                        </a:rPr>
                        <m:t>=2</m:t>
                      </m:r>
                      <m:r>
                        <a:rPr lang="en-GB" sz="1800" b="0" i="1" smtClean="0">
                          <a:latin typeface="Cambria Math" panose="02040503050406030204" pitchFamily="18" charset="0"/>
                        </a:rPr>
                        <m:t>𝑖𝐴</m:t>
                      </m:r>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sin</m:t>
                          </m:r>
                        </m:fName>
                        <m:e>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𝑛</m:t>
                                  </m:r>
                                  <m:r>
                                    <a:rPr lang="en-GB" sz="1800" b="0" i="1" smtClean="0">
                                      <a:latin typeface="Cambria Math" panose="02040503050406030204" pitchFamily="18" charset="0"/>
                                    </a:rPr>
                                    <m:t>𝜋</m:t>
                                  </m:r>
                                </m:num>
                                <m:den>
                                  <m:r>
                                    <a:rPr lang="en-GB" sz="1800" b="0" i="1" smtClean="0">
                                      <a:latin typeface="Cambria Math" panose="02040503050406030204" pitchFamily="18" charset="0"/>
                                    </a:rPr>
                                    <m:t>𝐿</m:t>
                                  </m:r>
                                </m:den>
                              </m:f>
                              <m:r>
                                <a:rPr lang="en-GB" sz="1800" b="0" i="1" smtClean="0">
                                  <a:latin typeface="Cambria Math" panose="02040503050406030204" pitchFamily="18" charset="0"/>
                                </a:rPr>
                                <m:t>𝑥</m:t>
                              </m:r>
                            </m:e>
                          </m:d>
                        </m:e>
                      </m:func>
                    </m:oMath>
                  </m:oMathPara>
                </a14:m>
                <a:endParaRPr lang="en-GB" dirty="0"/>
              </a:p>
            </p:txBody>
          </p:sp>
        </mc:Choice>
        <mc:Fallback xmlns="">
          <p:sp>
            <p:nvSpPr>
              <p:cNvPr id="40" name="TextBox 39">
                <a:extLst>
                  <a:ext uri="{FF2B5EF4-FFF2-40B4-BE49-F238E27FC236}">
                    <a16:creationId xmlns:a16="http://schemas.microsoft.com/office/drawing/2014/main" id="{1659FF0D-6853-E058-AA44-076F7DB7927A}"/>
                  </a:ext>
                </a:extLst>
              </p:cNvPr>
              <p:cNvSpPr txBox="1">
                <a:spLocks noRot="1" noChangeAspect="1" noMove="1" noResize="1" noEditPoints="1" noAdjustHandles="1" noChangeArrowheads="1" noChangeShapeType="1" noTextEdit="1"/>
              </p:cNvSpPr>
              <p:nvPr/>
            </p:nvSpPr>
            <p:spPr>
              <a:xfrm>
                <a:off x="7370822" y="1226191"/>
                <a:ext cx="3139167" cy="564898"/>
              </a:xfrm>
              <a:prstGeom prst="rect">
                <a:avLst/>
              </a:prstGeom>
              <a:blipFill>
                <a:blip r:embed="rId12"/>
                <a:stretch>
                  <a:fillRect b="-434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A2ACCA1-F0A2-D2FB-CF3E-97BCF8F133FA}"/>
                  </a:ext>
                </a:extLst>
              </p:cNvPr>
              <p:cNvSpPr txBox="1"/>
              <p:nvPr/>
            </p:nvSpPr>
            <p:spPr>
              <a:xfrm>
                <a:off x="7337243" y="1861523"/>
                <a:ext cx="3139167" cy="64408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p>
                        <m:sSupPr>
                          <m:ctrlPr>
                            <a:rPr lang="en-GB" sz="1800" b="0" i="1" smtClean="0">
                              <a:latin typeface="Cambria Math" panose="02040503050406030204" pitchFamily="18" charset="0"/>
                            </a:rPr>
                          </m:ctrlPr>
                        </m:sSupPr>
                        <m:e>
                          <m:r>
                            <m:rPr>
                              <m:sty m:val="p"/>
                            </m:rPr>
                            <a:rPr lang="en-GB">
                              <a:latin typeface="Cambria Math" panose="02040503050406030204" pitchFamily="18" charset="0"/>
                            </a:rPr>
                            <m:t>Φ</m:t>
                          </m:r>
                        </m:e>
                        <m:sup>
                          <m:r>
                            <a:rPr lang="en-GB" sz="1800" b="0" i="0" smtClean="0">
                              <a:latin typeface="Cambria Math" panose="02040503050406030204" pitchFamily="18" charset="0"/>
                            </a:rPr>
                            <m:t>′′</m:t>
                          </m:r>
                        </m:sup>
                      </m:sSup>
                      <m:r>
                        <a:rPr lang="en-GB" sz="1800" b="0" i="0" smtClean="0">
                          <a:latin typeface="Cambria Math" panose="02040503050406030204" pitchFamily="18" charset="0"/>
                        </a:rPr>
                        <m:t>(</m:t>
                      </m:r>
                      <m:r>
                        <m:rPr>
                          <m:sty m:val="p"/>
                        </m:rPr>
                        <a:rPr lang="en-GB" sz="1800" b="0" i="0" smtClean="0">
                          <a:latin typeface="Cambria Math" panose="02040503050406030204" pitchFamily="18" charset="0"/>
                        </a:rPr>
                        <m:t>x</m:t>
                      </m:r>
                      <m:r>
                        <a:rPr lang="en-GB" sz="1800" b="0" i="0" smtClean="0">
                          <a:latin typeface="Cambria Math" panose="02040503050406030204" pitchFamily="18" charset="0"/>
                        </a:rPr>
                        <m:t>)</m:t>
                      </m:r>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d>
                            <m:dPr>
                              <m:ctrlPr>
                                <a:rPr lang="en-GB" sz="1800"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𝑛</m:t>
                                  </m:r>
                                  <m:r>
                                    <a:rPr lang="en-GB" i="1">
                                      <a:latin typeface="Cambria Math" panose="02040503050406030204" pitchFamily="18" charset="0"/>
                                    </a:rPr>
                                    <m:t>𝜋</m:t>
                                  </m:r>
                                </m:num>
                                <m:den>
                                  <m:r>
                                    <a:rPr lang="en-GB" i="1">
                                      <a:latin typeface="Cambria Math" panose="02040503050406030204" pitchFamily="18" charset="0"/>
                                    </a:rPr>
                                    <m:t>𝐿</m:t>
                                  </m:r>
                                </m:den>
                              </m:f>
                            </m:e>
                          </m:d>
                        </m:e>
                        <m:sup>
                          <m:r>
                            <a:rPr lang="en-GB" sz="1800" b="0" i="1" smtClean="0">
                              <a:latin typeface="Cambria Math" panose="02040503050406030204" pitchFamily="18" charset="0"/>
                            </a:rPr>
                            <m:t>2</m:t>
                          </m:r>
                        </m:sup>
                      </m:sSup>
                      <m:r>
                        <m:rPr>
                          <m:sty m:val="p"/>
                        </m:rPr>
                        <a:rPr lang="en-GB">
                          <a:latin typeface="Cambria Math" panose="02040503050406030204" pitchFamily="18" charset="0"/>
                        </a:rPr>
                        <m:t>Φ</m:t>
                      </m:r>
                      <m:d>
                        <m:dPr>
                          <m:ctrlPr>
                            <a:rPr lang="en-GB" i="1">
                              <a:latin typeface="Cambria Math" panose="02040503050406030204" pitchFamily="18" charset="0"/>
                            </a:rPr>
                          </m:ctrlPr>
                        </m:dPr>
                        <m:e>
                          <m:r>
                            <a:rPr lang="en-GB" i="1">
                              <a:latin typeface="Cambria Math" panose="02040503050406030204" pitchFamily="18" charset="0"/>
                            </a:rPr>
                            <m:t>𝑥</m:t>
                          </m:r>
                        </m:e>
                      </m:d>
                    </m:oMath>
                  </m:oMathPara>
                </a14:m>
                <a:endParaRPr lang="en-GB" dirty="0"/>
              </a:p>
            </p:txBody>
          </p:sp>
        </mc:Choice>
        <mc:Fallback xmlns="">
          <p:sp>
            <p:nvSpPr>
              <p:cNvPr id="41" name="TextBox 40">
                <a:extLst>
                  <a:ext uri="{FF2B5EF4-FFF2-40B4-BE49-F238E27FC236}">
                    <a16:creationId xmlns:a16="http://schemas.microsoft.com/office/drawing/2014/main" id="{AA2ACCA1-F0A2-D2FB-CF3E-97BCF8F133FA}"/>
                  </a:ext>
                </a:extLst>
              </p:cNvPr>
              <p:cNvSpPr txBox="1">
                <a:spLocks noRot="1" noChangeAspect="1" noMove="1" noResize="1" noEditPoints="1" noAdjustHandles="1" noChangeArrowheads="1" noChangeShapeType="1" noTextEdit="1"/>
              </p:cNvSpPr>
              <p:nvPr/>
            </p:nvSpPr>
            <p:spPr>
              <a:xfrm>
                <a:off x="7337243" y="1861523"/>
                <a:ext cx="3139167" cy="644087"/>
              </a:xfrm>
              <a:prstGeom prst="rect">
                <a:avLst/>
              </a:prstGeom>
              <a:blipFill>
                <a:blip r:embed="rId13"/>
                <a:stretch>
                  <a:fillRect/>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369C13F7-2256-04D9-9BF3-B00871268B06}"/>
              </a:ext>
            </a:extLst>
          </p:cNvPr>
          <p:cNvCxnSpPr>
            <a:cxnSpLocks/>
          </p:cNvCxnSpPr>
          <p:nvPr/>
        </p:nvCxnSpPr>
        <p:spPr>
          <a:xfrm flipV="1">
            <a:off x="3290317" y="5641186"/>
            <a:ext cx="92463" cy="20727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6A404369-BD16-F7DB-7055-81EDD70F8896}"/>
                  </a:ext>
                </a:extLst>
              </p:cNvPr>
              <p:cNvSpPr txBox="1"/>
              <p:nvPr/>
            </p:nvSpPr>
            <p:spPr>
              <a:xfrm>
                <a:off x="1633427" y="6216664"/>
                <a:ext cx="4348154" cy="468654"/>
              </a:xfrm>
              <a:prstGeom prst="rect">
                <a:avLst/>
              </a:prstGeom>
              <a:noFill/>
            </p:spPr>
            <p:txBody>
              <a:bodyPr wrap="square">
                <a:spAutoFit/>
              </a:bodyPr>
              <a:lstStyle/>
              <a:p>
                <a:pPr algn="ctr"/>
                <a14:m>
                  <m:oMath xmlns:m="http://schemas.openxmlformats.org/officeDocument/2006/math">
                    <m:r>
                      <m:rPr>
                        <m:sty m:val="p"/>
                      </m:rPr>
                      <a:rPr lang="en-GB">
                        <a:latin typeface="Cambria Math" panose="02040503050406030204" pitchFamily="18" charset="0"/>
                      </a:rPr>
                      <m:t>Φ</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𝑥</m:t>
                        </m:r>
                      </m:e>
                    </m:d>
                    <m:r>
                      <a:rPr lang="en-GB" sz="1800" b="0" i="1" smtClean="0">
                        <a:latin typeface="Cambria Math" panose="02040503050406030204" pitchFamily="18" charset="0"/>
                      </a:rPr>
                      <m:t>=0</m:t>
                    </m:r>
                  </m:oMath>
                </a14:m>
                <a:r>
                  <a:rPr lang="en-GB" sz="1800" dirty="0">
                    <a:latin typeface="Cambria Math" panose="02040503050406030204" pitchFamily="18" charset="0"/>
                  </a:rPr>
                  <a:t> for </a:t>
                </a:r>
                <a14:m>
                  <m:oMath xmlns:m="http://schemas.openxmlformats.org/officeDocument/2006/math">
                    <m:r>
                      <a:rPr lang="en-GB" sz="1800" b="0" i="1" smtClean="0">
                        <a:latin typeface="Cambria Math" panose="02040503050406030204" pitchFamily="18" charset="0"/>
                      </a:rPr>
                      <m:t>𝑛</m:t>
                    </m:r>
                    <m:r>
                      <a:rPr lang="en-GB" sz="1800" b="0" i="1" smtClean="0">
                        <a:latin typeface="Cambria Math" panose="02040503050406030204" pitchFamily="18" charset="0"/>
                      </a:rPr>
                      <m:t>=0</m:t>
                    </m:r>
                  </m:oMath>
                </a14:m>
                <a:r>
                  <a:rPr lang="en-GB" sz="1800" dirty="0">
                    <a:latin typeface="Cambria Math" panose="02040503050406030204" pitchFamily="18" charset="0"/>
                  </a:rPr>
                  <a:t>, </a:t>
                </a:r>
                <a:r>
                  <a:rPr lang="en-GB" dirty="0">
                    <a:latin typeface="Cambria Math" panose="02040503050406030204" pitchFamily="18" charset="0"/>
                  </a:rPr>
                  <a:t>i.e. </a:t>
                </a:r>
                <a14:m>
                  <m:oMath xmlns:m="http://schemas.openxmlformats.org/officeDocument/2006/math">
                    <m:nary>
                      <m:naryPr>
                        <m:ctrlPr>
                          <a:rPr lang="en-GB" i="1">
                            <a:latin typeface="Cambria Math" panose="02040503050406030204" pitchFamily="18" charset="0"/>
                          </a:rPr>
                        </m:ctrlPr>
                      </m:naryPr>
                      <m:sub>
                        <m:r>
                          <m:rPr>
                            <m:brk m:alnAt="23"/>
                          </m:rPr>
                          <a:rPr lang="en-GB" i="1">
                            <a:latin typeface="Cambria Math" panose="02040503050406030204" pitchFamily="18" charset="0"/>
                          </a:rPr>
                          <m:t>0</m:t>
                        </m:r>
                      </m:sub>
                      <m:sup>
                        <m:r>
                          <a:rPr lang="en-GB" i="1">
                            <a:latin typeface="Cambria Math" panose="02040503050406030204" pitchFamily="18" charset="0"/>
                          </a:rPr>
                          <m:t>𝐿</m:t>
                        </m:r>
                      </m:sup>
                      <m:e>
                        <m:r>
                          <m:rPr>
                            <m:sty m:val="p"/>
                          </m:rPr>
                          <a:rPr lang="en-GB">
                            <a:latin typeface="Cambria Math" panose="02040503050406030204" pitchFamily="18" charset="0"/>
                          </a:rPr>
                          <m:t>d</m:t>
                        </m:r>
                        <m:r>
                          <a:rPr lang="en-GB" i="1">
                            <a:latin typeface="Cambria Math" panose="02040503050406030204" pitchFamily="18" charset="0"/>
                          </a:rPr>
                          <m:t>𝑥</m:t>
                        </m:r>
                      </m:e>
                    </m:nary>
                    <m:r>
                      <a:rPr lang="en-GB" i="1">
                        <a:latin typeface="Cambria Math" panose="02040503050406030204" pitchFamily="18" charset="0"/>
                      </a:rPr>
                      <m:t>𝜌</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𝑡</m:t>
                        </m:r>
                      </m:e>
                    </m:d>
                    <m:r>
                      <a:rPr lang="en-GB" i="1">
                        <a:latin typeface="Cambria Math" panose="02040503050406030204" pitchFamily="18" charset="0"/>
                      </a:rPr>
                      <m:t>=</m:t>
                    </m:r>
                    <m:r>
                      <a:rPr lang="en-GB" b="0" i="1" smtClean="0">
                        <a:latin typeface="Cambria Math" panose="02040503050406030204" pitchFamily="18" charset="0"/>
                      </a:rPr>
                      <m:t>0</m:t>
                    </m:r>
                  </m:oMath>
                </a14:m>
                <a:endParaRPr lang="en-GB" sz="1800" dirty="0">
                  <a:latin typeface="Cambria Math" panose="02040503050406030204" pitchFamily="18" charset="0"/>
                </a:endParaRPr>
              </a:p>
            </p:txBody>
          </p:sp>
        </mc:Choice>
        <mc:Fallback>
          <p:sp>
            <p:nvSpPr>
              <p:cNvPr id="45" name="TextBox 44">
                <a:extLst>
                  <a:ext uri="{FF2B5EF4-FFF2-40B4-BE49-F238E27FC236}">
                    <a16:creationId xmlns:a16="http://schemas.microsoft.com/office/drawing/2014/main" id="{6A404369-BD16-F7DB-7055-81EDD70F8896}"/>
                  </a:ext>
                </a:extLst>
              </p:cNvPr>
              <p:cNvSpPr txBox="1">
                <a:spLocks noRot="1" noChangeAspect="1" noMove="1" noResize="1" noEditPoints="1" noAdjustHandles="1" noChangeArrowheads="1" noChangeShapeType="1" noTextEdit="1"/>
              </p:cNvSpPr>
              <p:nvPr/>
            </p:nvSpPr>
            <p:spPr>
              <a:xfrm>
                <a:off x="1633427" y="6216664"/>
                <a:ext cx="4348154" cy="468654"/>
              </a:xfrm>
              <a:prstGeom prst="rect">
                <a:avLst/>
              </a:prstGeom>
              <a:blipFill>
                <a:blip r:embed="rId14"/>
                <a:stretch>
                  <a:fillRect t="-97368" b="-157895"/>
                </a:stretch>
              </a:blipFill>
            </p:spPr>
            <p:txBody>
              <a:bodyPr/>
              <a:lstStyle/>
              <a:p>
                <a:r>
                  <a:rPr lang="en-GB">
                    <a:noFill/>
                  </a:rPr>
                  <a:t> </a:t>
                </a:r>
              </a:p>
            </p:txBody>
          </p:sp>
        </mc:Fallback>
      </mc:AlternateContent>
      <p:sp>
        <p:nvSpPr>
          <p:cNvPr id="46" name="Right Brace 45">
            <a:extLst>
              <a:ext uri="{FF2B5EF4-FFF2-40B4-BE49-F238E27FC236}">
                <a16:creationId xmlns:a16="http://schemas.microsoft.com/office/drawing/2014/main" id="{253A3503-D25D-C292-2389-15C0780BB309}"/>
              </a:ext>
            </a:extLst>
          </p:cNvPr>
          <p:cNvSpPr/>
          <p:nvPr/>
        </p:nvSpPr>
        <p:spPr>
          <a:xfrm rot="16200000">
            <a:off x="3677194" y="4171718"/>
            <a:ext cx="260621" cy="3807500"/>
          </a:xfrm>
          <a:prstGeom prst="rightBrace">
            <a:avLst>
              <a:gd name="adj1" fmla="val 51795"/>
              <a:gd name="adj2" fmla="val 37502"/>
            </a:avLst>
          </a:prstGeom>
          <a:ln w="38100">
            <a:solidFill>
              <a:srgbClr val="FF0000">
                <a:alpha val="4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cxnSp>
        <p:nvCxnSpPr>
          <p:cNvPr id="47" name="Straight Connector 46">
            <a:extLst>
              <a:ext uri="{FF2B5EF4-FFF2-40B4-BE49-F238E27FC236}">
                <a16:creationId xmlns:a16="http://schemas.microsoft.com/office/drawing/2014/main" id="{6A0F225E-29FB-FB80-4276-DFEA579E12A1}"/>
              </a:ext>
            </a:extLst>
          </p:cNvPr>
          <p:cNvCxnSpPr>
            <a:cxnSpLocks/>
          </p:cNvCxnSpPr>
          <p:nvPr/>
        </p:nvCxnSpPr>
        <p:spPr>
          <a:xfrm>
            <a:off x="6096000" y="1243124"/>
            <a:ext cx="0" cy="5268035"/>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2EF6646-C2FB-DC19-A1F9-F242204BDB90}"/>
                  </a:ext>
                </a:extLst>
              </p:cNvPr>
              <p:cNvSpPr txBox="1"/>
              <p:nvPr/>
            </p:nvSpPr>
            <p:spPr>
              <a:xfrm>
                <a:off x="6601190" y="2671449"/>
                <a:ext cx="4524009" cy="369332"/>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Substitute into </a:t>
                </a:r>
                <a14:m>
                  <m:oMath xmlns:m="http://schemas.openxmlformats.org/officeDocument/2006/math">
                    <m:r>
                      <a:rPr lang="en-GB" b="0" i="1" smtClean="0">
                        <a:solidFill>
                          <a:srgbClr val="1F1F1F"/>
                        </a:solidFill>
                        <a:latin typeface="Cambria Math" panose="02040503050406030204" pitchFamily="18" charset="0"/>
                        <a:cs typeface="Calibri" panose="020F0502020204030204" pitchFamily="34" charset="0"/>
                      </a:rPr>
                      <m:t>(⋆)</m:t>
                    </m:r>
                  </m:oMath>
                </a14:m>
                <a:r>
                  <a:rPr lang="en-GB" dirty="0">
                    <a:solidFill>
                      <a:srgbClr val="1F1F1F"/>
                    </a:solidFill>
                    <a:latin typeface="Calibri" panose="020F0502020204030204" pitchFamily="34" charset="0"/>
                    <a:cs typeface="Calibri" panose="020F0502020204030204" pitchFamily="34" charset="0"/>
                  </a:rPr>
                  <a:t> and solve for </a:t>
                </a:r>
                <a14:m>
                  <m:oMath xmlns:m="http://schemas.openxmlformats.org/officeDocument/2006/math">
                    <m:r>
                      <a:rPr lang="en-GB" sz="1800" b="0" i="1" smtClean="0">
                        <a:latin typeface="Cambria Math" panose="02040503050406030204" pitchFamily="18" charset="0"/>
                      </a:rPr>
                      <m:t>𝛼</m:t>
                    </m:r>
                  </m:oMath>
                </a14:m>
                <a:r>
                  <a:rPr lang="en-GB" dirty="0">
                    <a:solidFill>
                      <a:srgbClr val="1F1F1F"/>
                    </a:solidFill>
                    <a:latin typeface="Calibri" panose="020F0502020204030204" pitchFamily="34" charset="0"/>
                    <a:cs typeface="Calibri" panose="020F0502020204030204" pitchFamily="34" charset="0"/>
                  </a:rPr>
                  <a:t>: </a:t>
                </a:r>
                <a:endParaRPr lang="en-GB" sz="1800" dirty="0">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22EF6646-C2FB-DC19-A1F9-F242204BDB90}"/>
                  </a:ext>
                </a:extLst>
              </p:cNvPr>
              <p:cNvSpPr txBox="1">
                <a:spLocks noRot="1" noChangeAspect="1" noMove="1" noResize="1" noEditPoints="1" noAdjustHandles="1" noChangeArrowheads="1" noChangeShapeType="1" noTextEdit="1"/>
              </p:cNvSpPr>
              <p:nvPr/>
            </p:nvSpPr>
            <p:spPr>
              <a:xfrm>
                <a:off x="6601190" y="2671449"/>
                <a:ext cx="4524009" cy="369332"/>
              </a:xfrm>
              <a:prstGeom prst="rect">
                <a:avLst/>
              </a:prstGeom>
              <a:blipFill>
                <a:blip r:embed="rId15"/>
                <a:stretch>
                  <a:fillRect l="-838"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6EB8633-C737-2A4C-1F0F-6A00FC6977C6}"/>
                  </a:ext>
                </a:extLst>
              </p:cNvPr>
              <p:cNvSpPr txBox="1"/>
              <p:nvPr/>
            </p:nvSpPr>
            <p:spPr>
              <a:xfrm>
                <a:off x="5017236" y="1314219"/>
                <a:ext cx="57543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rgbClr val="1F1F1F"/>
                          </a:solidFill>
                          <a:latin typeface="Cambria Math" panose="02040503050406030204" pitchFamily="18" charset="0"/>
                          <a:cs typeface="Calibri" panose="020F0502020204030204" pitchFamily="34" charset="0"/>
                        </a:rPr>
                        <m:t>(⋆)</m:t>
                      </m:r>
                    </m:oMath>
                  </m:oMathPara>
                </a14:m>
                <a:endParaRPr lang="en-GB" dirty="0"/>
              </a:p>
            </p:txBody>
          </p:sp>
        </mc:Choice>
        <mc:Fallback xmlns="">
          <p:sp>
            <p:nvSpPr>
              <p:cNvPr id="51" name="TextBox 50">
                <a:extLst>
                  <a:ext uri="{FF2B5EF4-FFF2-40B4-BE49-F238E27FC236}">
                    <a16:creationId xmlns:a16="http://schemas.microsoft.com/office/drawing/2014/main" id="{26EB8633-C737-2A4C-1F0F-6A00FC6977C6}"/>
                  </a:ext>
                </a:extLst>
              </p:cNvPr>
              <p:cNvSpPr txBox="1">
                <a:spLocks noRot="1" noChangeAspect="1" noMove="1" noResize="1" noEditPoints="1" noAdjustHandles="1" noChangeArrowheads="1" noChangeShapeType="1" noTextEdit="1"/>
              </p:cNvSpPr>
              <p:nvPr/>
            </p:nvSpPr>
            <p:spPr>
              <a:xfrm>
                <a:off x="5017236" y="1314219"/>
                <a:ext cx="575436" cy="369332"/>
              </a:xfrm>
              <a:prstGeom prst="rect">
                <a:avLst/>
              </a:prstGeom>
              <a:blipFill>
                <a:blip r:embed="rId16"/>
                <a:stretch>
                  <a:fillRect b="-13333"/>
                </a:stretch>
              </a:blipFill>
            </p:spPr>
            <p:txBody>
              <a:bodyPr/>
              <a:lstStyle/>
              <a:p>
                <a:r>
                  <a:rPr lang="en-GB">
                    <a:noFill/>
                  </a:rPr>
                  <a:t> </a:t>
                </a:r>
              </a:p>
            </p:txBody>
          </p:sp>
        </mc:Fallback>
      </mc:AlternateContent>
      <p:sp>
        <p:nvSpPr>
          <p:cNvPr id="52" name="TextBox 51">
            <a:extLst>
              <a:ext uri="{FF2B5EF4-FFF2-40B4-BE49-F238E27FC236}">
                <a16:creationId xmlns:a16="http://schemas.microsoft.com/office/drawing/2014/main" id="{BE31D258-CCE7-E44B-AD70-E91EF7661B40}"/>
              </a:ext>
            </a:extLst>
          </p:cNvPr>
          <p:cNvSpPr txBox="1"/>
          <p:nvPr/>
        </p:nvSpPr>
        <p:spPr>
          <a:xfrm>
            <a:off x="6599328" y="4075287"/>
            <a:ext cx="4386721" cy="369332"/>
          </a:xfrm>
          <a:prstGeom prst="rect">
            <a:avLst/>
          </a:prstGeom>
          <a:noFill/>
        </p:spPr>
        <p:txBody>
          <a:bodyPr wrap="square">
            <a:spAutoFit/>
          </a:bodyPr>
          <a:lstStyle/>
          <a:p>
            <a:pPr marL="285750" indent="-285750">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Finally, apply normalisation condition:</a:t>
            </a:r>
            <a:endParaRPr lang="en-GB" sz="18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1334D302-21D1-EE83-C800-493CDAB051CF}"/>
                  </a:ext>
                </a:extLst>
              </p:cNvPr>
              <p:cNvSpPr txBox="1"/>
              <p:nvPr/>
            </p:nvSpPr>
            <p:spPr>
              <a:xfrm>
                <a:off x="6299322" y="4582494"/>
                <a:ext cx="3911757"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en-GB" sz="1800" i="1" smtClean="0">
                              <a:latin typeface="Cambria Math" panose="02040503050406030204" pitchFamily="18" charset="0"/>
                            </a:rPr>
                          </m:ctrlPr>
                        </m:naryPr>
                        <m:sub>
                          <m:r>
                            <m:rPr>
                              <m:brk m:alnAt="23"/>
                            </m:rPr>
                            <a:rPr lang="en-GB" sz="1800" b="0" i="1" smtClean="0">
                              <a:latin typeface="Cambria Math" panose="02040503050406030204" pitchFamily="18" charset="0"/>
                            </a:rPr>
                            <m:t>0</m:t>
                          </m:r>
                        </m:sub>
                        <m:sup>
                          <m:r>
                            <a:rPr lang="en-GB" sz="1800" b="0" i="1" smtClean="0">
                              <a:latin typeface="Cambria Math" panose="02040503050406030204" pitchFamily="18" charset="0"/>
                            </a:rPr>
                            <m:t>𝐿</m:t>
                          </m:r>
                        </m:sup>
                        <m:e>
                          <m:r>
                            <m:rPr>
                              <m:sty m:val="p"/>
                            </m:rPr>
                            <a:rPr lang="en-GB" sz="1800" b="0" i="0" smtClean="0">
                              <a:latin typeface="Cambria Math" panose="02040503050406030204" pitchFamily="18" charset="0"/>
                            </a:rPr>
                            <m:t>d</m:t>
                          </m:r>
                          <m:r>
                            <a:rPr lang="en-GB" sz="1800" b="0" i="1" smtClean="0">
                              <a:latin typeface="Cambria Math" panose="02040503050406030204" pitchFamily="18" charset="0"/>
                            </a:rPr>
                            <m:t>𝑥</m:t>
                          </m:r>
                        </m:e>
                      </m:nary>
                      <m:sSup>
                        <m:sSupPr>
                          <m:ctrlPr>
                            <a:rPr lang="en-GB" sz="1800" b="0" i="1" smtClean="0">
                              <a:latin typeface="Cambria Math" panose="02040503050406030204" pitchFamily="18" charset="0"/>
                            </a:rPr>
                          </m:ctrlPr>
                        </m:sSupPr>
                        <m:e>
                          <m:r>
                            <m:rPr>
                              <m:sty m:val="p"/>
                            </m:rPr>
                            <a:rPr lang="en-GB">
                              <a:latin typeface="Cambria Math" panose="02040503050406030204" pitchFamily="18" charset="0"/>
                            </a:rPr>
                            <m:t>Φ</m:t>
                          </m:r>
                        </m:e>
                        <m:sup>
                          <m:r>
                            <a:rPr lang="en-GB" sz="1800" b="0" i="1" smtClean="0">
                              <a:latin typeface="Cambria Math" panose="02040503050406030204" pitchFamily="18" charset="0"/>
                            </a:rPr>
                            <m:t>∗</m:t>
                          </m:r>
                        </m:sup>
                      </m:sSup>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𝑥</m:t>
                          </m:r>
                        </m:e>
                      </m:d>
                      <m:r>
                        <m:rPr>
                          <m:sty m:val="p"/>
                        </m:rPr>
                        <a:rPr lang="en-GB">
                          <a:latin typeface="Cambria Math" panose="02040503050406030204" pitchFamily="18" charset="0"/>
                        </a:rPr>
                        <m:t>Φ</m:t>
                      </m:r>
                      <m:d>
                        <m:dPr>
                          <m:ctrlPr>
                            <a:rPr lang="en-GB" i="1">
                              <a:latin typeface="Cambria Math" panose="02040503050406030204" pitchFamily="18" charset="0"/>
                            </a:rPr>
                          </m:ctrlPr>
                        </m:dPr>
                        <m:e>
                          <m:r>
                            <a:rPr lang="en-GB" i="1">
                              <a:latin typeface="Cambria Math" panose="02040503050406030204" pitchFamily="18" charset="0"/>
                            </a:rPr>
                            <m:t>𝑥</m:t>
                          </m:r>
                        </m:e>
                      </m:d>
                      <m:r>
                        <a:rPr lang="en-GB" sz="1800" b="0" i="1" smtClean="0">
                          <a:latin typeface="Cambria Math" panose="02040503050406030204" pitchFamily="18" charset="0"/>
                        </a:rPr>
                        <m:t>=2</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𝐴</m:t>
                          </m:r>
                        </m:e>
                        <m:sup>
                          <m:r>
                            <a:rPr lang="en-GB" sz="1800" b="0" i="1" smtClean="0">
                              <a:latin typeface="Cambria Math" panose="02040503050406030204" pitchFamily="18" charset="0"/>
                            </a:rPr>
                            <m:t>2</m:t>
                          </m:r>
                        </m:sup>
                      </m:sSup>
                      <m:r>
                        <a:rPr lang="en-GB" sz="1800" b="0" i="1" smtClean="0">
                          <a:latin typeface="Cambria Math" panose="02040503050406030204" pitchFamily="18" charset="0"/>
                        </a:rPr>
                        <m:t>𝐿</m:t>
                      </m:r>
                      <m:r>
                        <a:rPr lang="en-GB" sz="1800" b="0" i="1" smtClean="0">
                          <a:latin typeface="Cambria Math" panose="02040503050406030204" pitchFamily="18" charset="0"/>
                        </a:rPr>
                        <m:t>≡1</m:t>
                      </m:r>
                    </m:oMath>
                  </m:oMathPara>
                </a14:m>
                <a:endParaRPr lang="en-GB" dirty="0"/>
              </a:p>
            </p:txBody>
          </p:sp>
        </mc:Choice>
        <mc:Fallback xmlns="">
          <p:sp>
            <p:nvSpPr>
              <p:cNvPr id="54" name="TextBox 53">
                <a:extLst>
                  <a:ext uri="{FF2B5EF4-FFF2-40B4-BE49-F238E27FC236}">
                    <a16:creationId xmlns:a16="http://schemas.microsoft.com/office/drawing/2014/main" id="{1334D302-21D1-EE83-C800-493CDAB051CF}"/>
                  </a:ext>
                </a:extLst>
              </p:cNvPr>
              <p:cNvSpPr txBox="1">
                <a:spLocks noRot="1" noChangeAspect="1" noMove="1" noResize="1" noEditPoints="1" noAdjustHandles="1" noChangeArrowheads="1" noChangeShapeType="1" noTextEdit="1"/>
              </p:cNvSpPr>
              <p:nvPr/>
            </p:nvSpPr>
            <p:spPr>
              <a:xfrm>
                <a:off x="6299322" y="4582494"/>
                <a:ext cx="3911757" cy="715260"/>
              </a:xfrm>
              <a:prstGeom prst="rect">
                <a:avLst/>
              </a:prstGeom>
              <a:blipFill>
                <a:blip r:embed="rId17"/>
                <a:stretch>
                  <a:fillRect l="-12258" t="-148276" b="-2241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AD91770-E5F3-8D0F-4ACF-FD2C6882D33D}"/>
                  </a:ext>
                </a:extLst>
              </p:cNvPr>
              <p:cNvSpPr txBox="1"/>
              <p:nvPr/>
            </p:nvSpPr>
            <p:spPr>
              <a:xfrm>
                <a:off x="9881524" y="4727106"/>
                <a:ext cx="2008252" cy="4019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i="1" smtClean="0">
                          <a:latin typeface="Cambria Math" panose="02040503050406030204" pitchFamily="18" charset="0"/>
                        </a:rPr>
                        <m:t>𝐴</m:t>
                      </m:r>
                      <m:r>
                        <a:rPr lang="en-GB" sz="1800" b="0" i="1" smtClean="0">
                          <a:latin typeface="Cambria Math" panose="02040503050406030204" pitchFamily="18" charset="0"/>
                        </a:rPr>
                        <m:t>=1/</m:t>
                      </m:r>
                      <m:rad>
                        <m:radPr>
                          <m:degHide m:val="on"/>
                          <m:ctrlPr>
                            <a:rPr lang="en-GB" sz="1800" b="0" i="1" smtClean="0">
                              <a:latin typeface="Cambria Math" panose="02040503050406030204" pitchFamily="18" charset="0"/>
                            </a:rPr>
                          </m:ctrlPr>
                        </m:radPr>
                        <m:deg/>
                        <m:e>
                          <m:r>
                            <a:rPr lang="en-GB" i="1">
                              <a:latin typeface="Cambria Math" panose="02040503050406030204" pitchFamily="18" charset="0"/>
                            </a:rPr>
                            <m:t>2</m:t>
                          </m:r>
                          <m:r>
                            <a:rPr lang="en-GB" i="1">
                              <a:latin typeface="Cambria Math" panose="02040503050406030204" pitchFamily="18" charset="0"/>
                            </a:rPr>
                            <m:t>𝐿</m:t>
                          </m:r>
                        </m:e>
                      </m:rad>
                    </m:oMath>
                  </m:oMathPara>
                </a14:m>
                <a:endParaRPr lang="en-GB" dirty="0"/>
              </a:p>
            </p:txBody>
          </p:sp>
        </mc:Choice>
        <mc:Fallback xmlns="">
          <p:sp>
            <p:nvSpPr>
              <p:cNvPr id="55" name="TextBox 54">
                <a:extLst>
                  <a:ext uri="{FF2B5EF4-FFF2-40B4-BE49-F238E27FC236}">
                    <a16:creationId xmlns:a16="http://schemas.microsoft.com/office/drawing/2014/main" id="{1AD91770-E5F3-8D0F-4ACF-FD2C6882D33D}"/>
                  </a:ext>
                </a:extLst>
              </p:cNvPr>
              <p:cNvSpPr txBox="1">
                <a:spLocks noRot="1" noChangeAspect="1" noMove="1" noResize="1" noEditPoints="1" noAdjustHandles="1" noChangeArrowheads="1" noChangeShapeType="1" noTextEdit="1"/>
              </p:cNvSpPr>
              <p:nvPr/>
            </p:nvSpPr>
            <p:spPr>
              <a:xfrm>
                <a:off x="9881524" y="4727106"/>
                <a:ext cx="2008252" cy="401970"/>
              </a:xfrm>
              <a:prstGeom prst="rect">
                <a:avLst/>
              </a:prstGeom>
              <a:blipFill>
                <a:blip r:embed="rId18"/>
                <a:stretch>
                  <a:fillRect b="-1250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AA590F0-8CF5-C359-A460-723556B88ABE}"/>
                  </a:ext>
                </a:extLst>
              </p:cNvPr>
              <p:cNvSpPr txBox="1"/>
              <p:nvPr/>
            </p:nvSpPr>
            <p:spPr>
              <a:xfrm>
                <a:off x="7504071" y="5429478"/>
                <a:ext cx="3139167" cy="910699"/>
              </a:xfrm>
              <a:prstGeom prst="rect">
                <a:avLst/>
              </a:prstGeom>
              <a:noFill/>
              <a:ln w="38100">
                <a:solidFill>
                  <a:srgbClr val="FF0000">
                    <a:alpha val="30000"/>
                  </a:srgbClr>
                </a:solidFill>
              </a:ln>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GB" sz="1800" b="0" i="1" smtClean="0">
                              <a:latin typeface="Cambria Math" panose="02040503050406030204" pitchFamily="18" charset="0"/>
                            </a:rPr>
                          </m:ctrlPr>
                        </m:sSubPr>
                        <m:e>
                          <m:r>
                            <m:rPr>
                              <m:sty m:val="p"/>
                            </m:rPr>
                            <a:rPr lang="en-GB">
                              <a:latin typeface="Cambria Math" panose="02040503050406030204" pitchFamily="18" charset="0"/>
                            </a:rPr>
                            <m:t>Φ</m:t>
                          </m:r>
                        </m:e>
                        <m:sub>
                          <m:r>
                            <a:rPr lang="en-GB" sz="1800" b="0" i="1" smtClean="0">
                              <a:latin typeface="Cambria Math" panose="02040503050406030204" pitchFamily="18" charset="0"/>
                            </a:rPr>
                            <m:t>𝑛</m:t>
                          </m:r>
                        </m:sub>
                      </m:sSub>
                      <m:d>
                        <m:dPr>
                          <m:ctrlPr>
                            <a:rPr lang="en-GB" sz="1800" i="1">
                              <a:latin typeface="Cambria Math" panose="02040503050406030204" pitchFamily="18" charset="0"/>
                            </a:rPr>
                          </m:ctrlPr>
                        </m:dPr>
                        <m:e>
                          <m:r>
                            <a:rPr lang="en-GB" sz="1800" i="1">
                              <a:latin typeface="Cambria Math" panose="02040503050406030204" pitchFamily="18" charset="0"/>
                            </a:rPr>
                            <m:t>𝑥</m:t>
                          </m:r>
                        </m:e>
                      </m:d>
                      <m:r>
                        <a:rPr lang="en-GB" sz="1800" b="0" i="1" smtClean="0">
                          <a:latin typeface="Cambria Math" panose="02040503050406030204" pitchFamily="18" charset="0"/>
                        </a:rPr>
                        <m:t>=</m:t>
                      </m:r>
                      <m:r>
                        <a:rPr lang="en-GB" sz="1800" b="0" i="1" smtClean="0">
                          <a:latin typeface="Cambria Math" panose="02040503050406030204" pitchFamily="18" charset="0"/>
                        </a:rPr>
                        <m:t>𝑖</m:t>
                      </m:r>
                      <m:rad>
                        <m:radPr>
                          <m:degHide m:val="on"/>
                          <m:ctrlPr>
                            <a:rPr lang="en-GB" sz="1800" b="0" i="1" smtClean="0">
                              <a:latin typeface="Cambria Math" panose="02040503050406030204" pitchFamily="18" charset="0"/>
                            </a:rPr>
                          </m:ctrlPr>
                        </m:radPr>
                        <m:deg/>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2</m:t>
                              </m:r>
                            </m:num>
                            <m:den>
                              <m:r>
                                <a:rPr lang="en-GB" sz="1800" b="0" i="1" smtClean="0">
                                  <a:latin typeface="Cambria Math" panose="02040503050406030204" pitchFamily="18" charset="0"/>
                                </a:rPr>
                                <m:t>𝐿</m:t>
                              </m:r>
                            </m:den>
                          </m:f>
                        </m:e>
                      </m:rad>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sin</m:t>
                          </m:r>
                        </m:fName>
                        <m:e>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𝑛</m:t>
                                  </m:r>
                                  <m:r>
                                    <a:rPr lang="en-GB" sz="1800" b="0" i="1" smtClean="0">
                                      <a:latin typeface="Cambria Math" panose="02040503050406030204" pitchFamily="18" charset="0"/>
                                    </a:rPr>
                                    <m:t>𝜋</m:t>
                                  </m:r>
                                  <m:r>
                                    <a:rPr lang="en-GB" sz="1800" b="0" i="1" smtClean="0">
                                      <a:latin typeface="Cambria Math" panose="02040503050406030204" pitchFamily="18" charset="0"/>
                                    </a:rPr>
                                    <m:t>𝑥</m:t>
                                  </m:r>
                                </m:num>
                                <m:den>
                                  <m:r>
                                    <a:rPr lang="en-GB" sz="1800" b="0" i="1" smtClean="0">
                                      <a:latin typeface="Cambria Math" panose="02040503050406030204" pitchFamily="18" charset="0"/>
                                    </a:rPr>
                                    <m:t>𝐿</m:t>
                                  </m:r>
                                </m:den>
                              </m:f>
                            </m:e>
                          </m:d>
                        </m:e>
                      </m:func>
                    </m:oMath>
                  </m:oMathPara>
                </a14:m>
                <a:endParaRPr lang="en-GB" dirty="0"/>
              </a:p>
            </p:txBody>
          </p:sp>
        </mc:Choice>
        <mc:Fallback xmlns="">
          <p:sp>
            <p:nvSpPr>
              <p:cNvPr id="56" name="TextBox 55">
                <a:extLst>
                  <a:ext uri="{FF2B5EF4-FFF2-40B4-BE49-F238E27FC236}">
                    <a16:creationId xmlns:a16="http://schemas.microsoft.com/office/drawing/2014/main" id="{FAA590F0-8CF5-C359-A460-723556B88ABE}"/>
                  </a:ext>
                </a:extLst>
              </p:cNvPr>
              <p:cNvSpPr txBox="1">
                <a:spLocks noRot="1" noChangeAspect="1" noMove="1" noResize="1" noEditPoints="1" noAdjustHandles="1" noChangeArrowheads="1" noChangeShapeType="1" noTextEdit="1"/>
              </p:cNvSpPr>
              <p:nvPr/>
            </p:nvSpPr>
            <p:spPr>
              <a:xfrm>
                <a:off x="7504071" y="5429478"/>
                <a:ext cx="3139167" cy="910699"/>
              </a:xfrm>
              <a:prstGeom prst="rect">
                <a:avLst/>
              </a:prstGeom>
              <a:blipFill>
                <a:blip r:embed="rId19"/>
                <a:stretch>
                  <a:fillRect/>
                </a:stretch>
              </a:blipFill>
              <a:ln w="38100">
                <a:solidFill>
                  <a:srgbClr val="FF0000">
                    <a:alpha val="30000"/>
                  </a:srgbClr>
                </a:solidFill>
              </a:ln>
            </p:spPr>
            <p:txBody>
              <a:bodyPr/>
              <a:lstStyle/>
              <a:p>
                <a:r>
                  <a:rPr lang="en-GB">
                    <a:noFill/>
                  </a:rPr>
                  <a:t> </a:t>
                </a:r>
              </a:p>
            </p:txBody>
          </p:sp>
        </mc:Fallback>
      </mc:AlternateContent>
      <p:sp>
        <p:nvSpPr>
          <p:cNvPr id="57" name="Right Arrow 56">
            <a:extLst>
              <a:ext uri="{FF2B5EF4-FFF2-40B4-BE49-F238E27FC236}">
                <a16:creationId xmlns:a16="http://schemas.microsoft.com/office/drawing/2014/main" id="{F2EBBA5F-7EEE-AD3B-7957-915224A248E6}"/>
              </a:ext>
            </a:extLst>
          </p:cNvPr>
          <p:cNvSpPr/>
          <p:nvPr/>
        </p:nvSpPr>
        <p:spPr>
          <a:xfrm>
            <a:off x="6851866" y="5794205"/>
            <a:ext cx="478957" cy="237240"/>
          </a:xfrm>
          <a:prstGeom prst="rightArrow">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E930B3A-0F72-885D-30BF-EF82C2973B77}"/>
                  </a:ext>
                </a:extLst>
              </p:cNvPr>
              <p:cNvSpPr txBox="1"/>
              <p:nvPr/>
            </p:nvSpPr>
            <p:spPr>
              <a:xfrm>
                <a:off x="9938300" y="4808819"/>
                <a:ext cx="2404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59" name="TextBox 58">
                <a:extLst>
                  <a:ext uri="{FF2B5EF4-FFF2-40B4-BE49-F238E27FC236}">
                    <a16:creationId xmlns:a16="http://schemas.microsoft.com/office/drawing/2014/main" id="{7E930B3A-0F72-885D-30BF-EF82C2973B77}"/>
                  </a:ext>
                </a:extLst>
              </p:cNvPr>
              <p:cNvSpPr txBox="1">
                <a:spLocks noRot="1" noChangeAspect="1" noMove="1" noResize="1" noEditPoints="1" noAdjustHandles="1" noChangeArrowheads="1" noChangeShapeType="1" noTextEdit="1"/>
              </p:cNvSpPr>
              <p:nvPr/>
            </p:nvSpPr>
            <p:spPr>
              <a:xfrm>
                <a:off x="9938300" y="4808819"/>
                <a:ext cx="240450" cy="276999"/>
              </a:xfrm>
              <a:prstGeom prst="rect">
                <a:avLst/>
              </a:prstGeom>
              <a:blipFill>
                <a:blip r:embed="rId20"/>
                <a:stretch>
                  <a:fillRect l="-15000" r="-15000"/>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1AA1917F-124B-DE17-D06D-B723524DAEA0}"/>
              </a:ext>
            </a:extLst>
          </p:cNvPr>
          <p:cNvSpPr>
            <a:spLocks noGrp="1"/>
          </p:cNvSpPr>
          <p:nvPr>
            <p:ph type="sldNum" sz="quarter" idx="12"/>
          </p:nvPr>
        </p:nvSpPr>
        <p:spPr/>
        <p:txBody>
          <a:bodyPr/>
          <a:lstStyle/>
          <a:p>
            <a:fld id="{B89329CB-797D-6146-8DF7-8C5F7C196CE5}" type="slidenum">
              <a:rPr lang="en-GB" smtClean="0"/>
              <a:t>11</a:t>
            </a:fld>
            <a:endParaRPr lang="en-GB" dirty="0"/>
          </a:p>
        </p:txBody>
      </p:sp>
    </p:spTree>
    <p:extLst>
      <p:ext uri="{BB962C8B-B14F-4D97-AF65-F5344CB8AC3E}">
        <p14:creationId xmlns:p14="http://schemas.microsoft.com/office/powerpoint/2010/main" val="199017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A0934-E227-D24C-35E2-6442D16C588B}"/>
            </a:ext>
          </a:extLst>
        </p:cNvPr>
        <p:cNvGrpSpPr/>
        <p:nvPr/>
      </p:nvGrpSpPr>
      <p:grpSpPr>
        <a:xfrm>
          <a:off x="0" y="0"/>
          <a:ext cx="0" cy="0"/>
          <a:chOff x="0" y="0"/>
          <a:chExt cx="0" cy="0"/>
        </a:xfrm>
      </p:grpSpPr>
      <p:sp>
        <p:nvSpPr>
          <p:cNvPr id="105" name="TextBox 104">
            <a:extLst>
              <a:ext uri="{FF2B5EF4-FFF2-40B4-BE49-F238E27FC236}">
                <a16:creationId xmlns:a16="http://schemas.microsoft.com/office/drawing/2014/main" id="{BC9A7B75-D5E6-4E73-45B6-0E38B1EAD318}"/>
              </a:ext>
            </a:extLst>
          </p:cNvPr>
          <p:cNvSpPr txBox="1"/>
          <p:nvPr/>
        </p:nvSpPr>
        <p:spPr>
          <a:xfrm>
            <a:off x="6120038" y="1235823"/>
            <a:ext cx="5567135" cy="3970318"/>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Now that we have solved for the stationary states, i.e. the “eigenmodes” </a:t>
            </a:r>
          </a:p>
          <a:p>
            <a:endParaRPr lang="en-GB" dirty="0">
              <a:solidFill>
                <a:srgbClr val="1F1F1F"/>
              </a:solidFill>
              <a:latin typeface="Calibri" panose="020F0502020204030204" pitchFamily="34" charset="0"/>
              <a:cs typeface="Calibri" panose="020F0502020204030204" pitchFamily="34" charset="0"/>
            </a:endParaRPr>
          </a:p>
          <a:p>
            <a:endParaRPr lang="en-GB" dirty="0">
              <a:solidFill>
                <a:srgbClr val="1F1F1F"/>
              </a:solidFill>
              <a:latin typeface="Calibri" panose="020F0502020204030204" pitchFamily="34" charset="0"/>
              <a:cs typeface="Calibri" panose="020F0502020204030204" pitchFamily="34" charset="0"/>
            </a:endParaRPr>
          </a:p>
          <a:p>
            <a:endParaRPr lang="en-GB" dirty="0">
              <a:solidFill>
                <a:srgbClr val="1F1F1F"/>
              </a:solidFill>
              <a:latin typeface="Calibri" panose="020F0502020204030204" pitchFamily="34" charset="0"/>
              <a:cs typeface="Calibri" panose="020F0502020204030204" pitchFamily="34" charset="0"/>
            </a:endParaRPr>
          </a:p>
          <a:p>
            <a:endParaRPr lang="en-GB" dirty="0">
              <a:solidFill>
                <a:srgbClr val="1F1F1F"/>
              </a:solidFill>
              <a:latin typeface="Calibri" panose="020F0502020204030204" pitchFamily="34" charset="0"/>
              <a:cs typeface="Calibri" panose="020F0502020204030204" pitchFamily="34" charset="0"/>
            </a:endParaRPr>
          </a:p>
          <a:p>
            <a:endParaRPr lang="en-GB" dirty="0">
              <a:solidFill>
                <a:srgbClr val="1F1F1F"/>
              </a:solidFill>
              <a:latin typeface="Calibri" panose="020F0502020204030204" pitchFamily="34" charset="0"/>
              <a:cs typeface="Calibri" panose="020F0502020204030204" pitchFamily="34" charset="0"/>
            </a:endParaRPr>
          </a:p>
          <a:p>
            <a:r>
              <a:rPr lang="en-GB" dirty="0">
                <a:solidFill>
                  <a:srgbClr val="1F1F1F"/>
                </a:solidFill>
                <a:latin typeface="Calibri" panose="020F0502020204030204" pitchFamily="34" charset="0"/>
                <a:cs typeface="Calibri" panose="020F0502020204030204" pitchFamily="34" charset="0"/>
              </a:rPr>
              <a:t>and the time-dependent functions</a:t>
            </a:r>
          </a:p>
          <a:p>
            <a:endParaRPr lang="en-GB" dirty="0">
              <a:solidFill>
                <a:srgbClr val="1F1F1F"/>
              </a:solidFill>
              <a:latin typeface="Calibri" panose="020F0502020204030204" pitchFamily="34" charset="0"/>
              <a:cs typeface="Calibri" panose="020F0502020204030204" pitchFamily="34" charset="0"/>
            </a:endParaRPr>
          </a:p>
          <a:p>
            <a:endParaRPr lang="en-GB" dirty="0">
              <a:solidFill>
                <a:srgbClr val="1F1F1F"/>
              </a:solidFill>
              <a:latin typeface="Calibri" panose="020F0502020204030204" pitchFamily="34" charset="0"/>
              <a:cs typeface="Calibri" panose="020F0502020204030204" pitchFamily="34" charset="0"/>
            </a:endParaRPr>
          </a:p>
          <a:p>
            <a:endParaRPr lang="en-GB" dirty="0">
              <a:solidFill>
                <a:srgbClr val="1F1F1F"/>
              </a:solidFill>
              <a:latin typeface="Calibri" panose="020F0502020204030204" pitchFamily="34" charset="0"/>
              <a:cs typeface="Calibri" panose="020F0502020204030204" pitchFamily="34" charset="0"/>
            </a:endParaRPr>
          </a:p>
          <a:p>
            <a:endParaRPr lang="en-GB" dirty="0">
              <a:solidFill>
                <a:srgbClr val="1F1F1F"/>
              </a:solidFill>
              <a:latin typeface="Calibri" panose="020F0502020204030204" pitchFamily="34" charset="0"/>
              <a:cs typeface="Calibri" panose="020F0502020204030204" pitchFamily="34" charset="0"/>
            </a:endParaRPr>
          </a:p>
          <a:p>
            <a:endParaRPr lang="en-GB" dirty="0">
              <a:solidFill>
                <a:srgbClr val="1F1F1F"/>
              </a:solidFill>
              <a:latin typeface="Calibri" panose="020F0502020204030204" pitchFamily="34" charset="0"/>
              <a:cs typeface="Calibri" panose="020F0502020204030204" pitchFamily="34" charset="0"/>
            </a:endParaRPr>
          </a:p>
          <a:p>
            <a:r>
              <a:rPr lang="en-GB" dirty="0">
                <a:solidFill>
                  <a:srgbClr val="1F1F1F"/>
                </a:solidFill>
                <a:latin typeface="Calibri" panose="020F0502020204030204" pitchFamily="34" charset="0"/>
                <a:cs typeface="Calibri" panose="020F0502020204030204" pitchFamily="34" charset="0"/>
              </a:rPr>
              <a:t>we can assemble the full solution following the Ansatz:</a:t>
            </a:r>
          </a:p>
        </p:txBody>
      </p:sp>
      <p:sp>
        <p:nvSpPr>
          <p:cNvPr id="4" name="Title 1">
            <a:extLst>
              <a:ext uri="{FF2B5EF4-FFF2-40B4-BE49-F238E27FC236}">
                <a16:creationId xmlns:a16="http://schemas.microsoft.com/office/drawing/2014/main" id="{933EE219-BD30-62BD-E1CC-9EF50D113F2E}"/>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Particle in a one-dimensional well</a:t>
            </a:r>
          </a:p>
        </p:txBody>
      </p:sp>
      <p:pic>
        <p:nvPicPr>
          <p:cNvPr id="5" name="Picture 4">
            <a:extLst>
              <a:ext uri="{FF2B5EF4-FFF2-40B4-BE49-F238E27FC236}">
                <a16:creationId xmlns:a16="http://schemas.microsoft.com/office/drawing/2014/main" id="{0E503B76-085C-0A6F-1E81-88862E7595BD}"/>
              </a:ext>
            </a:extLst>
          </p:cNvPr>
          <p:cNvPicPr>
            <a:picLocks noChangeAspect="1"/>
          </p:cNvPicPr>
          <p:nvPr/>
        </p:nvPicPr>
        <p:blipFill>
          <a:blip r:embed="rId5">
            <a:alphaModFix/>
          </a:blip>
          <a:srcRect l="10380" b="5212"/>
          <a:stretch/>
        </p:blipFill>
        <p:spPr>
          <a:xfrm>
            <a:off x="3524120" y="1487018"/>
            <a:ext cx="2296886" cy="434140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54354B5-87A7-A7D3-2EA5-B29224EF40D5}"/>
                  </a:ext>
                </a:extLst>
              </p:cNvPr>
              <p:cNvSpPr txBox="1"/>
              <p:nvPr/>
            </p:nvSpPr>
            <p:spPr>
              <a:xfrm>
                <a:off x="1245831" y="5952856"/>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position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𝑥</m:t>
                    </m:r>
                  </m:oMath>
                </a14:m>
                <a:endParaRPr lang="en-GB" sz="1800"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754354B5-87A7-A7D3-2EA5-B29224EF40D5}"/>
                  </a:ext>
                </a:extLst>
              </p:cNvPr>
              <p:cNvSpPr txBox="1">
                <a:spLocks noRot="1" noChangeAspect="1" noMove="1" noResize="1" noEditPoints="1" noAdjustHandles="1" noChangeArrowheads="1" noChangeShapeType="1" noTextEdit="1"/>
              </p:cNvSpPr>
              <p:nvPr/>
            </p:nvSpPr>
            <p:spPr>
              <a:xfrm>
                <a:off x="1245831" y="5952856"/>
                <a:ext cx="1161279" cy="369332"/>
              </a:xfrm>
              <a:prstGeom prst="rect">
                <a:avLst/>
              </a:prstGeom>
              <a:blipFill>
                <a:blip r:embed="rId6"/>
                <a:stretch>
                  <a:fillRect l="-1075"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3464F5A-D758-97B4-AB72-A25E5841217C}"/>
                  </a:ext>
                </a:extLst>
              </p:cNvPr>
              <p:cNvSpPr txBox="1"/>
              <p:nvPr/>
            </p:nvSpPr>
            <p:spPr>
              <a:xfrm>
                <a:off x="642936" y="5782855"/>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0</m:t>
                      </m:r>
                    </m:oMath>
                  </m:oMathPara>
                </a14:m>
                <a:endParaRPr lang="en-GB" sz="1400"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D3464F5A-D758-97B4-AB72-A25E5841217C}"/>
                  </a:ext>
                </a:extLst>
              </p:cNvPr>
              <p:cNvSpPr txBox="1">
                <a:spLocks noRot="1" noChangeAspect="1" noMove="1" noResize="1" noEditPoints="1" noAdjustHandles="1" noChangeArrowheads="1" noChangeShapeType="1" noTextEdit="1"/>
              </p:cNvSpPr>
              <p:nvPr/>
            </p:nvSpPr>
            <p:spPr>
              <a:xfrm>
                <a:off x="642936" y="5782855"/>
                <a:ext cx="314538"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1137612-2691-2D7A-8DBA-56B977D539B3}"/>
                  </a:ext>
                </a:extLst>
              </p:cNvPr>
              <p:cNvSpPr txBox="1"/>
              <p:nvPr/>
            </p:nvSpPr>
            <p:spPr>
              <a:xfrm>
                <a:off x="2694623" y="5782855"/>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dirty="0" smtClean="0">
                          <a:solidFill>
                            <a:srgbClr val="1F1F1F"/>
                          </a:solidFill>
                          <a:latin typeface="Cambria Math" panose="02040503050406030204" pitchFamily="18" charset="0"/>
                          <a:cs typeface="Calibri" panose="020F0502020204030204" pitchFamily="34" charset="0"/>
                        </a:rPr>
                        <m:t>𝐿</m:t>
                      </m:r>
                    </m:oMath>
                  </m:oMathPara>
                </a14:m>
                <a:endParaRPr lang="en-GB" sz="1400" dirty="0">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01137612-2691-2D7A-8DBA-56B977D539B3}"/>
                  </a:ext>
                </a:extLst>
              </p:cNvPr>
              <p:cNvSpPr txBox="1">
                <a:spLocks noRot="1" noChangeAspect="1" noMove="1" noResize="1" noEditPoints="1" noAdjustHandles="1" noChangeArrowheads="1" noChangeShapeType="1" noTextEdit="1"/>
              </p:cNvSpPr>
              <p:nvPr/>
            </p:nvSpPr>
            <p:spPr>
              <a:xfrm>
                <a:off x="2694623" y="5782855"/>
                <a:ext cx="314538"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41C1D2A2-75B9-051D-5AAC-8393C6179455}"/>
                  </a:ext>
                </a:extLst>
              </p:cNvPr>
              <p:cNvSpPr txBox="1"/>
              <p:nvPr/>
            </p:nvSpPr>
            <p:spPr>
              <a:xfrm rot="16200000">
                <a:off x="-322646" y="3460179"/>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state </a:t>
                </a:r>
                <a14:m>
                  <m:oMath xmlns:m="http://schemas.openxmlformats.org/officeDocument/2006/math">
                    <m:r>
                      <a:rPr lang="en-GB" b="0" i="1" dirty="0" smtClean="0">
                        <a:solidFill>
                          <a:srgbClr val="1F1F1F"/>
                        </a:solidFill>
                        <a:latin typeface="Cambria Math" panose="02040503050406030204" pitchFamily="18" charset="0"/>
                        <a:cs typeface="Calibri" panose="020F0502020204030204" pitchFamily="34" charset="0"/>
                      </a:rPr>
                      <m:t>𝑛</m:t>
                    </m:r>
                  </m:oMath>
                </a14:m>
                <a:endParaRPr lang="en-GB" sz="1800" dirty="0">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41C1D2A2-75B9-051D-5AAC-8393C6179455}"/>
                  </a:ext>
                </a:extLst>
              </p:cNvPr>
              <p:cNvSpPr txBox="1">
                <a:spLocks noRot="1" noChangeAspect="1" noMove="1" noResize="1" noEditPoints="1" noAdjustHandles="1" noChangeArrowheads="1" noChangeShapeType="1" noTextEdit="1"/>
              </p:cNvSpPr>
              <p:nvPr/>
            </p:nvSpPr>
            <p:spPr>
              <a:xfrm rot="16200000">
                <a:off x="-322646" y="3460179"/>
                <a:ext cx="1161279" cy="369332"/>
              </a:xfrm>
              <a:prstGeom prst="rect">
                <a:avLst/>
              </a:prstGeom>
              <a:blipFill>
                <a:blip r:embed="rId9"/>
                <a:stretch>
                  <a:fillRect l="-6452" r="-225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DADFA014-BE4B-CB2B-2882-4188510BB9BB}"/>
                  </a:ext>
                </a:extLst>
              </p:cNvPr>
              <p:cNvSpPr txBox="1"/>
              <p:nvPr/>
            </p:nvSpPr>
            <p:spPr>
              <a:xfrm>
                <a:off x="438810" y="4897030"/>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1</m:t>
                      </m:r>
                    </m:oMath>
                  </m:oMathPara>
                </a14:m>
                <a:endParaRPr lang="en-GB" sz="1400" dirty="0">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DADFA014-BE4B-CB2B-2882-4188510BB9BB}"/>
                  </a:ext>
                </a:extLst>
              </p:cNvPr>
              <p:cNvSpPr txBox="1">
                <a:spLocks noRot="1" noChangeAspect="1" noMove="1" noResize="1" noEditPoints="1" noAdjustHandles="1" noChangeArrowheads="1" noChangeShapeType="1" noTextEdit="1"/>
              </p:cNvSpPr>
              <p:nvPr/>
            </p:nvSpPr>
            <p:spPr>
              <a:xfrm>
                <a:off x="438810" y="4897030"/>
                <a:ext cx="314538"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66A03ED-C01B-53FF-31C8-747FD77488D6}"/>
                  </a:ext>
                </a:extLst>
              </p:cNvPr>
              <p:cNvSpPr txBox="1"/>
              <p:nvPr/>
            </p:nvSpPr>
            <p:spPr>
              <a:xfrm>
                <a:off x="438810" y="4189968"/>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2</m:t>
                      </m:r>
                    </m:oMath>
                  </m:oMathPara>
                </a14:m>
                <a:endParaRPr lang="en-GB" sz="1400" dirty="0">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B66A03ED-C01B-53FF-31C8-747FD77488D6}"/>
                  </a:ext>
                </a:extLst>
              </p:cNvPr>
              <p:cNvSpPr txBox="1">
                <a:spLocks noRot="1" noChangeAspect="1" noMove="1" noResize="1" noEditPoints="1" noAdjustHandles="1" noChangeArrowheads="1" noChangeShapeType="1" noTextEdit="1"/>
              </p:cNvSpPr>
              <p:nvPr/>
            </p:nvSpPr>
            <p:spPr>
              <a:xfrm>
                <a:off x="438810" y="4189968"/>
                <a:ext cx="314538"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DDFE8B04-847A-112A-62A5-2E367104354D}"/>
                  </a:ext>
                </a:extLst>
              </p:cNvPr>
              <p:cNvSpPr txBox="1"/>
              <p:nvPr/>
            </p:nvSpPr>
            <p:spPr>
              <a:xfrm>
                <a:off x="438810" y="3482906"/>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3</m:t>
                      </m:r>
                    </m:oMath>
                  </m:oMathPara>
                </a14:m>
                <a:endParaRPr lang="en-GB" sz="1400" dirty="0">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DDFE8B04-847A-112A-62A5-2E367104354D}"/>
                  </a:ext>
                </a:extLst>
              </p:cNvPr>
              <p:cNvSpPr txBox="1">
                <a:spLocks noRot="1" noChangeAspect="1" noMove="1" noResize="1" noEditPoints="1" noAdjustHandles="1" noChangeArrowheads="1" noChangeShapeType="1" noTextEdit="1"/>
              </p:cNvSpPr>
              <p:nvPr/>
            </p:nvSpPr>
            <p:spPr>
              <a:xfrm>
                <a:off x="438810" y="3482906"/>
                <a:ext cx="314538"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64FD606-3D89-444A-4753-040611A1ECB5}"/>
                  </a:ext>
                </a:extLst>
              </p:cNvPr>
              <p:cNvSpPr txBox="1"/>
              <p:nvPr/>
            </p:nvSpPr>
            <p:spPr>
              <a:xfrm>
                <a:off x="438810" y="2775844"/>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4</m:t>
                      </m:r>
                    </m:oMath>
                  </m:oMathPara>
                </a14:m>
                <a:endParaRPr lang="en-GB" sz="1400"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364FD606-3D89-444A-4753-040611A1ECB5}"/>
                  </a:ext>
                </a:extLst>
              </p:cNvPr>
              <p:cNvSpPr txBox="1">
                <a:spLocks noRot="1" noChangeAspect="1" noMove="1" noResize="1" noEditPoints="1" noAdjustHandles="1" noChangeArrowheads="1" noChangeShapeType="1" noTextEdit="1"/>
              </p:cNvSpPr>
              <p:nvPr/>
            </p:nvSpPr>
            <p:spPr>
              <a:xfrm>
                <a:off x="438810" y="2775844"/>
                <a:ext cx="314538"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620C457-0A8E-1706-A631-CB64DCE21183}"/>
                  </a:ext>
                </a:extLst>
              </p:cNvPr>
              <p:cNvSpPr txBox="1"/>
              <p:nvPr/>
            </p:nvSpPr>
            <p:spPr>
              <a:xfrm>
                <a:off x="438810" y="2068782"/>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5</m:t>
                      </m:r>
                    </m:oMath>
                  </m:oMathPara>
                </a14:m>
                <a:endParaRPr lang="en-GB" sz="1400" dirty="0">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0620C457-0A8E-1706-A631-CB64DCE21183}"/>
                  </a:ext>
                </a:extLst>
              </p:cNvPr>
              <p:cNvSpPr txBox="1">
                <a:spLocks noRot="1" noChangeAspect="1" noMove="1" noResize="1" noEditPoints="1" noAdjustHandles="1" noChangeArrowheads="1" noChangeShapeType="1" noTextEdit="1"/>
              </p:cNvSpPr>
              <p:nvPr/>
            </p:nvSpPr>
            <p:spPr>
              <a:xfrm>
                <a:off x="438810" y="2068782"/>
                <a:ext cx="314538"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B309D19-9AB4-F804-B2B0-1F78D68F0D53}"/>
                  </a:ext>
                </a:extLst>
              </p:cNvPr>
              <p:cNvSpPr txBox="1"/>
              <p:nvPr/>
            </p:nvSpPr>
            <p:spPr>
              <a:xfrm>
                <a:off x="4028363" y="5951320"/>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position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𝑥</m:t>
                    </m:r>
                  </m:oMath>
                </a14:m>
                <a:endParaRPr lang="en-GB" sz="1800" dirty="0">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BB309D19-9AB4-F804-B2B0-1F78D68F0D53}"/>
                  </a:ext>
                </a:extLst>
              </p:cNvPr>
              <p:cNvSpPr txBox="1">
                <a:spLocks noRot="1" noChangeAspect="1" noMove="1" noResize="1" noEditPoints="1" noAdjustHandles="1" noChangeArrowheads="1" noChangeShapeType="1" noTextEdit="1"/>
              </p:cNvSpPr>
              <p:nvPr/>
            </p:nvSpPr>
            <p:spPr>
              <a:xfrm>
                <a:off x="4028363" y="5951320"/>
                <a:ext cx="1161279" cy="369332"/>
              </a:xfrm>
              <a:prstGeom prst="rect">
                <a:avLst/>
              </a:prstGeom>
              <a:blipFill>
                <a:blip r:embed="rId15"/>
                <a:stretch>
                  <a:fillRect l="-3261"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892BEDA-5B05-17B5-5256-BB67B45F7397}"/>
                  </a:ext>
                </a:extLst>
              </p:cNvPr>
              <p:cNvSpPr txBox="1"/>
              <p:nvPr/>
            </p:nvSpPr>
            <p:spPr>
              <a:xfrm>
                <a:off x="3425468" y="5781319"/>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0</m:t>
                      </m:r>
                    </m:oMath>
                  </m:oMathPara>
                </a14:m>
                <a:endParaRPr lang="en-GB" sz="1400" dirty="0">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4892BEDA-5B05-17B5-5256-BB67B45F7397}"/>
                  </a:ext>
                </a:extLst>
              </p:cNvPr>
              <p:cNvSpPr txBox="1">
                <a:spLocks noRot="1" noChangeAspect="1" noMove="1" noResize="1" noEditPoints="1" noAdjustHandles="1" noChangeArrowheads="1" noChangeShapeType="1" noTextEdit="1"/>
              </p:cNvSpPr>
              <p:nvPr/>
            </p:nvSpPr>
            <p:spPr>
              <a:xfrm>
                <a:off x="3425468" y="5781319"/>
                <a:ext cx="314538"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7BDE839-2E0F-9FEE-097C-A8A7B9F184F8}"/>
                  </a:ext>
                </a:extLst>
              </p:cNvPr>
              <p:cNvSpPr txBox="1"/>
              <p:nvPr/>
            </p:nvSpPr>
            <p:spPr>
              <a:xfrm>
                <a:off x="5477155" y="5781319"/>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dirty="0" smtClean="0">
                          <a:solidFill>
                            <a:srgbClr val="1F1F1F"/>
                          </a:solidFill>
                          <a:latin typeface="Cambria Math" panose="02040503050406030204" pitchFamily="18" charset="0"/>
                          <a:cs typeface="Calibri" panose="020F0502020204030204" pitchFamily="34" charset="0"/>
                        </a:rPr>
                        <m:t>𝐿</m:t>
                      </m:r>
                    </m:oMath>
                  </m:oMathPara>
                </a14:m>
                <a:endParaRPr lang="en-GB" sz="1400" dirty="0">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87BDE839-2E0F-9FEE-097C-A8A7B9F184F8}"/>
                  </a:ext>
                </a:extLst>
              </p:cNvPr>
              <p:cNvSpPr txBox="1">
                <a:spLocks noRot="1" noChangeAspect="1" noMove="1" noResize="1" noEditPoints="1" noAdjustHandles="1" noChangeArrowheads="1" noChangeShapeType="1" noTextEdit="1"/>
              </p:cNvSpPr>
              <p:nvPr/>
            </p:nvSpPr>
            <p:spPr>
              <a:xfrm>
                <a:off x="5477155" y="5781319"/>
                <a:ext cx="314538"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7B72364-9A34-30F8-3F36-DFB6DD681E07}"/>
                  </a:ext>
                </a:extLst>
              </p:cNvPr>
              <p:cNvSpPr txBox="1"/>
              <p:nvPr/>
            </p:nvSpPr>
            <p:spPr>
              <a:xfrm>
                <a:off x="5078424" y="4573588"/>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5A7EB3"/>
                              </a:solidFill>
                              <a:latin typeface="Cambria Math" panose="02040503050406030204" pitchFamily="18" charset="0"/>
                            </a:rPr>
                          </m:ctrlPr>
                        </m:sSubPr>
                        <m:e>
                          <m:r>
                            <a:rPr lang="en-GB" sz="1400" b="0" i="1" smtClean="0">
                              <a:solidFill>
                                <a:srgbClr val="5A7EB3"/>
                              </a:solidFill>
                              <a:latin typeface="Cambria Math" panose="02040503050406030204" pitchFamily="18" charset="0"/>
                            </a:rPr>
                            <m:t>𝜌</m:t>
                          </m:r>
                        </m:e>
                        <m:sub>
                          <m:r>
                            <a:rPr lang="en-GB" sz="1400" b="0" i="1" smtClean="0">
                              <a:solidFill>
                                <a:srgbClr val="5A7EB3"/>
                              </a:solidFill>
                              <a:latin typeface="Cambria Math" panose="02040503050406030204" pitchFamily="18" charset="0"/>
                            </a:rPr>
                            <m:t>1</m:t>
                          </m:r>
                        </m:sub>
                      </m:sSub>
                      <m:r>
                        <a:rPr lang="en-GB" sz="1400" b="0" i="1" smtClean="0">
                          <a:solidFill>
                            <a:srgbClr val="5A7EB3"/>
                          </a:solidFill>
                          <a:latin typeface="Cambria Math" panose="02040503050406030204" pitchFamily="18" charset="0"/>
                        </a:rPr>
                        <m:t>(</m:t>
                      </m:r>
                      <m:r>
                        <a:rPr lang="en-GB" sz="1400" b="0" i="1" smtClean="0">
                          <a:solidFill>
                            <a:srgbClr val="5A7EB3"/>
                          </a:solidFill>
                          <a:latin typeface="Cambria Math" panose="02040503050406030204" pitchFamily="18" charset="0"/>
                        </a:rPr>
                        <m:t>𝑥</m:t>
                      </m:r>
                      <m:r>
                        <a:rPr lang="en-GB" sz="1400" b="0" i="1" smtClean="0">
                          <a:solidFill>
                            <a:srgbClr val="5A7EB3"/>
                          </a:solidFill>
                          <a:latin typeface="Cambria Math" panose="02040503050406030204" pitchFamily="18" charset="0"/>
                        </a:rPr>
                        <m:t>)</m:t>
                      </m:r>
                    </m:oMath>
                  </m:oMathPara>
                </a14:m>
                <a:endParaRPr lang="en-GB" sz="1400" dirty="0">
                  <a:solidFill>
                    <a:srgbClr val="5A7EB3"/>
                  </a:solidFill>
                </a:endParaRPr>
              </a:p>
            </p:txBody>
          </p:sp>
        </mc:Choice>
        <mc:Fallback xmlns="">
          <p:sp>
            <p:nvSpPr>
              <p:cNvPr id="36" name="TextBox 35">
                <a:extLst>
                  <a:ext uri="{FF2B5EF4-FFF2-40B4-BE49-F238E27FC236}">
                    <a16:creationId xmlns:a16="http://schemas.microsoft.com/office/drawing/2014/main" id="{C7B72364-9A34-30F8-3F36-DFB6DD681E07}"/>
                  </a:ext>
                </a:extLst>
              </p:cNvPr>
              <p:cNvSpPr txBox="1">
                <a:spLocks noRot="1" noChangeAspect="1" noMove="1" noResize="1" noEditPoints="1" noAdjustHandles="1" noChangeArrowheads="1" noChangeShapeType="1" noTextEdit="1"/>
              </p:cNvSpPr>
              <p:nvPr/>
            </p:nvSpPr>
            <p:spPr>
              <a:xfrm>
                <a:off x="5078424" y="4573588"/>
                <a:ext cx="653537" cy="215444"/>
              </a:xfrm>
              <a:prstGeom prst="rect">
                <a:avLst/>
              </a:prstGeom>
              <a:blipFill>
                <a:blip r:embed="rId18"/>
                <a:stretch>
                  <a:fillRect t="-5556"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52373D6-BA2C-DEDD-7FAE-E72AB5FEF5F2}"/>
                  </a:ext>
                </a:extLst>
              </p:cNvPr>
              <p:cNvSpPr txBox="1"/>
              <p:nvPr/>
            </p:nvSpPr>
            <p:spPr>
              <a:xfrm>
                <a:off x="5078424" y="3698372"/>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0981A"/>
                              </a:solidFill>
                              <a:latin typeface="Cambria Math" panose="02040503050406030204" pitchFamily="18" charset="0"/>
                            </a:rPr>
                          </m:ctrlPr>
                        </m:sSubPr>
                        <m:e>
                          <m:r>
                            <a:rPr lang="en-GB" sz="1400" b="0" i="1" smtClean="0">
                              <a:solidFill>
                                <a:srgbClr val="E0981A"/>
                              </a:solidFill>
                              <a:latin typeface="Cambria Math" panose="02040503050406030204" pitchFamily="18" charset="0"/>
                            </a:rPr>
                            <m:t>𝜌</m:t>
                          </m:r>
                        </m:e>
                        <m:sub>
                          <m:r>
                            <a:rPr lang="en-GB" sz="1400" b="0" i="1" smtClean="0">
                              <a:solidFill>
                                <a:srgbClr val="E0981A"/>
                              </a:solidFill>
                              <a:latin typeface="Cambria Math" panose="02040503050406030204" pitchFamily="18" charset="0"/>
                            </a:rPr>
                            <m:t>2</m:t>
                          </m:r>
                        </m:sub>
                      </m:sSub>
                      <m:r>
                        <a:rPr lang="en-GB" sz="1400" b="0" i="1" smtClean="0">
                          <a:solidFill>
                            <a:srgbClr val="E0981A"/>
                          </a:solidFill>
                          <a:latin typeface="Cambria Math" panose="02040503050406030204" pitchFamily="18" charset="0"/>
                        </a:rPr>
                        <m:t>(</m:t>
                      </m:r>
                      <m:r>
                        <a:rPr lang="en-GB" sz="1400" b="0" i="1" smtClean="0">
                          <a:solidFill>
                            <a:srgbClr val="E0981A"/>
                          </a:solidFill>
                          <a:latin typeface="Cambria Math" panose="02040503050406030204" pitchFamily="18" charset="0"/>
                        </a:rPr>
                        <m:t>𝑥</m:t>
                      </m:r>
                      <m:r>
                        <a:rPr lang="en-GB" sz="1400" b="0" i="1" smtClean="0">
                          <a:solidFill>
                            <a:srgbClr val="E0981A"/>
                          </a:solidFill>
                          <a:latin typeface="Cambria Math" panose="02040503050406030204" pitchFamily="18" charset="0"/>
                        </a:rPr>
                        <m:t>)</m:t>
                      </m:r>
                    </m:oMath>
                  </m:oMathPara>
                </a14:m>
                <a:endParaRPr lang="en-GB" sz="1400" dirty="0">
                  <a:solidFill>
                    <a:srgbClr val="E0981A"/>
                  </a:solidFill>
                </a:endParaRPr>
              </a:p>
            </p:txBody>
          </p:sp>
        </mc:Choice>
        <mc:Fallback xmlns="">
          <p:sp>
            <p:nvSpPr>
              <p:cNvPr id="37" name="TextBox 36">
                <a:extLst>
                  <a:ext uri="{FF2B5EF4-FFF2-40B4-BE49-F238E27FC236}">
                    <a16:creationId xmlns:a16="http://schemas.microsoft.com/office/drawing/2014/main" id="{152373D6-BA2C-DEDD-7FAE-E72AB5FEF5F2}"/>
                  </a:ext>
                </a:extLst>
              </p:cNvPr>
              <p:cNvSpPr txBox="1">
                <a:spLocks noRot="1" noChangeAspect="1" noMove="1" noResize="1" noEditPoints="1" noAdjustHandles="1" noChangeArrowheads="1" noChangeShapeType="1" noTextEdit="1"/>
              </p:cNvSpPr>
              <p:nvPr/>
            </p:nvSpPr>
            <p:spPr>
              <a:xfrm>
                <a:off x="5078424" y="3698372"/>
                <a:ext cx="653537" cy="215444"/>
              </a:xfrm>
              <a:prstGeom prst="rect">
                <a:avLst/>
              </a:prstGeom>
              <a:blipFill>
                <a:blip r:embed="rId19"/>
                <a:stretch>
                  <a:fillRect t="-5556" b="-2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C1CDF5B4-9F4C-801F-F834-10DDCCED2140}"/>
                  </a:ext>
                </a:extLst>
              </p:cNvPr>
              <p:cNvSpPr txBox="1"/>
              <p:nvPr/>
            </p:nvSpPr>
            <p:spPr>
              <a:xfrm>
                <a:off x="5078424" y="2991310"/>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FAF30"/>
                              </a:solidFill>
                              <a:latin typeface="Cambria Math" panose="02040503050406030204" pitchFamily="18" charset="0"/>
                            </a:rPr>
                          </m:ctrlPr>
                        </m:sSubPr>
                        <m:e>
                          <m:r>
                            <a:rPr lang="en-GB" sz="1400" b="0" i="1" smtClean="0">
                              <a:solidFill>
                                <a:srgbClr val="8FAF30"/>
                              </a:solidFill>
                              <a:latin typeface="Cambria Math" panose="02040503050406030204" pitchFamily="18" charset="0"/>
                            </a:rPr>
                            <m:t>𝜌</m:t>
                          </m:r>
                        </m:e>
                        <m:sub>
                          <m:r>
                            <a:rPr lang="en-GB" sz="1400" b="0" i="1" smtClean="0">
                              <a:solidFill>
                                <a:srgbClr val="8FAF30"/>
                              </a:solidFill>
                              <a:latin typeface="Cambria Math" panose="02040503050406030204" pitchFamily="18" charset="0"/>
                            </a:rPr>
                            <m:t>3</m:t>
                          </m:r>
                        </m:sub>
                      </m:sSub>
                      <m:r>
                        <a:rPr lang="en-GB" sz="1400" b="0" i="1" smtClean="0">
                          <a:solidFill>
                            <a:srgbClr val="8FAF30"/>
                          </a:solidFill>
                          <a:latin typeface="Cambria Math" panose="02040503050406030204" pitchFamily="18" charset="0"/>
                        </a:rPr>
                        <m:t>(</m:t>
                      </m:r>
                      <m:r>
                        <a:rPr lang="en-GB" sz="1400" b="0" i="1" smtClean="0">
                          <a:solidFill>
                            <a:srgbClr val="8FAF30"/>
                          </a:solidFill>
                          <a:latin typeface="Cambria Math" panose="02040503050406030204" pitchFamily="18" charset="0"/>
                        </a:rPr>
                        <m:t>𝑥</m:t>
                      </m:r>
                      <m:r>
                        <a:rPr lang="en-GB" sz="1400" b="0" i="1" smtClean="0">
                          <a:solidFill>
                            <a:srgbClr val="8FAF30"/>
                          </a:solidFill>
                          <a:latin typeface="Cambria Math" panose="02040503050406030204" pitchFamily="18" charset="0"/>
                        </a:rPr>
                        <m:t>)</m:t>
                      </m:r>
                    </m:oMath>
                  </m:oMathPara>
                </a14:m>
                <a:endParaRPr lang="en-GB" sz="1400" dirty="0">
                  <a:solidFill>
                    <a:srgbClr val="8FAF30"/>
                  </a:solidFill>
                </a:endParaRPr>
              </a:p>
            </p:txBody>
          </p:sp>
        </mc:Choice>
        <mc:Fallback xmlns="">
          <p:sp>
            <p:nvSpPr>
              <p:cNvPr id="38" name="TextBox 37">
                <a:extLst>
                  <a:ext uri="{FF2B5EF4-FFF2-40B4-BE49-F238E27FC236}">
                    <a16:creationId xmlns:a16="http://schemas.microsoft.com/office/drawing/2014/main" id="{C1CDF5B4-9F4C-801F-F834-10DDCCED2140}"/>
                  </a:ext>
                </a:extLst>
              </p:cNvPr>
              <p:cNvSpPr txBox="1">
                <a:spLocks noRot="1" noChangeAspect="1" noMove="1" noResize="1" noEditPoints="1" noAdjustHandles="1" noChangeArrowheads="1" noChangeShapeType="1" noTextEdit="1"/>
              </p:cNvSpPr>
              <p:nvPr/>
            </p:nvSpPr>
            <p:spPr>
              <a:xfrm>
                <a:off x="5078424" y="2991310"/>
                <a:ext cx="653537" cy="215444"/>
              </a:xfrm>
              <a:prstGeom prst="rect">
                <a:avLst/>
              </a:prstGeom>
              <a:blipFill>
                <a:blip r:embed="rId20"/>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46A86775-DD31-7B25-D073-EF237552B023}"/>
                  </a:ext>
                </a:extLst>
              </p:cNvPr>
              <p:cNvSpPr txBox="1"/>
              <p:nvPr/>
            </p:nvSpPr>
            <p:spPr>
              <a:xfrm>
                <a:off x="5078424" y="2271746"/>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C6132"/>
                              </a:solidFill>
                              <a:latin typeface="Cambria Math" panose="02040503050406030204" pitchFamily="18" charset="0"/>
                            </a:rPr>
                          </m:ctrlPr>
                        </m:sSubPr>
                        <m:e>
                          <m:r>
                            <a:rPr lang="en-GB" sz="1400" b="0" i="1" smtClean="0">
                              <a:solidFill>
                                <a:srgbClr val="EC6132"/>
                              </a:solidFill>
                              <a:latin typeface="Cambria Math" panose="02040503050406030204" pitchFamily="18" charset="0"/>
                            </a:rPr>
                            <m:t>𝜌</m:t>
                          </m:r>
                        </m:e>
                        <m:sub>
                          <m:r>
                            <a:rPr lang="en-GB" sz="1400" b="0" i="1" smtClean="0">
                              <a:solidFill>
                                <a:srgbClr val="EC6132"/>
                              </a:solidFill>
                              <a:latin typeface="Cambria Math" panose="02040503050406030204" pitchFamily="18" charset="0"/>
                            </a:rPr>
                            <m:t>4</m:t>
                          </m:r>
                        </m:sub>
                      </m:sSub>
                      <m:r>
                        <a:rPr lang="en-GB" sz="1400" b="0" i="1" smtClean="0">
                          <a:solidFill>
                            <a:srgbClr val="EC6132"/>
                          </a:solidFill>
                          <a:latin typeface="Cambria Math" panose="02040503050406030204" pitchFamily="18" charset="0"/>
                        </a:rPr>
                        <m:t>(</m:t>
                      </m:r>
                      <m:r>
                        <a:rPr lang="en-GB" sz="1400" b="0" i="1" smtClean="0">
                          <a:solidFill>
                            <a:srgbClr val="EC6132"/>
                          </a:solidFill>
                          <a:latin typeface="Cambria Math" panose="02040503050406030204" pitchFamily="18" charset="0"/>
                        </a:rPr>
                        <m:t>𝑥</m:t>
                      </m:r>
                      <m:r>
                        <a:rPr lang="en-GB" sz="1400" b="0" i="1" smtClean="0">
                          <a:solidFill>
                            <a:srgbClr val="EC6132"/>
                          </a:solidFill>
                          <a:latin typeface="Cambria Math" panose="02040503050406030204" pitchFamily="18" charset="0"/>
                        </a:rPr>
                        <m:t>)</m:t>
                      </m:r>
                    </m:oMath>
                  </m:oMathPara>
                </a14:m>
                <a:endParaRPr lang="en-GB" sz="1400" dirty="0">
                  <a:solidFill>
                    <a:srgbClr val="EC6132"/>
                  </a:solidFill>
                </a:endParaRPr>
              </a:p>
            </p:txBody>
          </p:sp>
        </mc:Choice>
        <mc:Fallback xmlns="">
          <p:sp>
            <p:nvSpPr>
              <p:cNvPr id="39" name="TextBox 38">
                <a:extLst>
                  <a:ext uri="{FF2B5EF4-FFF2-40B4-BE49-F238E27FC236}">
                    <a16:creationId xmlns:a16="http://schemas.microsoft.com/office/drawing/2014/main" id="{46A86775-DD31-7B25-D073-EF237552B023}"/>
                  </a:ext>
                </a:extLst>
              </p:cNvPr>
              <p:cNvSpPr txBox="1">
                <a:spLocks noRot="1" noChangeAspect="1" noMove="1" noResize="1" noEditPoints="1" noAdjustHandles="1" noChangeArrowheads="1" noChangeShapeType="1" noTextEdit="1"/>
              </p:cNvSpPr>
              <p:nvPr/>
            </p:nvSpPr>
            <p:spPr>
              <a:xfrm>
                <a:off x="5078424" y="2271746"/>
                <a:ext cx="653537" cy="215444"/>
              </a:xfrm>
              <a:prstGeom prst="rect">
                <a:avLst/>
              </a:prstGeom>
              <a:blipFill>
                <a:blip r:embed="rId21"/>
                <a:stretch>
                  <a:fillRect t="-5882" b="-35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CA560B1B-E2C9-71A5-80FA-A4A382C45618}"/>
                  </a:ext>
                </a:extLst>
              </p:cNvPr>
              <p:cNvSpPr txBox="1"/>
              <p:nvPr/>
            </p:nvSpPr>
            <p:spPr>
              <a:xfrm>
                <a:off x="5078424" y="154939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373B0"/>
                              </a:solidFill>
                              <a:latin typeface="Cambria Math" panose="02040503050406030204" pitchFamily="18" charset="0"/>
                            </a:rPr>
                          </m:ctrlPr>
                        </m:sSubPr>
                        <m:e>
                          <m:r>
                            <a:rPr lang="en-GB" sz="1400" b="0" i="1" smtClean="0">
                              <a:solidFill>
                                <a:srgbClr val="8373B0"/>
                              </a:solidFill>
                              <a:latin typeface="Cambria Math" panose="02040503050406030204" pitchFamily="18" charset="0"/>
                            </a:rPr>
                            <m:t>𝜌</m:t>
                          </m:r>
                        </m:e>
                        <m:sub>
                          <m:r>
                            <a:rPr lang="en-GB" sz="1400" b="0" i="1" smtClean="0">
                              <a:solidFill>
                                <a:srgbClr val="8373B0"/>
                              </a:solidFill>
                              <a:latin typeface="Cambria Math" panose="02040503050406030204" pitchFamily="18" charset="0"/>
                            </a:rPr>
                            <m:t>5</m:t>
                          </m:r>
                        </m:sub>
                      </m:sSub>
                      <m:r>
                        <a:rPr lang="en-GB" sz="1400" b="0" i="1" smtClean="0">
                          <a:solidFill>
                            <a:srgbClr val="8373B0"/>
                          </a:solidFill>
                          <a:latin typeface="Cambria Math" panose="02040503050406030204" pitchFamily="18" charset="0"/>
                        </a:rPr>
                        <m:t>(</m:t>
                      </m:r>
                      <m:r>
                        <a:rPr lang="en-GB" sz="1400" b="0" i="1" smtClean="0">
                          <a:solidFill>
                            <a:srgbClr val="8373B0"/>
                          </a:solidFill>
                          <a:latin typeface="Cambria Math" panose="02040503050406030204" pitchFamily="18" charset="0"/>
                        </a:rPr>
                        <m:t>𝑥</m:t>
                      </m:r>
                      <m:r>
                        <a:rPr lang="en-GB" sz="1400" b="0" i="1" smtClean="0">
                          <a:solidFill>
                            <a:srgbClr val="8373B0"/>
                          </a:solidFill>
                          <a:latin typeface="Cambria Math" panose="02040503050406030204" pitchFamily="18" charset="0"/>
                        </a:rPr>
                        <m:t>)</m:t>
                      </m:r>
                    </m:oMath>
                  </m:oMathPara>
                </a14:m>
                <a:endParaRPr lang="en-GB" sz="1400" dirty="0">
                  <a:solidFill>
                    <a:srgbClr val="8373B0"/>
                  </a:solidFill>
                </a:endParaRPr>
              </a:p>
            </p:txBody>
          </p:sp>
        </mc:Choice>
        <mc:Fallback xmlns="">
          <p:sp>
            <p:nvSpPr>
              <p:cNvPr id="40" name="TextBox 39">
                <a:extLst>
                  <a:ext uri="{FF2B5EF4-FFF2-40B4-BE49-F238E27FC236}">
                    <a16:creationId xmlns:a16="http://schemas.microsoft.com/office/drawing/2014/main" id="{CA560B1B-E2C9-71A5-80FA-A4A382C45618}"/>
                  </a:ext>
                </a:extLst>
              </p:cNvPr>
              <p:cNvSpPr txBox="1">
                <a:spLocks noRot="1" noChangeAspect="1" noMove="1" noResize="1" noEditPoints="1" noAdjustHandles="1" noChangeArrowheads="1" noChangeShapeType="1" noTextEdit="1"/>
              </p:cNvSpPr>
              <p:nvPr/>
            </p:nvSpPr>
            <p:spPr>
              <a:xfrm>
                <a:off x="5078424" y="1549393"/>
                <a:ext cx="653537" cy="215444"/>
              </a:xfrm>
              <a:prstGeom prst="rect">
                <a:avLst/>
              </a:prstGeom>
              <a:blipFill>
                <a:blip r:embed="rId22"/>
                <a:stretch>
                  <a:fillRect b="-263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Content Placeholder 1">
                <a:extLst>
                  <a:ext uri="{FF2B5EF4-FFF2-40B4-BE49-F238E27FC236}">
                    <a16:creationId xmlns:a16="http://schemas.microsoft.com/office/drawing/2014/main" id="{22A31A8B-EA9D-390F-849A-BC2DBFAAB912}"/>
                  </a:ext>
                </a:extLst>
              </p:cNvPr>
              <p:cNvSpPr txBox="1">
                <a:spLocks/>
              </p:cNvSpPr>
              <p:nvPr/>
            </p:nvSpPr>
            <p:spPr>
              <a:xfrm>
                <a:off x="6505742" y="5349995"/>
                <a:ext cx="5396448" cy="784296"/>
              </a:xfrm>
              <a:prstGeom prst="rect">
                <a:avLst/>
              </a:prstGeom>
              <a:ln w="38100">
                <a:solidFill>
                  <a:srgbClr val="FF0000">
                    <a:alpha val="30000"/>
                  </a:srgbClr>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b="1" i="1">
                              <a:latin typeface="Cambria Math" panose="02040503050406030204" pitchFamily="18" charset="0"/>
                            </a:rPr>
                            <m:t>,</m:t>
                          </m:r>
                          <m:r>
                            <a:rPr lang="en-GB" sz="1800" i="1">
                              <a:latin typeface="Cambria Math" panose="02040503050406030204" pitchFamily="18" charset="0"/>
                            </a:rPr>
                            <m:t>𝑡</m:t>
                          </m:r>
                        </m:e>
                      </m:d>
                      <m:r>
                        <a:rPr lang="en-GB" sz="1800" i="1">
                          <a:latin typeface="Cambria Math" panose="02040503050406030204" pitchFamily="18" charset="0"/>
                        </a:rPr>
                        <m:t>=</m:t>
                      </m:r>
                      <m:sSub>
                        <m:sSubPr>
                          <m:ctrlPr>
                            <a:rPr lang="en-GB" sz="1800" i="1">
                              <a:latin typeface="Cambria Math" panose="02040503050406030204" pitchFamily="18" charset="0"/>
                            </a:rPr>
                          </m:ctrlPr>
                        </m:sSubPr>
                        <m:e>
                          <m:r>
                            <m:rPr>
                              <m:sty m:val="p"/>
                            </m:rPr>
                            <a:rPr lang="en-GB" sz="1800">
                              <a:latin typeface="Cambria Math" panose="02040503050406030204" pitchFamily="18" charset="0"/>
                            </a:rPr>
                            <m:t>Φ</m:t>
                          </m:r>
                        </m:e>
                        <m:sub>
                          <m:r>
                            <a:rPr lang="en-GB" sz="1800" i="1">
                              <a:latin typeface="Cambria Math" panose="02040503050406030204" pitchFamily="18" charset="0"/>
                            </a:rPr>
                            <m:t>𝑛</m:t>
                          </m:r>
                        </m:sub>
                      </m:sSub>
                      <m:d>
                        <m:dPr>
                          <m:ctrlPr>
                            <a:rPr lang="en-GB" sz="1800" i="1">
                              <a:latin typeface="Cambria Math" panose="02040503050406030204" pitchFamily="18" charset="0"/>
                            </a:rPr>
                          </m:ctrlPr>
                        </m:dPr>
                        <m:e>
                          <m:r>
                            <a:rPr lang="en-GB" sz="1800" i="1">
                              <a:latin typeface="Cambria Math" panose="02040503050406030204" pitchFamily="18" charset="0"/>
                            </a:rPr>
                            <m:t>𝑥</m:t>
                          </m:r>
                        </m:e>
                      </m:d>
                      <m:sSub>
                        <m:sSubPr>
                          <m:ctrlPr>
                            <a:rPr lang="en-GB" sz="1800" i="1">
                              <a:latin typeface="Cambria Math" panose="02040503050406030204" pitchFamily="18" charset="0"/>
                            </a:rPr>
                          </m:ctrlPr>
                        </m:sSubPr>
                        <m:e>
                          <m:r>
                            <m:rPr>
                              <m:sty m:val="p"/>
                            </m:rPr>
                            <a:rPr lang="en-GB" sz="1800">
                              <a:latin typeface="Cambria Math" panose="02040503050406030204" pitchFamily="18" charset="0"/>
                            </a:rPr>
                            <m:t>Θ</m:t>
                          </m:r>
                        </m:e>
                        <m:sub>
                          <m:r>
                            <a:rPr lang="en-GB" sz="1800" i="1">
                              <a:latin typeface="Cambria Math" panose="02040503050406030204" pitchFamily="18" charset="0"/>
                            </a:rPr>
                            <m:t>𝑛</m:t>
                          </m:r>
                        </m:sub>
                      </m:sSub>
                      <m:d>
                        <m:dPr>
                          <m:ctrlPr>
                            <a:rPr lang="en-GB" sz="1800" i="1">
                              <a:latin typeface="Cambria Math" panose="02040503050406030204" pitchFamily="18" charset="0"/>
                            </a:rPr>
                          </m:ctrlPr>
                        </m:dPr>
                        <m:e>
                          <m:r>
                            <a:rPr lang="en-GB" sz="1800" i="1">
                              <a:latin typeface="Cambria Math" panose="02040503050406030204" pitchFamily="18" charset="0"/>
                            </a:rPr>
                            <m:t>𝑡</m:t>
                          </m:r>
                        </m:e>
                      </m:d>
                      <m:r>
                        <a:rPr lang="en-GB" sz="1800" b="0" i="1" smtClean="0">
                          <a:latin typeface="Cambria Math" panose="02040503050406030204" pitchFamily="18" charset="0"/>
                        </a:rPr>
                        <m:t>=</m:t>
                      </m:r>
                      <m:r>
                        <a:rPr lang="en-GB" sz="1800" b="0" i="1" smtClean="0">
                          <a:latin typeface="Cambria Math" panose="02040503050406030204" pitchFamily="18" charset="0"/>
                        </a:rPr>
                        <m:t>𝑖</m:t>
                      </m:r>
                      <m:rad>
                        <m:radPr>
                          <m:degHide m:val="on"/>
                          <m:ctrlPr>
                            <a:rPr lang="en-GB" sz="1800" i="1">
                              <a:latin typeface="Cambria Math" panose="02040503050406030204" pitchFamily="18" charset="0"/>
                            </a:rPr>
                          </m:ctrlPr>
                        </m:radPr>
                        <m:deg/>
                        <m:e>
                          <m:f>
                            <m:fPr>
                              <m:ctrlPr>
                                <a:rPr lang="en-GB" sz="1800" i="1">
                                  <a:latin typeface="Cambria Math" panose="02040503050406030204" pitchFamily="18" charset="0"/>
                                </a:rPr>
                              </m:ctrlPr>
                            </m:fPr>
                            <m:num>
                              <m:r>
                                <a:rPr lang="en-GB" sz="1800" i="1">
                                  <a:latin typeface="Cambria Math" panose="02040503050406030204" pitchFamily="18" charset="0"/>
                                </a:rPr>
                                <m:t>2</m:t>
                              </m:r>
                            </m:num>
                            <m:den>
                              <m:r>
                                <a:rPr lang="en-GB" sz="1800" i="1">
                                  <a:latin typeface="Cambria Math" panose="02040503050406030204" pitchFamily="18" charset="0"/>
                                </a:rPr>
                                <m:t>𝐿</m:t>
                              </m:r>
                            </m:den>
                          </m:f>
                        </m:e>
                      </m:rad>
                      <m:func>
                        <m:funcPr>
                          <m:ctrlPr>
                            <a:rPr lang="en-GB" sz="1800" i="1" smtClean="0">
                              <a:latin typeface="Cambria Math" panose="02040503050406030204" pitchFamily="18" charset="0"/>
                            </a:rPr>
                          </m:ctrlPr>
                        </m:funcPr>
                        <m:fName>
                          <m:r>
                            <m:rPr>
                              <m:sty m:val="p"/>
                            </m:rPr>
                            <a:rPr lang="en-GB" sz="1800">
                              <a:latin typeface="Cambria Math" panose="02040503050406030204" pitchFamily="18" charset="0"/>
                            </a:rPr>
                            <m:t>sin</m:t>
                          </m:r>
                        </m:fName>
                        <m:e>
                          <m:d>
                            <m:dPr>
                              <m:ctrlPr>
                                <a:rPr lang="en-GB" sz="1800" i="1">
                                  <a:latin typeface="Cambria Math" panose="02040503050406030204" pitchFamily="18" charset="0"/>
                                </a:rPr>
                              </m:ctrlPr>
                            </m:dPr>
                            <m:e>
                              <m:f>
                                <m:fPr>
                                  <m:ctrlPr>
                                    <a:rPr lang="en-GB" sz="1800" i="1">
                                      <a:latin typeface="Cambria Math" panose="02040503050406030204" pitchFamily="18" charset="0"/>
                                    </a:rPr>
                                  </m:ctrlPr>
                                </m:fPr>
                                <m:num>
                                  <m:r>
                                    <a:rPr lang="en-GB" sz="1800" i="1">
                                      <a:latin typeface="Cambria Math" panose="02040503050406030204" pitchFamily="18" charset="0"/>
                                    </a:rPr>
                                    <m:t>𝑛</m:t>
                                  </m:r>
                                  <m:r>
                                    <a:rPr lang="en-GB" sz="1800" i="1">
                                      <a:latin typeface="Cambria Math" panose="02040503050406030204" pitchFamily="18" charset="0"/>
                                    </a:rPr>
                                    <m:t>𝜋</m:t>
                                  </m:r>
                                  <m:r>
                                    <a:rPr lang="en-GB" sz="1800" i="1">
                                      <a:latin typeface="Cambria Math" panose="02040503050406030204" pitchFamily="18" charset="0"/>
                                    </a:rPr>
                                    <m:t>𝑥</m:t>
                                  </m:r>
                                </m:num>
                                <m:den>
                                  <m:r>
                                    <a:rPr lang="en-GB" sz="1800" i="1">
                                      <a:latin typeface="Cambria Math" panose="02040503050406030204" pitchFamily="18" charset="0"/>
                                    </a:rPr>
                                    <m:t>𝐿</m:t>
                                  </m:r>
                                </m:den>
                              </m:f>
                            </m:e>
                          </m:d>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m:t>
                              </m:r>
                              <m:r>
                                <a:rPr lang="en-GB" sz="1800" i="1">
                                  <a:latin typeface="Cambria Math" panose="02040503050406030204" pitchFamily="18" charset="0"/>
                                </a:rPr>
                                <m:t>𝑖</m:t>
                              </m:r>
                              <m:f>
                                <m:fPr>
                                  <m:ctrlPr>
                                    <a:rPr lang="en-GB" sz="1800" i="1">
                                      <a:latin typeface="Cambria Math" panose="02040503050406030204" pitchFamily="18" charset="0"/>
                                    </a:rPr>
                                  </m:ctrlPr>
                                </m:fPr>
                                <m:num>
                                  <m:sSup>
                                    <m:sSupPr>
                                      <m:ctrlPr>
                                        <a:rPr lang="en-GB" sz="1800" i="1">
                                          <a:latin typeface="Cambria Math" panose="02040503050406030204" pitchFamily="18" charset="0"/>
                                        </a:rPr>
                                      </m:ctrlPr>
                                    </m:sSupPr>
                                    <m:e>
                                      <m:r>
                                        <a:rPr lang="en-GB" sz="1800" i="1">
                                          <a:latin typeface="Cambria Math" panose="02040503050406030204" pitchFamily="18" charset="0"/>
                                        </a:rPr>
                                        <m:t>𝜋</m:t>
                                      </m:r>
                                    </m:e>
                                    <m:sup>
                                      <m:r>
                                        <a:rPr lang="en-GB" sz="1800" i="1">
                                          <a:latin typeface="Cambria Math" panose="02040503050406030204" pitchFamily="18" charset="0"/>
                                        </a:rPr>
                                        <m:t>2</m:t>
                                      </m:r>
                                    </m:sup>
                                  </m:sSup>
                                  <m:r>
                                    <a:rPr lang="en-GB" sz="1800" i="1">
                                      <a:latin typeface="Cambria Math" panose="02040503050406030204" pitchFamily="18" charset="0"/>
                                    </a:rPr>
                                    <m:t>ℏ</m:t>
                                  </m:r>
                                  <m:sSup>
                                    <m:sSupPr>
                                      <m:ctrlPr>
                                        <a:rPr lang="en-GB" sz="1800" i="1">
                                          <a:latin typeface="Cambria Math" panose="02040503050406030204" pitchFamily="18" charset="0"/>
                                        </a:rPr>
                                      </m:ctrlPr>
                                    </m:sSupPr>
                                    <m:e>
                                      <m:r>
                                        <a:rPr lang="en-GB" sz="1800" i="1">
                                          <a:latin typeface="Cambria Math" panose="02040503050406030204" pitchFamily="18" charset="0"/>
                                        </a:rPr>
                                        <m:t>𝑛</m:t>
                                      </m:r>
                                    </m:e>
                                    <m:sup>
                                      <m:r>
                                        <a:rPr lang="en-GB" sz="1800" i="1">
                                          <a:latin typeface="Cambria Math" panose="02040503050406030204" pitchFamily="18" charset="0"/>
                                        </a:rPr>
                                        <m:t>2</m:t>
                                      </m:r>
                                    </m:sup>
                                  </m:sSup>
                                </m:num>
                                <m:den>
                                  <m:r>
                                    <a:rPr lang="en-GB" sz="1800" i="1">
                                      <a:latin typeface="Cambria Math" panose="02040503050406030204" pitchFamily="18" charset="0"/>
                                    </a:rPr>
                                    <m:t>2</m:t>
                                  </m:r>
                                  <m:r>
                                    <a:rPr lang="en-GB" sz="1800" i="1">
                                      <a:latin typeface="Cambria Math" panose="02040503050406030204" pitchFamily="18" charset="0"/>
                                    </a:rPr>
                                    <m:t>𝑚</m:t>
                                  </m:r>
                                  <m:sSup>
                                    <m:sSupPr>
                                      <m:ctrlPr>
                                        <a:rPr lang="en-GB" sz="1800" i="1">
                                          <a:latin typeface="Cambria Math" panose="02040503050406030204" pitchFamily="18" charset="0"/>
                                        </a:rPr>
                                      </m:ctrlPr>
                                    </m:sSupPr>
                                    <m:e>
                                      <m:r>
                                        <a:rPr lang="en-GB" sz="1800" i="1">
                                          <a:latin typeface="Cambria Math" panose="02040503050406030204" pitchFamily="18" charset="0"/>
                                        </a:rPr>
                                        <m:t>𝐿</m:t>
                                      </m:r>
                                    </m:e>
                                    <m:sup>
                                      <m:r>
                                        <a:rPr lang="en-GB" sz="1800" i="1">
                                          <a:latin typeface="Cambria Math" panose="02040503050406030204" pitchFamily="18" charset="0"/>
                                        </a:rPr>
                                        <m:t>2</m:t>
                                      </m:r>
                                    </m:sup>
                                  </m:sSup>
                                </m:den>
                              </m:f>
                              <m:r>
                                <a:rPr lang="en-GB" sz="1800" i="1">
                                  <a:latin typeface="Cambria Math" panose="02040503050406030204" pitchFamily="18" charset="0"/>
                                </a:rPr>
                                <m:t> </m:t>
                              </m:r>
                              <m:r>
                                <a:rPr lang="en-GB" sz="1800" i="1">
                                  <a:latin typeface="Cambria Math" panose="02040503050406030204" pitchFamily="18" charset="0"/>
                                </a:rPr>
                                <m:t>𝑡</m:t>
                              </m:r>
                            </m:sup>
                          </m:sSup>
                          <m:r>
                            <a:rPr lang="en-GB" sz="1800" b="0" i="1" smtClean="0">
                              <a:latin typeface="Cambria Math" panose="02040503050406030204" pitchFamily="18" charset="0"/>
                            </a:rPr>
                            <m:t>.</m:t>
                          </m:r>
                        </m:e>
                      </m:func>
                    </m:oMath>
                  </m:oMathPara>
                </a14:m>
                <a:endParaRPr lang="en-GB" sz="1800" i="1" dirty="0"/>
              </a:p>
            </p:txBody>
          </p:sp>
        </mc:Choice>
        <mc:Fallback xmlns="">
          <p:sp>
            <p:nvSpPr>
              <p:cNvPr id="57" name="Content Placeholder 1">
                <a:extLst>
                  <a:ext uri="{FF2B5EF4-FFF2-40B4-BE49-F238E27FC236}">
                    <a16:creationId xmlns:a16="http://schemas.microsoft.com/office/drawing/2014/main" id="{22A31A8B-EA9D-390F-849A-BC2DBFAAB912}"/>
                  </a:ext>
                </a:extLst>
              </p:cNvPr>
              <p:cNvSpPr txBox="1">
                <a:spLocks noRot="1" noChangeAspect="1" noMove="1" noResize="1" noEditPoints="1" noAdjustHandles="1" noChangeArrowheads="1" noChangeShapeType="1" noTextEdit="1"/>
              </p:cNvSpPr>
              <p:nvPr/>
            </p:nvSpPr>
            <p:spPr>
              <a:xfrm>
                <a:off x="6505742" y="5349995"/>
                <a:ext cx="5396448" cy="784296"/>
              </a:xfrm>
              <a:prstGeom prst="rect">
                <a:avLst/>
              </a:prstGeom>
              <a:blipFill>
                <a:blip r:embed="rId23"/>
                <a:stretch>
                  <a:fillRect/>
                </a:stretch>
              </a:blipFill>
              <a:ln w="38100">
                <a:solidFill>
                  <a:srgbClr val="FF0000">
                    <a:alpha val="30000"/>
                  </a:srgbClr>
                </a:solidFill>
              </a:ln>
            </p:spPr>
            <p:txBody>
              <a:bodyPr/>
              <a:lstStyle/>
              <a:p>
                <a:r>
                  <a:rPr lang="en-GB">
                    <a:noFill/>
                  </a:rPr>
                  <a:t> </a:t>
                </a:r>
              </a:p>
            </p:txBody>
          </p:sp>
        </mc:Fallback>
      </mc:AlternateContent>
      <p:pic>
        <p:nvPicPr>
          <p:cNvPr id="84" name="output">
            <a:hlinkClick r:id="" action="ppaction://media"/>
            <a:extLst>
              <a:ext uri="{FF2B5EF4-FFF2-40B4-BE49-F238E27FC236}">
                <a16:creationId xmlns:a16="http://schemas.microsoft.com/office/drawing/2014/main" id="{D79FA9B0-6D29-F92B-B8FE-33C8C8BF6692}"/>
              </a:ext>
            </a:extLst>
          </p:cNvPr>
          <p:cNvPicPr>
            <a:picLocks noChangeAspect="1"/>
          </p:cNvPicPr>
          <p:nvPr>
            <a:videoFile r:link="rId2"/>
            <p:extLst>
              <p:ext uri="{DAA4B4D4-6D71-4841-9C94-3DE7FCFB9230}">
                <p14:media xmlns:p14="http://schemas.microsoft.com/office/powerpoint/2010/main" r:embed="rId1"/>
              </p:ext>
            </p:extLst>
          </p:nvPr>
        </p:nvPicPr>
        <p:blipFill>
          <a:blip r:embed="rId24"/>
          <a:srcRect l="8320" b="5199"/>
          <a:stretch/>
        </p:blipFill>
        <p:spPr>
          <a:xfrm>
            <a:off x="723056" y="1501052"/>
            <a:ext cx="2231123" cy="4299113"/>
          </a:xfrm>
          <a:prstGeom prst="rect">
            <a:avLst/>
          </a:prstGeom>
        </p:spPr>
      </p:pic>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6DAD6DC0-3C72-03F6-4044-773DAECA9D7C}"/>
                  </a:ext>
                </a:extLst>
              </p:cNvPr>
              <p:cNvSpPr txBox="1"/>
              <p:nvPr/>
            </p:nvSpPr>
            <p:spPr>
              <a:xfrm>
                <a:off x="622064" y="1122141"/>
                <a:ext cx="2387098"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Wave-function </a:t>
                </a:r>
                <a14:m>
                  <m:oMath xmlns:m="http://schemas.openxmlformats.org/officeDocument/2006/math">
                    <m:r>
                      <m:rPr>
                        <m:sty m:val="p"/>
                      </m:rPr>
                      <a:rPr lang="en-GB" b="0" i="0" smtClean="0">
                        <a:solidFill>
                          <a:srgbClr val="1F1F1F"/>
                        </a:solidFill>
                        <a:latin typeface="Cambria Math" panose="02040503050406030204" pitchFamily="18" charset="0"/>
                        <a:cs typeface="Calibri" panose="020F0502020204030204" pitchFamily="34" charset="0"/>
                      </a:rPr>
                      <m:t>Re</m:t>
                    </m:r>
                    <m:r>
                      <a:rPr lang="en-GB" b="0" i="0" smtClean="0">
                        <a:solidFill>
                          <a:srgbClr val="1F1F1F"/>
                        </a:solidFill>
                        <a:latin typeface="Cambria Math" panose="02040503050406030204" pitchFamily="18" charset="0"/>
                        <a:cs typeface="Calibri" panose="020F0502020204030204" pitchFamily="34" charset="0"/>
                      </a:rPr>
                      <m:t>(</m:t>
                    </m:r>
                    <m:sSub>
                      <m:sSubPr>
                        <m:ctrlPr>
                          <a:rPr lang="en-GB" b="0" i="1" smtClean="0">
                            <a:solidFill>
                              <a:srgbClr val="1F1F1F"/>
                            </a:solidFill>
                            <a:latin typeface="Cambria Math" panose="02040503050406030204" pitchFamily="18" charset="0"/>
                            <a:cs typeface="Calibri" panose="020F0502020204030204" pitchFamily="34" charset="0"/>
                          </a:rPr>
                        </m:ctrlPr>
                      </m:sSubPr>
                      <m:e>
                        <m:r>
                          <m:rPr>
                            <m:sty m:val="p"/>
                          </m:rPr>
                          <a:rPr lang="en-GB" b="0" i="0" smtClean="0">
                            <a:solidFill>
                              <a:srgbClr val="1F1F1F"/>
                            </a:solidFill>
                            <a:latin typeface="Cambria Math" panose="02040503050406030204" pitchFamily="18" charset="0"/>
                            <a:cs typeface="Calibri" panose="020F0502020204030204" pitchFamily="34" charset="0"/>
                          </a:rPr>
                          <m:t>Ψ</m:t>
                        </m:r>
                      </m:e>
                      <m:sub>
                        <m:r>
                          <a:rPr lang="en-GB" b="0" i="1" smtClean="0">
                            <a:solidFill>
                              <a:srgbClr val="1F1F1F"/>
                            </a:solidFill>
                            <a:latin typeface="Cambria Math" panose="02040503050406030204" pitchFamily="18" charset="0"/>
                            <a:cs typeface="Calibri" panose="020F0502020204030204" pitchFamily="34" charset="0"/>
                          </a:rPr>
                          <m:t>𝑛</m:t>
                        </m:r>
                      </m:sub>
                    </m:sSub>
                    <m:r>
                      <a:rPr lang="en-GB" b="0" i="1" smtClean="0">
                        <a:solidFill>
                          <a:srgbClr val="1F1F1F"/>
                        </a:solidFill>
                        <a:latin typeface="Cambria Math" panose="02040503050406030204" pitchFamily="18" charset="0"/>
                        <a:cs typeface="Calibri" panose="020F0502020204030204" pitchFamily="34" charset="0"/>
                      </a:rPr>
                      <m:t>)</m:t>
                    </m:r>
                  </m:oMath>
                </a14:m>
                <a:endParaRPr lang="en-GB" sz="1800" dirty="0">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6DAD6DC0-3C72-03F6-4044-773DAECA9D7C}"/>
                  </a:ext>
                </a:extLst>
              </p:cNvPr>
              <p:cNvSpPr txBox="1">
                <a:spLocks noRot="1" noChangeAspect="1" noMove="1" noResize="1" noEditPoints="1" noAdjustHandles="1" noChangeArrowheads="1" noChangeShapeType="1" noTextEdit="1"/>
              </p:cNvSpPr>
              <p:nvPr/>
            </p:nvSpPr>
            <p:spPr>
              <a:xfrm>
                <a:off x="622064" y="1122141"/>
                <a:ext cx="2387098" cy="369332"/>
              </a:xfrm>
              <a:prstGeom prst="rect">
                <a:avLst/>
              </a:prstGeom>
              <a:blipFill>
                <a:blip r:embed="rId25"/>
                <a:stretch>
                  <a:fillRect l="-526"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C121B119-451F-123C-E157-C34817AE0AB6}"/>
                  </a:ext>
                </a:extLst>
              </p:cNvPr>
              <p:cNvSpPr txBox="1"/>
              <p:nvPr/>
            </p:nvSpPr>
            <p:spPr>
              <a:xfrm>
                <a:off x="3287811" y="1122141"/>
                <a:ext cx="2642382"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Prob. density </a:t>
                </a:r>
                <a14:m>
                  <m:oMath xmlns:m="http://schemas.openxmlformats.org/officeDocument/2006/math">
                    <m:sSub>
                      <m:sSubPr>
                        <m:ctrlPr>
                          <a:rPr lang="en-GB" b="0" i="1" smtClean="0">
                            <a:solidFill>
                              <a:srgbClr val="1F1F1F"/>
                            </a:solidFill>
                            <a:latin typeface="Cambria Math" panose="02040503050406030204" pitchFamily="18" charset="0"/>
                            <a:cs typeface="Calibri" panose="020F0502020204030204" pitchFamily="34" charset="0"/>
                          </a:rPr>
                        </m:ctrlPr>
                      </m:sSubPr>
                      <m:e>
                        <m:r>
                          <a:rPr lang="en-GB" b="0" i="1" smtClean="0">
                            <a:solidFill>
                              <a:srgbClr val="1F1F1F"/>
                            </a:solidFill>
                            <a:latin typeface="Cambria Math" panose="02040503050406030204" pitchFamily="18" charset="0"/>
                            <a:cs typeface="Calibri" panose="020F0502020204030204" pitchFamily="34" charset="0"/>
                          </a:rPr>
                          <m:t>𝜌</m:t>
                        </m:r>
                      </m:e>
                      <m:sub>
                        <m:r>
                          <a:rPr lang="en-GB" b="0" i="1" smtClean="0">
                            <a:solidFill>
                              <a:srgbClr val="1F1F1F"/>
                            </a:solidFill>
                            <a:latin typeface="Cambria Math" panose="02040503050406030204" pitchFamily="18" charset="0"/>
                            <a:cs typeface="Calibri" panose="020F0502020204030204" pitchFamily="34" charset="0"/>
                          </a:rPr>
                          <m:t>𝑛</m:t>
                        </m:r>
                      </m:sub>
                    </m:sSub>
                    <m:r>
                      <a:rPr lang="en-GB" b="0" i="1" smtClean="0">
                        <a:solidFill>
                          <a:srgbClr val="1F1F1F"/>
                        </a:solidFill>
                        <a:latin typeface="Cambria Math" panose="02040503050406030204" pitchFamily="18" charset="0"/>
                        <a:cs typeface="Calibri" panose="020F0502020204030204" pitchFamily="34" charset="0"/>
                      </a:rPr>
                      <m:t>=</m:t>
                    </m:r>
                    <m:sSubSup>
                      <m:sSubSupPr>
                        <m:ctrlPr>
                          <a:rPr lang="en-GB" b="0" i="1" smtClean="0">
                            <a:latin typeface="Cambria Math" panose="02040503050406030204" pitchFamily="18" charset="0"/>
                          </a:rPr>
                        </m:ctrlPr>
                      </m:sSubSupPr>
                      <m:e>
                        <m:r>
                          <m:rPr>
                            <m:sty m:val="p"/>
                          </m:rPr>
                          <a:rPr lang="en-GB" b="0" i="0" smtClean="0">
                            <a:latin typeface="Cambria Math" panose="02040503050406030204" pitchFamily="18" charset="0"/>
                          </a:rPr>
                          <m:t>Ψ</m:t>
                        </m:r>
                      </m:e>
                      <m:sub>
                        <m:r>
                          <a:rPr lang="en-GB" b="0" i="1" smtClean="0">
                            <a:latin typeface="Cambria Math" panose="02040503050406030204" pitchFamily="18" charset="0"/>
                          </a:rPr>
                          <m:t>𝑛</m:t>
                        </m:r>
                      </m:sub>
                      <m:sup>
                        <m:r>
                          <a:rPr lang="en-GB" b="0" i="1" smtClean="0">
                            <a:latin typeface="Cambria Math" panose="02040503050406030204" pitchFamily="18" charset="0"/>
                          </a:rPr>
                          <m:t>∗</m:t>
                        </m:r>
                      </m:sup>
                    </m:sSubSup>
                    <m:sSub>
                      <m:sSubPr>
                        <m:ctrlPr>
                          <a:rPr lang="en-GB" b="0" i="1" smtClean="0">
                            <a:solidFill>
                              <a:srgbClr val="1F1F1F"/>
                            </a:solidFill>
                            <a:latin typeface="Cambria Math" panose="02040503050406030204" pitchFamily="18" charset="0"/>
                            <a:cs typeface="Calibri" panose="020F0502020204030204" pitchFamily="34" charset="0"/>
                          </a:rPr>
                        </m:ctrlPr>
                      </m:sSubPr>
                      <m:e>
                        <m:r>
                          <m:rPr>
                            <m:sty m:val="p"/>
                          </m:rPr>
                          <a:rPr lang="en-GB" b="0" i="0" smtClean="0">
                            <a:solidFill>
                              <a:srgbClr val="1F1F1F"/>
                            </a:solidFill>
                            <a:latin typeface="Cambria Math" panose="02040503050406030204" pitchFamily="18" charset="0"/>
                            <a:cs typeface="Calibri" panose="020F0502020204030204" pitchFamily="34" charset="0"/>
                          </a:rPr>
                          <m:t>Ψ</m:t>
                        </m:r>
                      </m:e>
                      <m:sub>
                        <m:r>
                          <a:rPr lang="en-GB" b="0" i="1" smtClean="0">
                            <a:solidFill>
                              <a:srgbClr val="1F1F1F"/>
                            </a:solidFill>
                            <a:latin typeface="Cambria Math" panose="02040503050406030204" pitchFamily="18" charset="0"/>
                            <a:cs typeface="Calibri" panose="020F0502020204030204" pitchFamily="34" charset="0"/>
                          </a:rPr>
                          <m:t>𝑛</m:t>
                        </m:r>
                      </m:sub>
                    </m:sSub>
                  </m:oMath>
                </a14:m>
                <a:endParaRPr lang="en-GB" sz="1800" dirty="0">
                  <a:latin typeface="Cambria Math" panose="02040503050406030204" pitchFamily="18" charset="0"/>
                </a:endParaRPr>
              </a:p>
            </p:txBody>
          </p:sp>
        </mc:Choice>
        <mc:Fallback xmlns="">
          <p:sp>
            <p:nvSpPr>
              <p:cNvPr id="87" name="TextBox 86">
                <a:extLst>
                  <a:ext uri="{FF2B5EF4-FFF2-40B4-BE49-F238E27FC236}">
                    <a16:creationId xmlns:a16="http://schemas.microsoft.com/office/drawing/2014/main" id="{C121B119-451F-123C-E157-C34817AE0AB6}"/>
                  </a:ext>
                </a:extLst>
              </p:cNvPr>
              <p:cNvSpPr txBox="1">
                <a:spLocks noRot="1" noChangeAspect="1" noMove="1" noResize="1" noEditPoints="1" noAdjustHandles="1" noChangeArrowheads="1" noChangeShapeType="1" noTextEdit="1"/>
              </p:cNvSpPr>
              <p:nvPr/>
            </p:nvSpPr>
            <p:spPr>
              <a:xfrm>
                <a:off x="3287811" y="1122141"/>
                <a:ext cx="2642382" cy="369332"/>
              </a:xfrm>
              <a:prstGeom prst="rect">
                <a:avLst/>
              </a:prstGeom>
              <a:blipFill>
                <a:blip r:embed="rId26"/>
                <a:stretch>
                  <a:fillRect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9E6B9B27-FE31-0D0B-1153-5241F6640DF4}"/>
                  </a:ext>
                </a:extLst>
              </p:cNvPr>
              <p:cNvSpPr txBox="1"/>
              <p:nvPr/>
            </p:nvSpPr>
            <p:spPr>
              <a:xfrm>
                <a:off x="2817940" y="498936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5A7EB3"/>
                              </a:solidFill>
                              <a:latin typeface="Cambria Math" panose="02040503050406030204" pitchFamily="18" charset="0"/>
                            </a:rPr>
                          </m:ctrlPr>
                        </m:sSubPr>
                        <m:e>
                          <m:r>
                            <m:rPr>
                              <m:sty m:val="p"/>
                            </m:rPr>
                            <a:rPr lang="en-GB" sz="1400" b="0" i="0" smtClean="0">
                              <a:solidFill>
                                <a:srgbClr val="5A7EB3"/>
                              </a:solidFill>
                              <a:latin typeface="Cambria Math" panose="02040503050406030204" pitchFamily="18" charset="0"/>
                            </a:rPr>
                            <m:t>Ψ</m:t>
                          </m:r>
                        </m:e>
                        <m:sub>
                          <m:r>
                            <a:rPr lang="en-GB" sz="1400" b="0" i="1" smtClean="0">
                              <a:solidFill>
                                <a:srgbClr val="5A7EB3"/>
                              </a:solidFill>
                              <a:latin typeface="Cambria Math" panose="02040503050406030204" pitchFamily="18" charset="0"/>
                            </a:rPr>
                            <m:t>1</m:t>
                          </m:r>
                        </m:sub>
                      </m:sSub>
                      <m:r>
                        <a:rPr lang="en-GB" sz="1400" b="0" i="1" smtClean="0">
                          <a:solidFill>
                            <a:srgbClr val="5A7EB3"/>
                          </a:solidFill>
                          <a:latin typeface="Cambria Math" panose="02040503050406030204" pitchFamily="18" charset="0"/>
                        </a:rPr>
                        <m:t>(</m:t>
                      </m:r>
                      <m:r>
                        <a:rPr lang="en-GB" sz="1400" b="0" i="1" smtClean="0">
                          <a:solidFill>
                            <a:srgbClr val="5A7EB3"/>
                          </a:solidFill>
                          <a:latin typeface="Cambria Math" panose="02040503050406030204" pitchFamily="18" charset="0"/>
                        </a:rPr>
                        <m:t>𝑥</m:t>
                      </m:r>
                      <m:r>
                        <a:rPr lang="en-GB" sz="1400" b="0" i="1" smtClean="0">
                          <a:solidFill>
                            <a:srgbClr val="5A7EB3"/>
                          </a:solidFill>
                          <a:latin typeface="Cambria Math" panose="02040503050406030204" pitchFamily="18" charset="0"/>
                        </a:rPr>
                        <m:t>)</m:t>
                      </m:r>
                    </m:oMath>
                  </m:oMathPara>
                </a14:m>
                <a:endParaRPr lang="en-GB" sz="1400" dirty="0">
                  <a:solidFill>
                    <a:srgbClr val="5A7EB3"/>
                  </a:solidFill>
                </a:endParaRPr>
              </a:p>
            </p:txBody>
          </p:sp>
        </mc:Choice>
        <mc:Fallback xmlns="">
          <p:sp>
            <p:nvSpPr>
              <p:cNvPr id="98" name="TextBox 97">
                <a:extLst>
                  <a:ext uri="{FF2B5EF4-FFF2-40B4-BE49-F238E27FC236}">
                    <a16:creationId xmlns:a16="http://schemas.microsoft.com/office/drawing/2014/main" id="{9E6B9B27-FE31-0D0B-1153-5241F6640DF4}"/>
                  </a:ext>
                </a:extLst>
              </p:cNvPr>
              <p:cNvSpPr txBox="1">
                <a:spLocks noRot="1" noChangeAspect="1" noMove="1" noResize="1" noEditPoints="1" noAdjustHandles="1" noChangeArrowheads="1" noChangeShapeType="1" noTextEdit="1"/>
              </p:cNvSpPr>
              <p:nvPr/>
            </p:nvSpPr>
            <p:spPr>
              <a:xfrm>
                <a:off x="2817940" y="4989363"/>
                <a:ext cx="653537" cy="215444"/>
              </a:xfrm>
              <a:prstGeom prst="rect">
                <a:avLst/>
              </a:prstGeom>
              <a:blipFill>
                <a:blip r:embed="rId27"/>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67F9E820-BAE9-436B-07FC-203567C03EF9}"/>
                  </a:ext>
                </a:extLst>
              </p:cNvPr>
              <p:cNvSpPr txBox="1"/>
              <p:nvPr/>
            </p:nvSpPr>
            <p:spPr>
              <a:xfrm>
                <a:off x="2817940" y="427278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0981A"/>
                              </a:solidFill>
                              <a:latin typeface="Cambria Math" panose="02040503050406030204" pitchFamily="18" charset="0"/>
                            </a:rPr>
                          </m:ctrlPr>
                        </m:sSubPr>
                        <m:e>
                          <m:r>
                            <m:rPr>
                              <m:sty m:val="p"/>
                            </m:rPr>
                            <a:rPr lang="en-GB" sz="1400" b="0" i="0" smtClean="0">
                              <a:solidFill>
                                <a:srgbClr val="E0981A"/>
                              </a:solidFill>
                              <a:latin typeface="Cambria Math" panose="02040503050406030204" pitchFamily="18" charset="0"/>
                            </a:rPr>
                            <m:t>Ψ</m:t>
                          </m:r>
                        </m:e>
                        <m:sub>
                          <m:r>
                            <a:rPr lang="en-GB" sz="1400" b="0" i="1" smtClean="0">
                              <a:solidFill>
                                <a:srgbClr val="E0981A"/>
                              </a:solidFill>
                              <a:latin typeface="Cambria Math" panose="02040503050406030204" pitchFamily="18" charset="0"/>
                            </a:rPr>
                            <m:t>2</m:t>
                          </m:r>
                        </m:sub>
                      </m:sSub>
                      <m:r>
                        <a:rPr lang="en-GB" sz="1400" b="0" i="1" smtClean="0">
                          <a:solidFill>
                            <a:srgbClr val="E0981A"/>
                          </a:solidFill>
                          <a:latin typeface="Cambria Math" panose="02040503050406030204" pitchFamily="18" charset="0"/>
                        </a:rPr>
                        <m:t>(</m:t>
                      </m:r>
                      <m:r>
                        <a:rPr lang="en-GB" sz="1400" b="0" i="1" smtClean="0">
                          <a:solidFill>
                            <a:srgbClr val="E0981A"/>
                          </a:solidFill>
                          <a:latin typeface="Cambria Math" panose="02040503050406030204" pitchFamily="18" charset="0"/>
                        </a:rPr>
                        <m:t>𝑥</m:t>
                      </m:r>
                      <m:r>
                        <a:rPr lang="en-GB" sz="1400" b="0" i="1" smtClean="0">
                          <a:solidFill>
                            <a:srgbClr val="E0981A"/>
                          </a:solidFill>
                          <a:latin typeface="Cambria Math" panose="02040503050406030204" pitchFamily="18" charset="0"/>
                        </a:rPr>
                        <m:t>)</m:t>
                      </m:r>
                    </m:oMath>
                  </m:oMathPara>
                </a14:m>
                <a:endParaRPr lang="en-GB" sz="1400" dirty="0">
                  <a:solidFill>
                    <a:srgbClr val="E0981A"/>
                  </a:solidFill>
                </a:endParaRPr>
              </a:p>
            </p:txBody>
          </p:sp>
        </mc:Choice>
        <mc:Fallback xmlns="">
          <p:sp>
            <p:nvSpPr>
              <p:cNvPr id="99" name="TextBox 98">
                <a:extLst>
                  <a:ext uri="{FF2B5EF4-FFF2-40B4-BE49-F238E27FC236}">
                    <a16:creationId xmlns:a16="http://schemas.microsoft.com/office/drawing/2014/main" id="{67F9E820-BAE9-436B-07FC-203567C03EF9}"/>
                  </a:ext>
                </a:extLst>
              </p:cNvPr>
              <p:cNvSpPr txBox="1">
                <a:spLocks noRot="1" noChangeAspect="1" noMove="1" noResize="1" noEditPoints="1" noAdjustHandles="1" noChangeArrowheads="1" noChangeShapeType="1" noTextEdit="1"/>
              </p:cNvSpPr>
              <p:nvPr/>
            </p:nvSpPr>
            <p:spPr>
              <a:xfrm>
                <a:off x="2817940" y="4272783"/>
                <a:ext cx="653537" cy="215444"/>
              </a:xfrm>
              <a:prstGeom prst="rect">
                <a:avLst/>
              </a:prstGeom>
              <a:blipFill>
                <a:blip r:embed="rId28"/>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A2718513-FAA6-D9BA-5BEF-CC80D859DA2F}"/>
                  </a:ext>
                </a:extLst>
              </p:cNvPr>
              <p:cNvSpPr txBox="1"/>
              <p:nvPr/>
            </p:nvSpPr>
            <p:spPr>
              <a:xfrm>
                <a:off x="2817940" y="3556204"/>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FAF30"/>
                              </a:solidFill>
                              <a:latin typeface="Cambria Math" panose="02040503050406030204" pitchFamily="18" charset="0"/>
                            </a:rPr>
                          </m:ctrlPr>
                        </m:sSubPr>
                        <m:e>
                          <m:r>
                            <m:rPr>
                              <m:sty m:val="p"/>
                            </m:rPr>
                            <a:rPr lang="en-GB" sz="1400" b="0" i="0" smtClean="0">
                              <a:solidFill>
                                <a:srgbClr val="8FAF30"/>
                              </a:solidFill>
                              <a:latin typeface="Cambria Math" panose="02040503050406030204" pitchFamily="18" charset="0"/>
                            </a:rPr>
                            <m:t>Ψ</m:t>
                          </m:r>
                        </m:e>
                        <m:sub>
                          <m:r>
                            <a:rPr lang="en-GB" sz="1400" b="0" i="1" smtClean="0">
                              <a:solidFill>
                                <a:srgbClr val="8FAF30"/>
                              </a:solidFill>
                              <a:latin typeface="Cambria Math" panose="02040503050406030204" pitchFamily="18" charset="0"/>
                            </a:rPr>
                            <m:t>3</m:t>
                          </m:r>
                        </m:sub>
                      </m:sSub>
                      <m:r>
                        <a:rPr lang="en-GB" sz="1400" b="0" i="1" smtClean="0">
                          <a:solidFill>
                            <a:srgbClr val="8FAF30"/>
                          </a:solidFill>
                          <a:latin typeface="Cambria Math" panose="02040503050406030204" pitchFamily="18" charset="0"/>
                        </a:rPr>
                        <m:t>(</m:t>
                      </m:r>
                      <m:r>
                        <a:rPr lang="en-GB" sz="1400" b="0" i="1" smtClean="0">
                          <a:solidFill>
                            <a:srgbClr val="8FAF30"/>
                          </a:solidFill>
                          <a:latin typeface="Cambria Math" panose="02040503050406030204" pitchFamily="18" charset="0"/>
                        </a:rPr>
                        <m:t>𝑥</m:t>
                      </m:r>
                      <m:r>
                        <a:rPr lang="en-GB" sz="1400" b="0" i="1" smtClean="0">
                          <a:solidFill>
                            <a:srgbClr val="8FAF30"/>
                          </a:solidFill>
                          <a:latin typeface="Cambria Math" panose="02040503050406030204" pitchFamily="18" charset="0"/>
                        </a:rPr>
                        <m:t>)</m:t>
                      </m:r>
                    </m:oMath>
                  </m:oMathPara>
                </a14:m>
                <a:endParaRPr lang="en-GB" sz="1400" dirty="0">
                  <a:solidFill>
                    <a:srgbClr val="8FAF30"/>
                  </a:solidFill>
                </a:endParaRPr>
              </a:p>
            </p:txBody>
          </p:sp>
        </mc:Choice>
        <mc:Fallback xmlns="">
          <p:sp>
            <p:nvSpPr>
              <p:cNvPr id="100" name="TextBox 99">
                <a:extLst>
                  <a:ext uri="{FF2B5EF4-FFF2-40B4-BE49-F238E27FC236}">
                    <a16:creationId xmlns:a16="http://schemas.microsoft.com/office/drawing/2014/main" id="{A2718513-FAA6-D9BA-5BEF-CC80D859DA2F}"/>
                  </a:ext>
                </a:extLst>
              </p:cNvPr>
              <p:cNvSpPr txBox="1">
                <a:spLocks noRot="1" noChangeAspect="1" noMove="1" noResize="1" noEditPoints="1" noAdjustHandles="1" noChangeArrowheads="1" noChangeShapeType="1" noTextEdit="1"/>
              </p:cNvSpPr>
              <p:nvPr/>
            </p:nvSpPr>
            <p:spPr>
              <a:xfrm>
                <a:off x="2817940" y="3556204"/>
                <a:ext cx="653537" cy="215444"/>
              </a:xfrm>
              <a:prstGeom prst="rect">
                <a:avLst/>
              </a:prstGeom>
              <a:blipFill>
                <a:blip r:embed="rId29"/>
                <a:stretch>
                  <a:fillRect b="-263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9FD4D99B-C1CB-1E96-976B-5137DDCA70FE}"/>
                  </a:ext>
                </a:extLst>
              </p:cNvPr>
              <p:cNvSpPr txBox="1"/>
              <p:nvPr/>
            </p:nvSpPr>
            <p:spPr>
              <a:xfrm>
                <a:off x="2817940" y="2839625"/>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C6132"/>
                              </a:solidFill>
                              <a:latin typeface="Cambria Math" panose="02040503050406030204" pitchFamily="18" charset="0"/>
                            </a:rPr>
                          </m:ctrlPr>
                        </m:sSubPr>
                        <m:e>
                          <m:r>
                            <m:rPr>
                              <m:sty m:val="p"/>
                            </m:rPr>
                            <a:rPr lang="en-GB" sz="1400" b="0" i="0" smtClean="0">
                              <a:solidFill>
                                <a:srgbClr val="EC6132"/>
                              </a:solidFill>
                              <a:latin typeface="Cambria Math" panose="02040503050406030204" pitchFamily="18" charset="0"/>
                            </a:rPr>
                            <m:t>Ψ</m:t>
                          </m:r>
                        </m:e>
                        <m:sub>
                          <m:r>
                            <a:rPr lang="en-GB" sz="1400" b="0" i="1" smtClean="0">
                              <a:solidFill>
                                <a:srgbClr val="EC6132"/>
                              </a:solidFill>
                              <a:latin typeface="Cambria Math" panose="02040503050406030204" pitchFamily="18" charset="0"/>
                            </a:rPr>
                            <m:t>4</m:t>
                          </m:r>
                        </m:sub>
                      </m:sSub>
                      <m:r>
                        <a:rPr lang="en-GB" sz="1400" b="0" i="1" smtClean="0">
                          <a:solidFill>
                            <a:srgbClr val="EC6132"/>
                          </a:solidFill>
                          <a:latin typeface="Cambria Math" panose="02040503050406030204" pitchFamily="18" charset="0"/>
                        </a:rPr>
                        <m:t>(</m:t>
                      </m:r>
                      <m:r>
                        <a:rPr lang="en-GB" sz="1400" b="0" i="1" smtClean="0">
                          <a:solidFill>
                            <a:srgbClr val="EC6132"/>
                          </a:solidFill>
                          <a:latin typeface="Cambria Math" panose="02040503050406030204" pitchFamily="18" charset="0"/>
                        </a:rPr>
                        <m:t>𝑥</m:t>
                      </m:r>
                      <m:r>
                        <a:rPr lang="en-GB" sz="1400" b="0" i="1" smtClean="0">
                          <a:solidFill>
                            <a:srgbClr val="EC6132"/>
                          </a:solidFill>
                          <a:latin typeface="Cambria Math" panose="02040503050406030204" pitchFamily="18" charset="0"/>
                        </a:rPr>
                        <m:t>)</m:t>
                      </m:r>
                    </m:oMath>
                  </m:oMathPara>
                </a14:m>
                <a:endParaRPr lang="en-GB" sz="1400" dirty="0">
                  <a:solidFill>
                    <a:srgbClr val="EC6132"/>
                  </a:solidFill>
                </a:endParaRPr>
              </a:p>
            </p:txBody>
          </p:sp>
        </mc:Choice>
        <mc:Fallback xmlns="">
          <p:sp>
            <p:nvSpPr>
              <p:cNvPr id="101" name="TextBox 100">
                <a:extLst>
                  <a:ext uri="{FF2B5EF4-FFF2-40B4-BE49-F238E27FC236}">
                    <a16:creationId xmlns:a16="http://schemas.microsoft.com/office/drawing/2014/main" id="{9FD4D99B-C1CB-1E96-976B-5137DDCA70FE}"/>
                  </a:ext>
                </a:extLst>
              </p:cNvPr>
              <p:cNvSpPr txBox="1">
                <a:spLocks noRot="1" noChangeAspect="1" noMove="1" noResize="1" noEditPoints="1" noAdjustHandles="1" noChangeArrowheads="1" noChangeShapeType="1" noTextEdit="1"/>
              </p:cNvSpPr>
              <p:nvPr/>
            </p:nvSpPr>
            <p:spPr>
              <a:xfrm>
                <a:off x="2817940" y="2839625"/>
                <a:ext cx="653537" cy="215444"/>
              </a:xfrm>
              <a:prstGeom prst="rect">
                <a:avLst/>
              </a:prstGeom>
              <a:blipFill>
                <a:blip r:embed="rId30"/>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025A0CE5-2EB2-C056-2B40-6335AB53756C}"/>
                  </a:ext>
                </a:extLst>
              </p:cNvPr>
              <p:cNvSpPr txBox="1"/>
              <p:nvPr/>
            </p:nvSpPr>
            <p:spPr>
              <a:xfrm>
                <a:off x="2817940" y="2123046"/>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373B0"/>
                              </a:solidFill>
                              <a:latin typeface="Cambria Math" panose="02040503050406030204" pitchFamily="18" charset="0"/>
                            </a:rPr>
                          </m:ctrlPr>
                        </m:sSubPr>
                        <m:e>
                          <m:r>
                            <m:rPr>
                              <m:sty m:val="p"/>
                            </m:rPr>
                            <a:rPr lang="en-GB" sz="1400" b="0" i="0" smtClean="0">
                              <a:solidFill>
                                <a:srgbClr val="8373B0"/>
                              </a:solidFill>
                              <a:latin typeface="Cambria Math" panose="02040503050406030204" pitchFamily="18" charset="0"/>
                            </a:rPr>
                            <m:t>Ψ</m:t>
                          </m:r>
                        </m:e>
                        <m:sub>
                          <m:r>
                            <a:rPr lang="en-GB" sz="1400" b="0" i="1" smtClean="0">
                              <a:solidFill>
                                <a:srgbClr val="8373B0"/>
                              </a:solidFill>
                              <a:latin typeface="Cambria Math" panose="02040503050406030204" pitchFamily="18" charset="0"/>
                            </a:rPr>
                            <m:t>5</m:t>
                          </m:r>
                        </m:sub>
                      </m:sSub>
                      <m:r>
                        <a:rPr lang="en-GB" sz="1400" b="0" i="1" smtClean="0">
                          <a:solidFill>
                            <a:srgbClr val="8373B0"/>
                          </a:solidFill>
                          <a:latin typeface="Cambria Math" panose="02040503050406030204" pitchFamily="18" charset="0"/>
                        </a:rPr>
                        <m:t>(</m:t>
                      </m:r>
                      <m:r>
                        <a:rPr lang="en-GB" sz="1400" b="0" i="1" smtClean="0">
                          <a:solidFill>
                            <a:srgbClr val="8373B0"/>
                          </a:solidFill>
                          <a:latin typeface="Cambria Math" panose="02040503050406030204" pitchFamily="18" charset="0"/>
                        </a:rPr>
                        <m:t>𝑥</m:t>
                      </m:r>
                      <m:r>
                        <a:rPr lang="en-GB" sz="1400" b="0" i="1" smtClean="0">
                          <a:solidFill>
                            <a:srgbClr val="8373B0"/>
                          </a:solidFill>
                          <a:latin typeface="Cambria Math" panose="02040503050406030204" pitchFamily="18" charset="0"/>
                        </a:rPr>
                        <m:t>)</m:t>
                      </m:r>
                    </m:oMath>
                  </m:oMathPara>
                </a14:m>
                <a:endParaRPr lang="en-GB" sz="1400" dirty="0">
                  <a:solidFill>
                    <a:srgbClr val="8373B0"/>
                  </a:solidFill>
                </a:endParaRPr>
              </a:p>
            </p:txBody>
          </p:sp>
        </mc:Choice>
        <mc:Fallback xmlns="">
          <p:sp>
            <p:nvSpPr>
              <p:cNvPr id="102" name="TextBox 101">
                <a:extLst>
                  <a:ext uri="{FF2B5EF4-FFF2-40B4-BE49-F238E27FC236}">
                    <a16:creationId xmlns:a16="http://schemas.microsoft.com/office/drawing/2014/main" id="{025A0CE5-2EB2-C056-2B40-6335AB53756C}"/>
                  </a:ext>
                </a:extLst>
              </p:cNvPr>
              <p:cNvSpPr txBox="1">
                <a:spLocks noRot="1" noChangeAspect="1" noMove="1" noResize="1" noEditPoints="1" noAdjustHandles="1" noChangeArrowheads="1" noChangeShapeType="1" noTextEdit="1"/>
              </p:cNvSpPr>
              <p:nvPr/>
            </p:nvSpPr>
            <p:spPr>
              <a:xfrm>
                <a:off x="2817940" y="2123046"/>
                <a:ext cx="653537" cy="215444"/>
              </a:xfrm>
              <a:prstGeom prst="rect">
                <a:avLst/>
              </a:prstGeom>
              <a:blipFill>
                <a:blip r:embed="rId31"/>
                <a:stretch>
                  <a:fillRect t="-5556"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CC1447B7-E053-4156-C7E0-9344C916F7DE}"/>
                  </a:ext>
                </a:extLst>
              </p:cNvPr>
              <p:cNvSpPr txBox="1"/>
              <p:nvPr/>
            </p:nvSpPr>
            <p:spPr>
              <a:xfrm>
                <a:off x="7609001" y="3720709"/>
                <a:ext cx="2842994" cy="665480"/>
              </a:xfrm>
              <a:prstGeom prst="rect">
                <a:avLst/>
              </a:prstGeom>
              <a:noFill/>
              <a:ln w="38100">
                <a:solidFill>
                  <a:srgbClr val="FF0000">
                    <a:alpha val="30000"/>
                  </a:srgbClr>
                </a:solidFill>
              </a:ln>
            </p:spPr>
            <p:txBody>
              <a:bodyPr wrap="square" tIns="90000" bIns="90000">
                <a:spAutoFit/>
              </a:bodyPr>
              <a:lstStyle/>
              <a:p>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Θ</m:t>
                          </m:r>
                        </m:e>
                        <m:sub>
                          <m:r>
                            <a:rPr lang="en-GB" sz="1800" b="0" i="1" smtClean="0">
                              <a:latin typeface="Cambria Math" panose="02040503050406030204" pitchFamily="18" charset="0"/>
                            </a:rPr>
                            <m:t>𝑛</m:t>
                          </m:r>
                        </m:sub>
                      </m:sSub>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𝑡</m:t>
                          </m:r>
                        </m:e>
                      </m:d>
                      <m:r>
                        <a:rPr lang="en-GB" sz="1800" b="0" i="1" smtClean="0">
                          <a:latin typeface="Cambria Math" panose="02040503050406030204" pitchFamily="18" charset="0"/>
                        </a:rPr>
                        <m:t>=</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𝑖</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𝜋</m:t>
                                  </m:r>
                                </m:e>
                                <m:sup>
                                  <m:r>
                                    <a:rPr lang="en-GB" b="0" i="1" smtClean="0">
                                      <a:latin typeface="Cambria Math" panose="02040503050406030204" pitchFamily="18" charset="0"/>
                                    </a:rPr>
                                    <m:t>2</m:t>
                                  </m:r>
                                </m:sup>
                              </m:sSup>
                              <m:r>
                                <a:rPr lang="en-GB" b="0" i="1" smtClean="0">
                                  <a:latin typeface="Cambria Math" panose="02040503050406030204" pitchFamily="18" charset="0"/>
                                </a:rPr>
                                <m:t>ℏ</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𝑛</m:t>
                                  </m:r>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r>
                                <a:rPr lang="en-GB" b="0" i="1" smtClean="0">
                                  <a:latin typeface="Cambria Math" panose="02040503050406030204" pitchFamily="18" charset="0"/>
                                </a:rPr>
                                <m:t>𝑚</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𝐿</m:t>
                                  </m:r>
                                </m:e>
                                <m:sup>
                                  <m:r>
                                    <a:rPr lang="en-GB" b="0" i="1" smtClean="0">
                                      <a:latin typeface="Cambria Math" panose="02040503050406030204" pitchFamily="18" charset="0"/>
                                    </a:rPr>
                                    <m:t>2</m:t>
                                  </m:r>
                                </m:sup>
                              </m:sSup>
                            </m:den>
                          </m:f>
                          <m:r>
                            <a:rPr lang="en-GB" b="0" i="1" smtClean="0">
                              <a:latin typeface="Cambria Math" panose="02040503050406030204" pitchFamily="18" charset="0"/>
                            </a:rPr>
                            <m:t> </m:t>
                          </m:r>
                          <m:r>
                            <a:rPr lang="en-GB" b="0" i="1" smtClean="0">
                              <a:latin typeface="Cambria Math" panose="02040503050406030204" pitchFamily="18" charset="0"/>
                            </a:rPr>
                            <m:t>𝑡</m:t>
                          </m:r>
                        </m:sup>
                      </m:sSup>
                      <m:r>
                        <a:rPr lang="en-GB" b="0" i="1" smtClean="0">
                          <a:latin typeface="Cambria Math" panose="02040503050406030204" pitchFamily="18" charset="0"/>
                        </a:rPr>
                        <m:t>,</m:t>
                      </m:r>
                    </m:oMath>
                  </m:oMathPara>
                </a14:m>
                <a:endParaRPr lang="en-GB" sz="1800" dirty="0"/>
              </a:p>
            </p:txBody>
          </p:sp>
        </mc:Choice>
        <mc:Fallback xmlns="">
          <p:sp>
            <p:nvSpPr>
              <p:cNvPr id="104" name="TextBox 103">
                <a:extLst>
                  <a:ext uri="{FF2B5EF4-FFF2-40B4-BE49-F238E27FC236}">
                    <a16:creationId xmlns:a16="http://schemas.microsoft.com/office/drawing/2014/main" id="{CC1447B7-E053-4156-C7E0-9344C916F7DE}"/>
                  </a:ext>
                </a:extLst>
              </p:cNvPr>
              <p:cNvSpPr txBox="1">
                <a:spLocks noRot="1" noChangeAspect="1" noMove="1" noResize="1" noEditPoints="1" noAdjustHandles="1" noChangeArrowheads="1" noChangeShapeType="1" noTextEdit="1"/>
              </p:cNvSpPr>
              <p:nvPr/>
            </p:nvSpPr>
            <p:spPr>
              <a:xfrm>
                <a:off x="7609001" y="3720709"/>
                <a:ext cx="2842994" cy="665480"/>
              </a:xfrm>
              <a:prstGeom prst="rect">
                <a:avLst/>
              </a:prstGeom>
              <a:blipFill>
                <a:blip r:embed="rId32"/>
                <a:stretch>
                  <a:fillRect/>
                </a:stretch>
              </a:blipFill>
              <a:ln w="38100">
                <a:solidFill>
                  <a:srgbClr val="FF0000">
                    <a:alpha val="30000"/>
                  </a:srgb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7C0F8BB0-87A0-1023-E0CC-2C3C647E256D}"/>
                  </a:ext>
                </a:extLst>
              </p:cNvPr>
              <p:cNvSpPr txBox="1"/>
              <p:nvPr/>
            </p:nvSpPr>
            <p:spPr>
              <a:xfrm>
                <a:off x="7504071" y="1992886"/>
                <a:ext cx="3139167" cy="910699"/>
              </a:xfrm>
              <a:prstGeom prst="rect">
                <a:avLst/>
              </a:prstGeom>
              <a:noFill/>
              <a:ln w="38100">
                <a:solidFill>
                  <a:srgbClr val="FF0000">
                    <a:alpha val="30000"/>
                  </a:srgbClr>
                </a:solidFill>
              </a:ln>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GB" sz="1800" b="0" i="1" smtClean="0">
                              <a:latin typeface="Cambria Math" panose="02040503050406030204" pitchFamily="18" charset="0"/>
                            </a:rPr>
                          </m:ctrlPr>
                        </m:sSubPr>
                        <m:e>
                          <m:r>
                            <m:rPr>
                              <m:sty m:val="p"/>
                            </m:rPr>
                            <a:rPr lang="en-GB">
                              <a:latin typeface="Cambria Math" panose="02040503050406030204" pitchFamily="18" charset="0"/>
                            </a:rPr>
                            <m:t>Φ</m:t>
                          </m:r>
                        </m:e>
                        <m:sub>
                          <m:r>
                            <a:rPr lang="en-GB" sz="1800" b="0" i="1" smtClean="0">
                              <a:latin typeface="Cambria Math" panose="02040503050406030204" pitchFamily="18" charset="0"/>
                            </a:rPr>
                            <m:t>𝑛</m:t>
                          </m:r>
                        </m:sub>
                      </m:sSub>
                      <m:d>
                        <m:dPr>
                          <m:ctrlPr>
                            <a:rPr lang="en-GB" sz="1800" i="1">
                              <a:latin typeface="Cambria Math" panose="02040503050406030204" pitchFamily="18" charset="0"/>
                            </a:rPr>
                          </m:ctrlPr>
                        </m:dPr>
                        <m:e>
                          <m:r>
                            <a:rPr lang="en-GB" sz="1800" i="1">
                              <a:latin typeface="Cambria Math" panose="02040503050406030204" pitchFamily="18" charset="0"/>
                            </a:rPr>
                            <m:t>𝑥</m:t>
                          </m:r>
                        </m:e>
                      </m:d>
                      <m:r>
                        <a:rPr lang="en-GB" sz="1800" b="0" i="1" smtClean="0">
                          <a:latin typeface="Cambria Math" panose="02040503050406030204" pitchFamily="18" charset="0"/>
                        </a:rPr>
                        <m:t>=</m:t>
                      </m:r>
                      <m:r>
                        <a:rPr lang="en-GB" sz="1800" b="0" i="1" smtClean="0">
                          <a:latin typeface="Cambria Math" panose="02040503050406030204" pitchFamily="18" charset="0"/>
                        </a:rPr>
                        <m:t>𝑖</m:t>
                      </m:r>
                      <m:rad>
                        <m:radPr>
                          <m:degHide m:val="on"/>
                          <m:ctrlPr>
                            <a:rPr lang="en-GB" sz="1800" b="0" i="1" smtClean="0">
                              <a:latin typeface="Cambria Math" panose="02040503050406030204" pitchFamily="18" charset="0"/>
                            </a:rPr>
                          </m:ctrlPr>
                        </m:radPr>
                        <m:deg/>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2</m:t>
                              </m:r>
                            </m:num>
                            <m:den>
                              <m:r>
                                <a:rPr lang="en-GB" sz="1800" b="0" i="1" smtClean="0">
                                  <a:latin typeface="Cambria Math" panose="02040503050406030204" pitchFamily="18" charset="0"/>
                                </a:rPr>
                                <m:t>𝐿</m:t>
                              </m:r>
                            </m:den>
                          </m:f>
                        </m:e>
                      </m:rad>
                      <m:func>
                        <m:funcPr>
                          <m:ctrlPr>
                            <a:rPr lang="en-GB" sz="1800" b="0" i="1" smtClean="0">
                              <a:latin typeface="Cambria Math" panose="02040503050406030204" pitchFamily="18" charset="0"/>
                            </a:rPr>
                          </m:ctrlPr>
                        </m:funcPr>
                        <m:fName>
                          <m:r>
                            <m:rPr>
                              <m:sty m:val="p"/>
                            </m:rPr>
                            <a:rPr lang="en-GB" sz="1800" b="0" i="0" smtClean="0">
                              <a:latin typeface="Cambria Math" panose="02040503050406030204" pitchFamily="18" charset="0"/>
                            </a:rPr>
                            <m:t>sin</m:t>
                          </m:r>
                        </m:fName>
                        <m:e>
                          <m:d>
                            <m:dPr>
                              <m:ctrlPr>
                                <a:rPr lang="en-GB" sz="1800" b="0" i="1" smtClean="0">
                                  <a:latin typeface="Cambria Math" panose="02040503050406030204" pitchFamily="18" charset="0"/>
                                </a:rPr>
                              </m:ctrlPr>
                            </m:dPr>
                            <m:e>
                              <m:f>
                                <m:fPr>
                                  <m:ctrlPr>
                                    <a:rPr lang="en-GB" sz="1800" b="0" i="1" smtClean="0">
                                      <a:latin typeface="Cambria Math" panose="02040503050406030204" pitchFamily="18" charset="0"/>
                                    </a:rPr>
                                  </m:ctrlPr>
                                </m:fPr>
                                <m:num>
                                  <m:r>
                                    <a:rPr lang="en-GB" sz="1800" b="0" i="1" smtClean="0">
                                      <a:latin typeface="Cambria Math" panose="02040503050406030204" pitchFamily="18" charset="0"/>
                                    </a:rPr>
                                    <m:t>𝑛</m:t>
                                  </m:r>
                                  <m:r>
                                    <a:rPr lang="en-GB" sz="1800" b="0" i="1" smtClean="0">
                                      <a:latin typeface="Cambria Math" panose="02040503050406030204" pitchFamily="18" charset="0"/>
                                    </a:rPr>
                                    <m:t>𝜋</m:t>
                                  </m:r>
                                  <m:r>
                                    <a:rPr lang="en-GB" sz="1800" b="0" i="1" smtClean="0">
                                      <a:latin typeface="Cambria Math" panose="02040503050406030204" pitchFamily="18" charset="0"/>
                                    </a:rPr>
                                    <m:t>𝑥</m:t>
                                  </m:r>
                                </m:num>
                                <m:den>
                                  <m:r>
                                    <a:rPr lang="en-GB" sz="1800" b="0" i="1" smtClean="0">
                                      <a:latin typeface="Cambria Math" panose="02040503050406030204" pitchFamily="18" charset="0"/>
                                    </a:rPr>
                                    <m:t>𝐿</m:t>
                                  </m:r>
                                </m:den>
                              </m:f>
                            </m:e>
                          </m:d>
                        </m:e>
                      </m:func>
                      <m:r>
                        <a:rPr lang="en-GB" sz="1800" b="0" i="1" smtClean="0">
                          <a:latin typeface="Cambria Math" panose="02040503050406030204" pitchFamily="18" charset="0"/>
                        </a:rPr>
                        <m:t>,</m:t>
                      </m:r>
                    </m:oMath>
                  </m:oMathPara>
                </a14:m>
                <a:endParaRPr lang="en-GB" dirty="0"/>
              </a:p>
            </p:txBody>
          </p:sp>
        </mc:Choice>
        <mc:Fallback xmlns="">
          <p:sp>
            <p:nvSpPr>
              <p:cNvPr id="106" name="TextBox 105">
                <a:extLst>
                  <a:ext uri="{FF2B5EF4-FFF2-40B4-BE49-F238E27FC236}">
                    <a16:creationId xmlns:a16="http://schemas.microsoft.com/office/drawing/2014/main" id="{7C0F8BB0-87A0-1023-E0CC-2C3C647E256D}"/>
                  </a:ext>
                </a:extLst>
              </p:cNvPr>
              <p:cNvSpPr txBox="1">
                <a:spLocks noRot="1" noChangeAspect="1" noMove="1" noResize="1" noEditPoints="1" noAdjustHandles="1" noChangeArrowheads="1" noChangeShapeType="1" noTextEdit="1"/>
              </p:cNvSpPr>
              <p:nvPr/>
            </p:nvSpPr>
            <p:spPr>
              <a:xfrm>
                <a:off x="7504071" y="1992886"/>
                <a:ext cx="3139167" cy="910699"/>
              </a:xfrm>
              <a:prstGeom prst="rect">
                <a:avLst/>
              </a:prstGeom>
              <a:blipFill>
                <a:blip r:embed="rId33"/>
                <a:stretch>
                  <a:fillRect/>
                </a:stretch>
              </a:blipFill>
              <a:ln w="38100">
                <a:solidFill>
                  <a:srgbClr val="FF0000">
                    <a:alpha val="30000"/>
                  </a:srgbClr>
                </a:solidFill>
              </a:ln>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5ECC778E-A8F1-B770-F969-E102EB4590A4}"/>
              </a:ext>
            </a:extLst>
          </p:cNvPr>
          <p:cNvSpPr>
            <a:spLocks noGrp="1"/>
          </p:cNvSpPr>
          <p:nvPr>
            <p:ph type="sldNum" sz="quarter" idx="12"/>
          </p:nvPr>
        </p:nvSpPr>
        <p:spPr/>
        <p:txBody>
          <a:bodyPr/>
          <a:lstStyle/>
          <a:p>
            <a:fld id="{B89329CB-797D-6146-8DF7-8C5F7C196CE5}" type="slidenum">
              <a:rPr lang="en-GB" smtClean="0"/>
              <a:t>12</a:t>
            </a:fld>
            <a:endParaRPr lang="en-GB" dirty="0"/>
          </a:p>
        </p:txBody>
      </p:sp>
    </p:spTree>
    <p:extLst>
      <p:ext uri="{BB962C8B-B14F-4D97-AF65-F5344CB8AC3E}">
        <p14:creationId xmlns:p14="http://schemas.microsoft.com/office/powerpoint/2010/main" val="219988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4"/>
                </p:tgtEl>
              </p:cMediaNode>
            </p:video>
            <p:seq concurrent="1" nextAc="seek">
              <p:cTn id="8" restart="whenNotActive" fill="hold" evtFilter="cancelBubble" nodeType="interactiveSeq">
                <p:stCondLst>
                  <p:cond evt="onClick" delay="0">
                    <p:tgtEl>
                      <p:spTgt spid="8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4"/>
                                        </p:tgtEl>
                                      </p:cBhvr>
                                    </p:cmd>
                                  </p:childTnLst>
                                </p:cTn>
                              </p:par>
                            </p:childTnLst>
                          </p:cTn>
                        </p:par>
                      </p:childTnLst>
                    </p:cTn>
                  </p:par>
                </p:childTnLst>
              </p:cTn>
              <p:nextCondLst>
                <p:cond evt="onClick" delay="0">
                  <p:tgtEl>
                    <p:spTgt spid="8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97657B-71A4-03AB-15EB-9511CE86CEC9}"/>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0B92765A-AA83-8FEE-B0C8-3349FB5445B6}"/>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Particle in a one-dimensional well</a:t>
            </a:r>
          </a:p>
        </p:txBody>
      </p:sp>
      <p:pic>
        <p:nvPicPr>
          <p:cNvPr id="5" name="Picture 4">
            <a:extLst>
              <a:ext uri="{FF2B5EF4-FFF2-40B4-BE49-F238E27FC236}">
                <a16:creationId xmlns:a16="http://schemas.microsoft.com/office/drawing/2014/main" id="{4F96914C-5A76-22C9-A4DC-D77CFC425A31}"/>
              </a:ext>
            </a:extLst>
          </p:cNvPr>
          <p:cNvPicPr>
            <a:picLocks noChangeAspect="1"/>
          </p:cNvPicPr>
          <p:nvPr/>
        </p:nvPicPr>
        <p:blipFill>
          <a:blip r:embed="rId5">
            <a:alphaModFix/>
          </a:blip>
          <a:srcRect l="10380" b="5212"/>
          <a:stretch/>
        </p:blipFill>
        <p:spPr>
          <a:xfrm>
            <a:off x="3524120" y="1487018"/>
            <a:ext cx="2296886" cy="4341406"/>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33D98C5-C0CC-C8BD-326D-E208E4C7E22A}"/>
                  </a:ext>
                </a:extLst>
              </p:cNvPr>
              <p:cNvSpPr txBox="1"/>
              <p:nvPr/>
            </p:nvSpPr>
            <p:spPr>
              <a:xfrm>
                <a:off x="1245831" y="5952856"/>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position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𝑥</m:t>
                    </m:r>
                  </m:oMath>
                </a14:m>
                <a:endParaRPr lang="en-GB" sz="1800"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33D98C5-C0CC-C8BD-326D-E208E4C7E22A}"/>
                  </a:ext>
                </a:extLst>
              </p:cNvPr>
              <p:cNvSpPr txBox="1">
                <a:spLocks noRot="1" noChangeAspect="1" noMove="1" noResize="1" noEditPoints="1" noAdjustHandles="1" noChangeArrowheads="1" noChangeShapeType="1" noTextEdit="1"/>
              </p:cNvSpPr>
              <p:nvPr/>
            </p:nvSpPr>
            <p:spPr>
              <a:xfrm>
                <a:off x="1245831" y="5952856"/>
                <a:ext cx="1161279" cy="369332"/>
              </a:xfrm>
              <a:prstGeom prst="rect">
                <a:avLst/>
              </a:prstGeom>
              <a:blipFill>
                <a:blip r:embed="rId6"/>
                <a:stretch>
                  <a:fillRect l="-1075"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FD31D5D-2536-535B-0567-6628ECDA6E95}"/>
                  </a:ext>
                </a:extLst>
              </p:cNvPr>
              <p:cNvSpPr txBox="1"/>
              <p:nvPr/>
            </p:nvSpPr>
            <p:spPr>
              <a:xfrm>
                <a:off x="642936" y="5782855"/>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0</m:t>
                      </m:r>
                    </m:oMath>
                  </m:oMathPara>
                </a14:m>
                <a:endParaRPr lang="en-GB" sz="1400"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5FD31D5D-2536-535B-0567-6628ECDA6E95}"/>
                  </a:ext>
                </a:extLst>
              </p:cNvPr>
              <p:cNvSpPr txBox="1">
                <a:spLocks noRot="1" noChangeAspect="1" noMove="1" noResize="1" noEditPoints="1" noAdjustHandles="1" noChangeArrowheads="1" noChangeShapeType="1" noTextEdit="1"/>
              </p:cNvSpPr>
              <p:nvPr/>
            </p:nvSpPr>
            <p:spPr>
              <a:xfrm>
                <a:off x="642936" y="5782855"/>
                <a:ext cx="314538" cy="30777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F821F95-1B25-5001-BFDA-382FF5C91256}"/>
                  </a:ext>
                </a:extLst>
              </p:cNvPr>
              <p:cNvSpPr txBox="1"/>
              <p:nvPr/>
            </p:nvSpPr>
            <p:spPr>
              <a:xfrm>
                <a:off x="2694623" y="5782855"/>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dirty="0" smtClean="0">
                          <a:solidFill>
                            <a:srgbClr val="1F1F1F"/>
                          </a:solidFill>
                          <a:latin typeface="Cambria Math" panose="02040503050406030204" pitchFamily="18" charset="0"/>
                          <a:cs typeface="Calibri" panose="020F0502020204030204" pitchFamily="34" charset="0"/>
                        </a:rPr>
                        <m:t>𝐿</m:t>
                      </m:r>
                    </m:oMath>
                  </m:oMathPara>
                </a14:m>
                <a:endParaRPr lang="en-GB" sz="1400" dirty="0">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DF821F95-1B25-5001-BFDA-382FF5C91256}"/>
                  </a:ext>
                </a:extLst>
              </p:cNvPr>
              <p:cNvSpPr txBox="1">
                <a:spLocks noRot="1" noChangeAspect="1" noMove="1" noResize="1" noEditPoints="1" noAdjustHandles="1" noChangeArrowheads="1" noChangeShapeType="1" noTextEdit="1"/>
              </p:cNvSpPr>
              <p:nvPr/>
            </p:nvSpPr>
            <p:spPr>
              <a:xfrm>
                <a:off x="2694623" y="5782855"/>
                <a:ext cx="314538" cy="307777"/>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B17129E-85A5-C26B-5A85-2C651722F420}"/>
                  </a:ext>
                </a:extLst>
              </p:cNvPr>
              <p:cNvSpPr txBox="1"/>
              <p:nvPr/>
            </p:nvSpPr>
            <p:spPr>
              <a:xfrm rot="16200000">
                <a:off x="-322646" y="3460179"/>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state </a:t>
                </a:r>
                <a14:m>
                  <m:oMath xmlns:m="http://schemas.openxmlformats.org/officeDocument/2006/math">
                    <m:r>
                      <a:rPr lang="en-GB" b="0" i="1" dirty="0" smtClean="0">
                        <a:solidFill>
                          <a:srgbClr val="1F1F1F"/>
                        </a:solidFill>
                        <a:latin typeface="Cambria Math" panose="02040503050406030204" pitchFamily="18" charset="0"/>
                        <a:cs typeface="Calibri" panose="020F0502020204030204" pitchFamily="34" charset="0"/>
                      </a:rPr>
                      <m:t>𝑛</m:t>
                    </m:r>
                  </m:oMath>
                </a14:m>
                <a:endParaRPr lang="en-GB" sz="1800" dirty="0">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1B17129E-85A5-C26B-5A85-2C651722F420}"/>
                  </a:ext>
                </a:extLst>
              </p:cNvPr>
              <p:cNvSpPr txBox="1">
                <a:spLocks noRot="1" noChangeAspect="1" noMove="1" noResize="1" noEditPoints="1" noAdjustHandles="1" noChangeArrowheads="1" noChangeShapeType="1" noTextEdit="1"/>
              </p:cNvSpPr>
              <p:nvPr/>
            </p:nvSpPr>
            <p:spPr>
              <a:xfrm rot="16200000">
                <a:off x="-322646" y="3460179"/>
                <a:ext cx="1161279" cy="369332"/>
              </a:xfrm>
              <a:prstGeom prst="rect">
                <a:avLst/>
              </a:prstGeom>
              <a:blipFill>
                <a:blip r:embed="rId9"/>
                <a:stretch>
                  <a:fillRect l="-6452" r="-225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C1F19DB-19BA-1A6D-26CF-6120B157F1DC}"/>
                  </a:ext>
                </a:extLst>
              </p:cNvPr>
              <p:cNvSpPr txBox="1"/>
              <p:nvPr/>
            </p:nvSpPr>
            <p:spPr>
              <a:xfrm>
                <a:off x="438810" y="4897030"/>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1</m:t>
                      </m:r>
                    </m:oMath>
                  </m:oMathPara>
                </a14:m>
                <a:endParaRPr lang="en-GB" sz="1400" dirty="0">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2C1F19DB-19BA-1A6D-26CF-6120B157F1DC}"/>
                  </a:ext>
                </a:extLst>
              </p:cNvPr>
              <p:cNvSpPr txBox="1">
                <a:spLocks noRot="1" noChangeAspect="1" noMove="1" noResize="1" noEditPoints="1" noAdjustHandles="1" noChangeArrowheads="1" noChangeShapeType="1" noTextEdit="1"/>
              </p:cNvSpPr>
              <p:nvPr/>
            </p:nvSpPr>
            <p:spPr>
              <a:xfrm>
                <a:off x="438810" y="4897030"/>
                <a:ext cx="314538"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92D2461-3366-D835-8746-E609DA81DC2C}"/>
                  </a:ext>
                </a:extLst>
              </p:cNvPr>
              <p:cNvSpPr txBox="1"/>
              <p:nvPr/>
            </p:nvSpPr>
            <p:spPr>
              <a:xfrm>
                <a:off x="438810" y="4189968"/>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2</m:t>
                      </m:r>
                    </m:oMath>
                  </m:oMathPara>
                </a14:m>
                <a:endParaRPr lang="en-GB" sz="1400" dirty="0">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B92D2461-3366-D835-8746-E609DA81DC2C}"/>
                  </a:ext>
                </a:extLst>
              </p:cNvPr>
              <p:cNvSpPr txBox="1">
                <a:spLocks noRot="1" noChangeAspect="1" noMove="1" noResize="1" noEditPoints="1" noAdjustHandles="1" noChangeArrowheads="1" noChangeShapeType="1" noTextEdit="1"/>
              </p:cNvSpPr>
              <p:nvPr/>
            </p:nvSpPr>
            <p:spPr>
              <a:xfrm>
                <a:off x="438810" y="4189968"/>
                <a:ext cx="314538" cy="307777"/>
              </a:xfrm>
              <a:prstGeom prst="rect">
                <a:avLst/>
              </a:prstGeom>
              <a:blipFill>
                <a:blip r:embed="rId1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532BB52C-5C09-ABFD-1117-F8EE2E614AEF}"/>
                  </a:ext>
                </a:extLst>
              </p:cNvPr>
              <p:cNvSpPr txBox="1"/>
              <p:nvPr/>
            </p:nvSpPr>
            <p:spPr>
              <a:xfrm>
                <a:off x="438810" y="3482906"/>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3</m:t>
                      </m:r>
                    </m:oMath>
                  </m:oMathPara>
                </a14:m>
                <a:endParaRPr lang="en-GB" sz="1400" dirty="0">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532BB52C-5C09-ABFD-1117-F8EE2E614AEF}"/>
                  </a:ext>
                </a:extLst>
              </p:cNvPr>
              <p:cNvSpPr txBox="1">
                <a:spLocks noRot="1" noChangeAspect="1" noMove="1" noResize="1" noEditPoints="1" noAdjustHandles="1" noChangeArrowheads="1" noChangeShapeType="1" noTextEdit="1"/>
              </p:cNvSpPr>
              <p:nvPr/>
            </p:nvSpPr>
            <p:spPr>
              <a:xfrm>
                <a:off x="438810" y="3482906"/>
                <a:ext cx="314538"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D01FE83-F5E1-235B-045D-D8F495EDB02C}"/>
                  </a:ext>
                </a:extLst>
              </p:cNvPr>
              <p:cNvSpPr txBox="1"/>
              <p:nvPr/>
            </p:nvSpPr>
            <p:spPr>
              <a:xfrm>
                <a:off x="438810" y="2775844"/>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4</m:t>
                      </m:r>
                    </m:oMath>
                  </m:oMathPara>
                </a14:m>
                <a:endParaRPr lang="en-GB" sz="1400"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0D01FE83-F5E1-235B-045D-D8F495EDB02C}"/>
                  </a:ext>
                </a:extLst>
              </p:cNvPr>
              <p:cNvSpPr txBox="1">
                <a:spLocks noRot="1" noChangeAspect="1" noMove="1" noResize="1" noEditPoints="1" noAdjustHandles="1" noChangeArrowheads="1" noChangeShapeType="1" noTextEdit="1"/>
              </p:cNvSpPr>
              <p:nvPr/>
            </p:nvSpPr>
            <p:spPr>
              <a:xfrm>
                <a:off x="438810" y="2775844"/>
                <a:ext cx="314538"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794BD78-6780-9E2C-E360-D5A663D53E01}"/>
                  </a:ext>
                </a:extLst>
              </p:cNvPr>
              <p:cNvSpPr txBox="1"/>
              <p:nvPr/>
            </p:nvSpPr>
            <p:spPr>
              <a:xfrm>
                <a:off x="438810" y="2068782"/>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5</m:t>
                      </m:r>
                    </m:oMath>
                  </m:oMathPara>
                </a14:m>
                <a:endParaRPr lang="en-GB" sz="1400" dirty="0">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0794BD78-6780-9E2C-E360-D5A663D53E01}"/>
                  </a:ext>
                </a:extLst>
              </p:cNvPr>
              <p:cNvSpPr txBox="1">
                <a:spLocks noRot="1" noChangeAspect="1" noMove="1" noResize="1" noEditPoints="1" noAdjustHandles="1" noChangeArrowheads="1" noChangeShapeType="1" noTextEdit="1"/>
              </p:cNvSpPr>
              <p:nvPr/>
            </p:nvSpPr>
            <p:spPr>
              <a:xfrm>
                <a:off x="438810" y="2068782"/>
                <a:ext cx="314538" cy="307777"/>
              </a:xfrm>
              <a:prstGeom prst="rect">
                <a:avLst/>
              </a:prstGeom>
              <a:blipFill>
                <a:blip r:embed="rId1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EAE128F-9ADD-4617-69B3-663E7BE92793}"/>
                  </a:ext>
                </a:extLst>
              </p:cNvPr>
              <p:cNvSpPr txBox="1"/>
              <p:nvPr/>
            </p:nvSpPr>
            <p:spPr>
              <a:xfrm>
                <a:off x="4028363" y="5951320"/>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position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𝑥</m:t>
                    </m:r>
                  </m:oMath>
                </a14:m>
                <a:endParaRPr lang="en-GB" sz="1800" dirty="0">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AEAE128F-9ADD-4617-69B3-663E7BE92793}"/>
                  </a:ext>
                </a:extLst>
              </p:cNvPr>
              <p:cNvSpPr txBox="1">
                <a:spLocks noRot="1" noChangeAspect="1" noMove="1" noResize="1" noEditPoints="1" noAdjustHandles="1" noChangeArrowheads="1" noChangeShapeType="1" noTextEdit="1"/>
              </p:cNvSpPr>
              <p:nvPr/>
            </p:nvSpPr>
            <p:spPr>
              <a:xfrm>
                <a:off x="4028363" y="5951320"/>
                <a:ext cx="1161279" cy="369332"/>
              </a:xfrm>
              <a:prstGeom prst="rect">
                <a:avLst/>
              </a:prstGeom>
              <a:blipFill>
                <a:blip r:embed="rId15"/>
                <a:stretch>
                  <a:fillRect l="-3261"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6EFD58C3-C819-D014-BE24-987131B5F143}"/>
                  </a:ext>
                </a:extLst>
              </p:cNvPr>
              <p:cNvSpPr txBox="1"/>
              <p:nvPr/>
            </p:nvSpPr>
            <p:spPr>
              <a:xfrm>
                <a:off x="3425468" y="5781319"/>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0</m:t>
                      </m:r>
                    </m:oMath>
                  </m:oMathPara>
                </a14:m>
                <a:endParaRPr lang="en-GB" sz="1400" dirty="0">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6EFD58C3-C819-D014-BE24-987131B5F143}"/>
                  </a:ext>
                </a:extLst>
              </p:cNvPr>
              <p:cNvSpPr txBox="1">
                <a:spLocks noRot="1" noChangeAspect="1" noMove="1" noResize="1" noEditPoints="1" noAdjustHandles="1" noChangeArrowheads="1" noChangeShapeType="1" noTextEdit="1"/>
              </p:cNvSpPr>
              <p:nvPr/>
            </p:nvSpPr>
            <p:spPr>
              <a:xfrm>
                <a:off x="3425468" y="5781319"/>
                <a:ext cx="314538"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8761052-38AB-ADD4-49D8-03A58640C715}"/>
                  </a:ext>
                </a:extLst>
              </p:cNvPr>
              <p:cNvSpPr txBox="1"/>
              <p:nvPr/>
            </p:nvSpPr>
            <p:spPr>
              <a:xfrm>
                <a:off x="5477155" y="5781319"/>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dirty="0" smtClean="0">
                          <a:solidFill>
                            <a:srgbClr val="1F1F1F"/>
                          </a:solidFill>
                          <a:latin typeface="Cambria Math" panose="02040503050406030204" pitchFamily="18" charset="0"/>
                          <a:cs typeface="Calibri" panose="020F0502020204030204" pitchFamily="34" charset="0"/>
                        </a:rPr>
                        <m:t>𝐿</m:t>
                      </m:r>
                    </m:oMath>
                  </m:oMathPara>
                </a14:m>
                <a:endParaRPr lang="en-GB" sz="1400" dirty="0">
                  <a:latin typeface="Cambria Math" panose="02040503050406030204" pitchFamily="18" charset="0"/>
                </a:endParaRPr>
              </a:p>
            </p:txBody>
          </p:sp>
        </mc:Choice>
        <mc:Fallback xmlns="">
          <p:sp>
            <p:nvSpPr>
              <p:cNvPr id="30" name="TextBox 29">
                <a:extLst>
                  <a:ext uri="{FF2B5EF4-FFF2-40B4-BE49-F238E27FC236}">
                    <a16:creationId xmlns:a16="http://schemas.microsoft.com/office/drawing/2014/main" id="{C8761052-38AB-ADD4-49D8-03A58640C715}"/>
                  </a:ext>
                </a:extLst>
              </p:cNvPr>
              <p:cNvSpPr txBox="1">
                <a:spLocks noRot="1" noChangeAspect="1" noMove="1" noResize="1" noEditPoints="1" noAdjustHandles="1" noChangeArrowheads="1" noChangeShapeType="1" noTextEdit="1"/>
              </p:cNvSpPr>
              <p:nvPr/>
            </p:nvSpPr>
            <p:spPr>
              <a:xfrm>
                <a:off x="5477155" y="5781319"/>
                <a:ext cx="314538"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590AB45A-4FB9-838D-512E-8A5B6C3D8587}"/>
                  </a:ext>
                </a:extLst>
              </p:cNvPr>
              <p:cNvSpPr txBox="1"/>
              <p:nvPr/>
            </p:nvSpPr>
            <p:spPr>
              <a:xfrm>
                <a:off x="5078424" y="4573588"/>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5A7EB3"/>
                              </a:solidFill>
                              <a:latin typeface="Cambria Math" panose="02040503050406030204" pitchFamily="18" charset="0"/>
                            </a:rPr>
                          </m:ctrlPr>
                        </m:sSubPr>
                        <m:e>
                          <m:r>
                            <a:rPr lang="en-GB" sz="1400" b="0" i="1" smtClean="0">
                              <a:solidFill>
                                <a:srgbClr val="5A7EB3"/>
                              </a:solidFill>
                              <a:latin typeface="Cambria Math" panose="02040503050406030204" pitchFamily="18" charset="0"/>
                            </a:rPr>
                            <m:t>𝜌</m:t>
                          </m:r>
                        </m:e>
                        <m:sub>
                          <m:r>
                            <a:rPr lang="en-GB" sz="1400" b="0" i="1" smtClean="0">
                              <a:solidFill>
                                <a:srgbClr val="5A7EB3"/>
                              </a:solidFill>
                              <a:latin typeface="Cambria Math" panose="02040503050406030204" pitchFamily="18" charset="0"/>
                            </a:rPr>
                            <m:t>1</m:t>
                          </m:r>
                        </m:sub>
                      </m:sSub>
                      <m:r>
                        <a:rPr lang="en-GB" sz="1400" b="0" i="1" smtClean="0">
                          <a:solidFill>
                            <a:srgbClr val="5A7EB3"/>
                          </a:solidFill>
                          <a:latin typeface="Cambria Math" panose="02040503050406030204" pitchFamily="18" charset="0"/>
                        </a:rPr>
                        <m:t>(</m:t>
                      </m:r>
                      <m:r>
                        <a:rPr lang="en-GB" sz="1400" b="0" i="1" smtClean="0">
                          <a:solidFill>
                            <a:srgbClr val="5A7EB3"/>
                          </a:solidFill>
                          <a:latin typeface="Cambria Math" panose="02040503050406030204" pitchFamily="18" charset="0"/>
                        </a:rPr>
                        <m:t>𝑥</m:t>
                      </m:r>
                      <m:r>
                        <a:rPr lang="en-GB" sz="1400" b="0" i="1" smtClean="0">
                          <a:solidFill>
                            <a:srgbClr val="5A7EB3"/>
                          </a:solidFill>
                          <a:latin typeface="Cambria Math" panose="02040503050406030204" pitchFamily="18" charset="0"/>
                        </a:rPr>
                        <m:t>)</m:t>
                      </m:r>
                    </m:oMath>
                  </m:oMathPara>
                </a14:m>
                <a:endParaRPr lang="en-GB" sz="1400" dirty="0">
                  <a:solidFill>
                    <a:srgbClr val="5A7EB3"/>
                  </a:solidFill>
                </a:endParaRPr>
              </a:p>
            </p:txBody>
          </p:sp>
        </mc:Choice>
        <mc:Fallback xmlns="">
          <p:sp>
            <p:nvSpPr>
              <p:cNvPr id="36" name="TextBox 35">
                <a:extLst>
                  <a:ext uri="{FF2B5EF4-FFF2-40B4-BE49-F238E27FC236}">
                    <a16:creationId xmlns:a16="http://schemas.microsoft.com/office/drawing/2014/main" id="{590AB45A-4FB9-838D-512E-8A5B6C3D8587}"/>
                  </a:ext>
                </a:extLst>
              </p:cNvPr>
              <p:cNvSpPr txBox="1">
                <a:spLocks noRot="1" noChangeAspect="1" noMove="1" noResize="1" noEditPoints="1" noAdjustHandles="1" noChangeArrowheads="1" noChangeShapeType="1" noTextEdit="1"/>
              </p:cNvSpPr>
              <p:nvPr/>
            </p:nvSpPr>
            <p:spPr>
              <a:xfrm>
                <a:off x="5078424" y="4573588"/>
                <a:ext cx="653537" cy="215444"/>
              </a:xfrm>
              <a:prstGeom prst="rect">
                <a:avLst/>
              </a:prstGeom>
              <a:blipFill>
                <a:blip r:embed="rId18"/>
                <a:stretch>
                  <a:fillRect t="-5556"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04FED621-A717-2345-E4CB-CB5ED5B6A193}"/>
                  </a:ext>
                </a:extLst>
              </p:cNvPr>
              <p:cNvSpPr txBox="1"/>
              <p:nvPr/>
            </p:nvSpPr>
            <p:spPr>
              <a:xfrm>
                <a:off x="5078424" y="3698372"/>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0981A"/>
                              </a:solidFill>
                              <a:latin typeface="Cambria Math" panose="02040503050406030204" pitchFamily="18" charset="0"/>
                            </a:rPr>
                          </m:ctrlPr>
                        </m:sSubPr>
                        <m:e>
                          <m:r>
                            <a:rPr lang="en-GB" sz="1400" b="0" i="1" smtClean="0">
                              <a:solidFill>
                                <a:srgbClr val="E0981A"/>
                              </a:solidFill>
                              <a:latin typeface="Cambria Math" panose="02040503050406030204" pitchFamily="18" charset="0"/>
                            </a:rPr>
                            <m:t>𝜌</m:t>
                          </m:r>
                        </m:e>
                        <m:sub>
                          <m:r>
                            <a:rPr lang="en-GB" sz="1400" b="0" i="1" smtClean="0">
                              <a:solidFill>
                                <a:srgbClr val="E0981A"/>
                              </a:solidFill>
                              <a:latin typeface="Cambria Math" panose="02040503050406030204" pitchFamily="18" charset="0"/>
                            </a:rPr>
                            <m:t>2</m:t>
                          </m:r>
                        </m:sub>
                      </m:sSub>
                      <m:r>
                        <a:rPr lang="en-GB" sz="1400" b="0" i="1" smtClean="0">
                          <a:solidFill>
                            <a:srgbClr val="E0981A"/>
                          </a:solidFill>
                          <a:latin typeface="Cambria Math" panose="02040503050406030204" pitchFamily="18" charset="0"/>
                        </a:rPr>
                        <m:t>(</m:t>
                      </m:r>
                      <m:r>
                        <a:rPr lang="en-GB" sz="1400" b="0" i="1" smtClean="0">
                          <a:solidFill>
                            <a:srgbClr val="E0981A"/>
                          </a:solidFill>
                          <a:latin typeface="Cambria Math" panose="02040503050406030204" pitchFamily="18" charset="0"/>
                        </a:rPr>
                        <m:t>𝑥</m:t>
                      </m:r>
                      <m:r>
                        <a:rPr lang="en-GB" sz="1400" b="0" i="1" smtClean="0">
                          <a:solidFill>
                            <a:srgbClr val="E0981A"/>
                          </a:solidFill>
                          <a:latin typeface="Cambria Math" panose="02040503050406030204" pitchFamily="18" charset="0"/>
                        </a:rPr>
                        <m:t>)</m:t>
                      </m:r>
                    </m:oMath>
                  </m:oMathPara>
                </a14:m>
                <a:endParaRPr lang="en-GB" sz="1400" dirty="0">
                  <a:solidFill>
                    <a:srgbClr val="E0981A"/>
                  </a:solidFill>
                </a:endParaRPr>
              </a:p>
            </p:txBody>
          </p:sp>
        </mc:Choice>
        <mc:Fallback xmlns="">
          <p:sp>
            <p:nvSpPr>
              <p:cNvPr id="37" name="TextBox 36">
                <a:extLst>
                  <a:ext uri="{FF2B5EF4-FFF2-40B4-BE49-F238E27FC236}">
                    <a16:creationId xmlns:a16="http://schemas.microsoft.com/office/drawing/2014/main" id="{04FED621-A717-2345-E4CB-CB5ED5B6A193}"/>
                  </a:ext>
                </a:extLst>
              </p:cNvPr>
              <p:cNvSpPr txBox="1">
                <a:spLocks noRot="1" noChangeAspect="1" noMove="1" noResize="1" noEditPoints="1" noAdjustHandles="1" noChangeArrowheads="1" noChangeShapeType="1" noTextEdit="1"/>
              </p:cNvSpPr>
              <p:nvPr/>
            </p:nvSpPr>
            <p:spPr>
              <a:xfrm>
                <a:off x="5078424" y="3698372"/>
                <a:ext cx="653537" cy="215444"/>
              </a:xfrm>
              <a:prstGeom prst="rect">
                <a:avLst/>
              </a:prstGeom>
              <a:blipFill>
                <a:blip r:embed="rId19"/>
                <a:stretch>
                  <a:fillRect t="-5556" b="-2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F99268B-4B93-AB24-24B0-7791B1F1A4DF}"/>
                  </a:ext>
                </a:extLst>
              </p:cNvPr>
              <p:cNvSpPr txBox="1"/>
              <p:nvPr/>
            </p:nvSpPr>
            <p:spPr>
              <a:xfrm>
                <a:off x="5078424" y="2991310"/>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FAF30"/>
                              </a:solidFill>
                              <a:latin typeface="Cambria Math" panose="02040503050406030204" pitchFamily="18" charset="0"/>
                            </a:rPr>
                          </m:ctrlPr>
                        </m:sSubPr>
                        <m:e>
                          <m:r>
                            <a:rPr lang="en-GB" sz="1400" b="0" i="1" smtClean="0">
                              <a:solidFill>
                                <a:srgbClr val="8FAF30"/>
                              </a:solidFill>
                              <a:latin typeface="Cambria Math" panose="02040503050406030204" pitchFamily="18" charset="0"/>
                            </a:rPr>
                            <m:t>𝜌</m:t>
                          </m:r>
                        </m:e>
                        <m:sub>
                          <m:r>
                            <a:rPr lang="en-GB" sz="1400" b="0" i="1" smtClean="0">
                              <a:solidFill>
                                <a:srgbClr val="8FAF30"/>
                              </a:solidFill>
                              <a:latin typeface="Cambria Math" panose="02040503050406030204" pitchFamily="18" charset="0"/>
                            </a:rPr>
                            <m:t>3</m:t>
                          </m:r>
                        </m:sub>
                      </m:sSub>
                      <m:r>
                        <a:rPr lang="en-GB" sz="1400" b="0" i="1" smtClean="0">
                          <a:solidFill>
                            <a:srgbClr val="8FAF30"/>
                          </a:solidFill>
                          <a:latin typeface="Cambria Math" panose="02040503050406030204" pitchFamily="18" charset="0"/>
                        </a:rPr>
                        <m:t>(</m:t>
                      </m:r>
                      <m:r>
                        <a:rPr lang="en-GB" sz="1400" b="0" i="1" smtClean="0">
                          <a:solidFill>
                            <a:srgbClr val="8FAF30"/>
                          </a:solidFill>
                          <a:latin typeface="Cambria Math" panose="02040503050406030204" pitchFamily="18" charset="0"/>
                        </a:rPr>
                        <m:t>𝑥</m:t>
                      </m:r>
                      <m:r>
                        <a:rPr lang="en-GB" sz="1400" b="0" i="1" smtClean="0">
                          <a:solidFill>
                            <a:srgbClr val="8FAF30"/>
                          </a:solidFill>
                          <a:latin typeface="Cambria Math" panose="02040503050406030204" pitchFamily="18" charset="0"/>
                        </a:rPr>
                        <m:t>)</m:t>
                      </m:r>
                    </m:oMath>
                  </m:oMathPara>
                </a14:m>
                <a:endParaRPr lang="en-GB" sz="1400" dirty="0">
                  <a:solidFill>
                    <a:srgbClr val="8FAF30"/>
                  </a:solidFill>
                </a:endParaRPr>
              </a:p>
            </p:txBody>
          </p:sp>
        </mc:Choice>
        <mc:Fallback xmlns="">
          <p:sp>
            <p:nvSpPr>
              <p:cNvPr id="38" name="TextBox 37">
                <a:extLst>
                  <a:ext uri="{FF2B5EF4-FFF2-40B4-BE49-F238E27FC236}">
                    <a16:creationId xmlns:a16="http://schemas.microsoft.com/office/drawing/2014/main" id="{EF99268B-4B93-AB24-24B0-7791B1F1A4DF}"/>
                  </a:ext>
                </a:extLst>
              </p:cNvPr>
              <p:cNvSpPr txBox="1">
                <a:spLocks noRot="1" noChangeAspect="1" noMove="1" noResize="1" noEditPoints="1" noAdjustHandles="1" noChangeArrowheads="1" noChangeShapeType="1" noTextEdit="1"/>
              </p:cNvSpPr>
              <p:nvPr/>
            </p:nvSpPr>
            <p:spPr>
              <a:xfrm>
                <a:off x="5078424" y="2991310"/>
                <a:ext cx="653537" cy="215444"/>
              </a:xfrm>
              <a:prstGeom prst="rect">
                <a:avLst/>
              </a:prstGeom>
              <a:blipFill>
                <a:blip r:embed="rId20"/>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E7263A5-0D99-C1AB-694B-AF5957217535}"/>
                  </a:ext>
                </a:extLst>
              </p:cNvPr>
              <p:cNvSpPr txBox="1"/>
              <p:nvPr/>
            </p:nvSpPr>
            <p:spPr>
              <a:xfrm>
                <a:off x="5078424" y="2271746"/>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C6132"/>
                              </a:solidFill>
                              <a:latin typeface="Cambria Math" panose="02040503050406030204" pitchFamily="18" charset="0"/>
                            </a:rPr>
                          </m:ctrlPr>
                        </m:sSubPr>
                        <m:e>
                          <m:r>
                            <a:rPr lang="en-GB" sz="1400" b="0" i="1" smtClean="0">
                              <a:solidFill>
                                <a:srgbClr val="EC6132"/>
                              </a:solidFill>
                              <a:latin typeface="Cambria Math" panose="02040503050406030204" pitchFamily="18" charset="0"/>
                            </a:rPr>
                            <m:t>𝜌</m:t>
                          </m:r>
                        </m:e>
                        <m:sub>
                          <m:r>
                            <a:rPr lang="en-GB" sz="1400" b="0" i="1" smtClean="0">
                              <a:solidFill>
                                <a:srgbClr val="EC6132"/>
                              </a:solidFill>
                              <a:latin typeface="Cambria Math" panose="02040503050406030204" pitchFamily="18" charset="0"/>
                            </a:rPr>
                            <m:t>4</m:t>
                          </m:r>
                        </m:sub>
                      </m:sSub>
                      <m:r>
                        <a:rPr lang="en-GB" sz="1400" b="0" i="1" smtClean="0">
                          <a:solidFill>
                            <a:srgbClr val="EC6132"/>
                          </a:solidFill>
                          <a:latin typeface="Cambria Math" panose="02040503050406030204" pitchFamily="18" charset="0"/>
                        </a:rPr>
                        <m:t>(</m:t>
                      </m:r>
                      <m:r>
                        <a:rPr lang="en-GB" sz="1400" b="0" i="1" smtClean="0">
                          <a:solidFill>
                            <a:srgbClr val="EC6132"/>
                          </a:solidFill>
                          <a:latin typeface="Cambria Math" panose="02040503050406030204" pitchFamily="18" charset="0"/>
                        </a:rPr>
                        <m:t>𝑥</m:t>
                      </m:r>
                      <m:r>
                        <a:rPr lang="en-GB" sz="1400" b="0" i="1" smtClean="0">
                          <a:solidFill>
                            <a:srgbClr val="EC6132"/>
                          </a:solidFill>
                          <a:latin typeface="Cambria Math" panose="02040503050406030204" pitchFamily="18" charset="0"/>
                        </a:rPr>
                        <m:t>)</m:t>
                      </m:r>
                    </m:oMath>
                  </m:oMathPara>
                </a14:m>
                <a:endParaRPr lang="en-GB" sz="1400" dirty="0">
                  <a:solidFill>
                    <a:srgbClr val="EC6132"/>
                  </a:solidFill>
                </a:endParaRPr>
              </a:p>
            </p:txBody>
          </p:sp>
        </mc:Choice>
        <mc:Fallback xmlns="">
          <p:sp>
            <p:nvSpPr>
              <p:cNvPr id="39" name="TextBox 38">
                <a:extLst>
                  <a:ext uri="{FF2B5EF4-FFF2-40B4-BE49-F238E27FC236}">
                    <a16:creationId xmlns:a16="http://schemas.microsoft.com/office/drawing/2014/main" id="{0E7263A5-0D99-C1AB-694B-AF5957217535}"/>
                  </a:ext>
                </a:extLst>
              </p:cNvPr>
              <p:cNvSpPr txBox="1">
                <a:spLocks noRot="1" noChangeAspect="1" noMove="1" noResize="1" noEditPoints="1" noAdjustHandles="1" noChangeArrowheads="1" noChangeShapeType="1" noTextEdit="1"/>
              </p:cNvSpPr>
              <p:nvPr/>
            </p:nvSpPr>
            <p:spPr>
              <a:xfrm>
                <a:off x="5078424" y="2271746"/>
                <a:ext cx="653537" cy="215444"/>
              </a:xfrm>
              <a:prstGeom prst="rect">
                <a:avLst/>
              </a:prstGeom>
              <a:blipFill>
                <a:blip r:embed="rId21"/>
                <a:stretch>
                  <a:fillRect t="-5882" b="-35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8C0F973-7919-F04A-3701-DC8EB02BC262}"/>
                  </a:ext>
                </a:extLst>
              </p:cNvPr>
              <p:cNvSpPr txBox="1"/>
              <p:nvPr/>
            </p:nvSpPr>
            <p:spPr>
              <a:xfrm>
                <a:off x="5078424" y="154939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373B0"/>
                              </a:solidFill>
                              <a:latin typeface="Cambria Math" panose="02040503050406030204" pitchFamily="18" charset="0"/>
                            </a:rPr>
                          </m:ctrlPr>
                        </m:sSubPr>
                        <m:e>
                          <m:r>
                            <a:rPr lang="en-GB" sz="1400" b="0" i="1" smtClean="0">
                              <a:solidFill>
                                <a:srgbClr val="8373B0"/>
                              </a:solidFill>
                              <a:latin typeface="Cambria Math" panose="02040503050406030204" pitchFamily="18" charset="0"/>
                            </a:rPr>
                            <m:t>𝜌</m:t>
                          </m:r>
                        </m:e>
                        <m:sub>
                          <m:r>
                            <a:rPr lang="en-GB" sz="1400" b="0" i="1" smtClean="0">
                              <a:solidFill>
                                <a:srgbClr val="8373B0"/>
                              </a:solidFill>
                              <a:latin typeface="Cambria Math" panose="02040503050406030204" pitchFamily="18" charset="0"/>
                            </a:rPr>
                            <m:t>5</m:t>
                          </m:r>
                        </m:sub>
                      </m:sSub>
                      <m:r>
                        <a:rPr lang="en-GB" sz="1400" b="0" i="1" smtClean="0">
                          <a:solidFill>
                            <a:srgbClr val="8373B0"/>
                          </a:solidFill>
                          <a:latin typeface="Cambria Math" panose="02040503050406030204" pitchFamily="18" charset="0"/>
                        </a:rPr>
                        <m:t>(</m:t>
                      </m:r>
                      <m:r>
                        <a:rPr lang="en-GB" sz="1400" b="0" i="1" smtClean="0">
                          <a:solidFill>
                            <a:srgbClr val="8373B0"/>
                          </a:solidFill>
                          <a:latin typeface="Cambria Math" panose="02040503050406030204" pitchFamily="18" charset="0"/>
                        </a:rPr>
                        <m:t>𝑥</m:t>
                      </m:r>
                      <m:r>
                        <a:rPr lang="en-GB" sz="1400" b="0" i="1" smtClean="0">
                          <a:solidFill>
                            <a:srgbClr val="8373B0"/>
                          </a:solidFill>
                          <a:latin typeface="Cambria Math" panose="02040503050406030204" pitchFamily="18" charset="0"/>
                        </a:rPr>
                        <m:t>)</m:t>
                      </m:r>
                    </m:oMath>
                  </m:oMathPara>
                </a14:m>
                <a:endParaRPr lang="en-GB" sz="1400" dirty="0">
                  <a:solidFill>
                    <a:srgbClr val="8373B0"/>
                  </a:solidFill>
                </a:endParaRPr>
              </a:p>
            </p:txBody>
          </p:sp>
        </mc:Choice>
        <mc:Fallback xmlns="">
          <p:sp>
            <p:nvSpPr>
              <p:cNvPr id="40" name="TextBox 39">
                <a:extLst>
                  <a:ext uri="{FF2B5EF4-FFF2-40B4-BE49-F238E27FC236}">
                    <a16:creationId xmlns:a16="http://schemas.microsoft.com/office/drawing/2014/main" id="{38C0F973-7919-F04A-3701-DC8EB02BC262}"/>
                  </a:ext>
                </a:extLst>
              </p:cNvPr>
              <p:cNvSpPr txBox="1">
                <a:spLocks noRot="1" noChangeAspect="1" noMove="1" noResize="1" noEditPoints="1" noAdjustHandles="1" noChangeArrowheads="1" noChangeShapeType="1" noTextEdit="1"/>
              </p:cNvSpPr>
              <p:nvPr/>
            </p:nvSpPr>
            <p:spPr>
              <a:xfrm>
                <a:off x="5078424" y="1549393"/>
                <a:ext cx="653537" cy="215444"/>
              </a:xfrm>
              <a:prstGeom prst="rect">
                <a:avLst/>
              </a:prstGeom>
              <a:blipFill>
                <a:blip r:embed="rId22"/>
                <a:stretch>
                  <a:fillRect b="-263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4382FB83-6224-2C6D-D8F5-3F19F7F258A5}"/>
                  </a:ext>
                </a:extLst>
              </p:cNvPr>
              <p:cNvSpPr txBox="1"/>
              <p:nvPr/>
            </p:nvSpPr>
            <p:spPr>
              <a:xfrm>
                <a:off x="6173437" y="1348416"/>
                <a:ext cx="5479739" cy="1754326"/>
              </a:xfrm>
              <a:prstGeom prst="rect">
                <a:avLst/>
              </a:prstGeom>
              <a:noFill/>
            </p:spPr>
            <p:txBody>
              <a:bodyPr wrap="square">
                <a:spAutoFit/>
              </a:bodyPr>
              <a:lstStyle/>
              <a:p>
                <a:pPr algn="just"/>
                <a:r>
                  <a:rPr lang="en-GB" dirty="0">
                    <a:solidFill>
                      <a:srgbClr val="1F1F1F"/>
                    </a:solidFill>
                    <a:latin typeface="Calibri" panose="020F0502020204030204" pitchFamily="34" charset="0"/>
                    <a:cs typeface="Calibri" panose="020F0502020204030204" pitchFamily="34" charset="0"/>
                  </a:rPr>
                  <a:t>Because the solutions form a complete orthonormal basis, we can express any initial wavefunction at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𝑡</m:t>
                    </m:r>
                    <m:r>
                      <a:rPr lang="en-GB" i="1" dirty="0" smtClean="0">
                        <a:solidFill>
                          <a:srgbClr val="1F1F1F"/>
                        </a:solidFill>
                        <a:latin typeface="Cambria Math" panose="02040503050406030204" pitchFamily="18" charset="0"/>
                        <a:cs typeface="Calibri" panose="020F0502020204030204" pitchFamily="34" charset="0"/>
                      </a:rPr>
                      <m:t>=0</m:t>
                    </m:r>
                  </m:oMath>
                </a14:m>
                <a:r>
                  <a:rPr lang="en-GB" dirty="0">
                    <a:solidFill>
                      <a:srgbClr val="1F1F1F"/>
                    </a:solidFill>
                    <a:latin typeface="Calibri" panose="020F0502020204030204" pitchFamily="34" charset="0"/>
                    <a:cs typeface="Calibri" panose="020F0502020204030204" pitchFamily="34" charset="0"/>
                  </a:rPr>
                  <a:t> in terms of the eigenstates and then propagate it in time:</a:t>
                </a:r>
              </a:p>
              <a:p>
                <a:endParaRPr lang="en-GB" dirty="0">
                  <a:solidFill>
                    <a:srgbClr val="1F1F1F"/>
                  </a:solidFill>
                  <a:latin typeface="Calibri" panose="020F0502020204030204" pitchFamily="34" charset="0"/>
                  <a:cs typeface="Calibri" panose="020F0502020204030204" pitchFamily="34" charset="0"/>
                </a:endParaRPr>
              </a:p>
              <a:p>
                <a:endParaRPr lang="en-GB" dirty="0">
                  <a:solidFill>
                    <a:srgbClr val="1F1F1F"/>
                  </a:solidFill>
                  <a:latin typeface="Calibri" panose="020F0502020204030204" pitchFamily="34" charset="0"/>
                  <a:cs typeface="Calibri" panose="020F0502020204030204" pitchFamily="34" charset="0"/>
                </a:endParaRPr>
              </a:p>
              <a:p>
                <a:endParaRPr lang="en-GB" dirty="0">
                  <a:solidFill>
                    <a:srgbClr val="1F1F1F"/>
                  </a:solidFill>
                  <a:latin typeface="Calibri" panose="020F0502020204030204" pitchFamily="34" charset="0"/>
                  <a:cs typeface="Calibri" panose="020F0502020204030204" pitchFamily="34" charset="0"/>
                </a:endParaRPr>
              </a:p>
            </p:txBody>
          </p:sp>
        </mc:Choice>
        <mc:Fallback xmlns="">
          <p:sp>
            <p:nvSpPr>
              <p:cNvPr id="70" name="TextBox 69">
                <a:extLst>
                  <a:ext uri="{FF2B5EF4-FFF2-40B4-BE49-F238E27FC236}">
                    <a16:creationId xmlns:a16="http://schemas.microsoft.com/office/drawing/2014/main" id="{4382FB83-6224-2C6D-D8F5-3F19F7F258A5}"/>
                  </a:ext>
                </a:extLst>
              </p:cNvPr>
              <p:cNvSpPr txBox="1">
                <a:spLocks noRot="1" noChangeAspect="1" noMove="1" noResize="1" noEditPoints="1" noAdjustHandles="1" noChangeArrowheads="1" noChangeShapeType="1" noTextEdit="1"/>
              </p:cNvSpPr>
              <p:nvPr/>
            </p:nvSpPr>
            <p:spPr>
              <a:xfrm>
                <a:off x="6173437" y="1348416"/>
                <a:ext cx="5479739" cy="1754326"/>
              </a:xfrm>
              <a:prstGeom prst="rect">
                <a:avLst/>
              </a:prstGeom>
              <a:blipFill>
                <a:blip r:embed="rId23"/>
                <a:stretch>
                  <a:fillRect l="-1157" t="-1439" r="-9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75FD410A-77D1-B4D3-1D0A-475FB96550C2}"/>
                  </a:ext>
                </a:extLst>
              </p:cNvPr>
              <p:cNvSpPr txBox="1"/>
              <p:nvPr/>
            </p:nvSpPr>
            <p:spPr>
              <a:xfrm>
                <a:off x="6631816" y="2288310"/>
                <a:ext cx="4706994" cy="8476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𝜙</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r>
                        <m:rPr>
                          <m:sty m:val="p"/>
                        </m:rPr>
                        <a:rPr lang="en-GB" b="0" i="0" smtClean="0">
                          <a:latin typeface="Cambria Math" panose="02040503050406030204" pitchFamily="18" charset="0"/>
                        </a:rPr>
                        <m:t>Ψ</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=0</m:t>
                          </m:r>
                        </m:e>
                      </m:d>
                      <m:r>
                        <a:rPr lang="en-GB" b="0" i="1" smtClean="0">
                          <a:latin typeface="Cambria Math" panose="02040503050406030204" pitchFamily="18" charset="0"/>
                        </a:rPr>
                        <m:t>≡</m:t>
                      </m:r>
                      <m:nary>
                        <m:naryPr>
                          <m:chr m:val="∑"/>
                          <m:ctrlPr>
                            <a:rPr lang="en-GB" b="0" i="1" smtClean="0">
                              <a:latin typeface="Cambria Math" panose="02040503050406030204" pitchFamily="18" charset="0"/>
                            </a:rPr>
                          </m:ctrlPr>
                        </m:naryPr>
                        <m:sub>
                          <m:r>
                            <m:rPr>
                              <m:brk m:alnAt="23"/>
                            </m:rPr>
                            <a:rPr lang="en-GB" b="0" i="1" smtClean="0">
                              <a:latin typeface="Cambria Math" panose="02040503050406030204" pitchFamily="18" charset="0"/>
                            </a:rPr>
                            <m:t>𝑛</m:t>
                          </m:r>
                          <m:r>
                            <a:rPr lang="en-GB" b="0" i="1" smtClean="0">
                              <a:latin typeface="Cambria Math" panose="02040503050406030204" pitchFamily="18" charset="0"/>
                            </a:rPr>
                            <m:t>=1</m:t>
                          </m:r>
                        </m:sub>
                        <m:sup>
                          <m:r>
                            <a:rPr lang="en-GB" b="0" i="1" smtClean="0">
                              <a:latin typeface="Cambria Math" panose="02040503050406030204" pitchFamily="18" charset="0"/>
                            </a:rPr>
                            <m:t>∞</m:t>
                          </m:r>
                        </m:sup>
                        <m:e>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𝑛</m:t>
                              </m:r>
                            </m:sub>
                          </m:sSub>
                          <m:sSub>
                            <m:sSubPr>
                              <m:ctrlPr>
                                <a:rPr lang="en-GB" i="1">
                                  <a:latin typeface="Cambria Math" panose="02040503050406030204" pitchFamily="18" charset="0"/>
                                </a:rPr>
                              </m:ctrlPr>
                            </m:sSubPr>
                            <m:e>
                              <m:r>
                                <m:rPr>
                                  <m:sty m:val="p"/>
                                </m:rPr>
                                <a:rPr lang="en-GB">
                                  <a:latin typeface="Cambria Math" panose="02040503050406030204" pitchFamily="18" charset="0"/>
                                </a:rPr>
                                <m:t>Φ</m:t>
                              </m:r>
                            </m:e>
                            <m:sub>
                              <m:r>
                                <a:rPr lang="en-GB" i="1">
                                  <a:latin typeface="Cambria Math" panose="02040503050406030204" pitchFamily="18" charset="0"/>
                                </a:rPr>
                                <m:t>𝑛</m:t>
                              </m:r>
                            </m:sub>
                          </m:sSub>
                          <m:d>
                            <m:dPr>
                              <m:ctrlPr>
                                <a:rPr lang="en-GB" i="1">
                                  <a:latin typeface="Cambria Math" panose="02040503050406030204" pitchFamily="18" charset="0"/>
                                </a:rPr>
                              </m:ctrlPr>
                            </m:dPr>
                            <m:e>
                              <m:r>
                                <a:rPr lang="en-GB" i="1">
                                  <a:latin typeface="Cambria Math" panose="02040503050406030204" pitchFamily="18" charset="0"/>
                                </a:rPr>
                                <m:t>𝑥</m:t>
                              </m:r>
                            </m:e>
                          </m:d>
                        </m:e>
                      </m:nary>
                    </m:oMath>
                  </m:oMathPara>
                </a14:m>
                <a:endParaRPr lang="en-GB" dirty="0"/>
              </a:p>
            </p:txBody>
          </p:sp>
        </mc:Choice>
        <mc:Fallback xmlns="">
          <p:sp>
            <p:nvSpPr>
              <p:cNvPr id="76" name="TextBox 75">
                <a:extLst>
                  <a:ext uri="{FF2B5EF4-FFF2-40B4-BE49-F238E27FC236}">
                    <a16:creationId xmlns:a16="http://schemas.microsoft.com/office/drawing/2014/main" id="{75FD410A-77D1-B4D3-1D0A-475FB96550C2}"/>
                  </a:ext>
                </a:extLst>
              </p:cNvPr>
              <p:cNvSpPr txBox="1">
                <a:spLocks noRot="1" noChangeAspect="1" noMove="1" noResize="1" noEditPoints="1" noAdjustHandles="1" noChangeArrowheads="1" noChangeShapeType="1" noTextEdit="1"/>
              </p:cNvSpPr>
              <p:nvPr/>
            </p:nvSpPr>
            <p:spPr>
              <a:xfrm>
                <a:off x="6631816" y="2288310"/>
                <a:ext cx="4706994" cy="847604"/>
              </a:xfrm>
              <a:prstGeom prst="rect">
                <a:avLst/>
              </a:prstGeom>
              <a:blipFill>
                <a:blip r:embed="rId24"/>
                <a:stretch>
                  <a:fillRect t="-101493" b="-15522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D484ADC9-9A61-97F5-6199-29CD6E8FD277}"/>
                  </a:ext>
                </a:extLst>
              </p:cNvPr>
              <p:cNvSpPr txBox="1"/>
              <p:nvPr/>
            </p:nvSpPr>
            <p:spPr>
              <a:xfrm>
                <a:off x="5958729" y="3615802"/>
                <a:ext cx="5467350" cy="8476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en-GB" i="1" smtClean="0">
                              <a:latin typeface="Cambria Math" panose="02040503050406030204" pitchFamily="18" charset="0"/>
                            </a:rPr>
                          </m:ctrlPr>
                        </m:naryPr>
                        <m:sub>
                          <m:r>
                            <m:rPr>
                              <m:brk m:alnAt="23"/>
                            </m:rPr>
                            <a:rPr lang="en-GB" i="1">
                              <a:latin typeface="Cambria Math" panose="02040503050406030204" pitchFamily="18" charset="0"/>
                            </a:rPr>
                            <m:t>0</m:t>
                          </m:r>
                        </m:sub>
                        <m:sup>
                          <m:r>
                            <a:rPr lang="en-GB" i="1">
                              <a:latin typeface="Cambria Math" panose="02040503050406030204" pitchFamily="18" charset="0"/>
                            </a:rPr>
                            <m:t>𝐿</m:t>
                          </m:r>
                        </m:sup>
                        <m:e>
                          <m:r>
                            <m:rPr>
                              <m:sty m:val="p"/>
                            </m:rPr>
                            <a:rPr lang="en-GB">
                              <a:latin typeface="Cambria Math" panose="02040503050406030204" pitchFamily="18" charset="0"/>
                            </a:rPr>
                            <m:t>d</m:t>
                          </m:r>
                          <m:r>
                            <a:rPr lang="en-GB" i="1">
                              <a:latin typeface="Cambria Math" panose="02040503050406030204" pitchFamily="18" charset="0"/>
                            </a:rPr>
                            <m:t>𝑥</m:t>
                          </m:r>
                        </m:e>
                      </m:nary>
                      <m:sSubSup>
                        <m:sSubSupPr>
                          <m:ctrlPr>
                            <a:rPr lang="en-GB" i="1">
                              <a:latin typeface="Cambria Math" panose="02040503050406030204" pitchFamily="18" charset="0"/>
                            </a:rPr>
                          </m:ctrlPr>
                        </m:sSubSupPr>
                        <m:e>
                          <m:r>
                            <m:rPr>
                              <m:sty m:val="p"/>
                            </m:rPr>
                            <a:rPr lang="en-GB">
                              <a:latin typeface="Cambria Math" panose="02040503050406030204" pitchFamily="18" charset="0"/>
                            </a:rPr>
                            <m:t>Φ</m:t>
                          </m:r>
                        </m:e>
                        <m:sub>
                          <m:r>
                            <a:rPr lang="en-GB" i="1">
                              <a:latin typeface="Cambria Math" panose="02040503050406030204" pitchFamily="18" charset="0"/>
                            </a:rPr>
                            <m:t>𝑛</m:t>
                          </m:r>
                        </m:sub>
                        <m:sup>
                          <m:r>
                            <a:rPr lang="en-GB" i="1">
                              <a:latin typeface="Cambria Math" panose="02040503050406030204" pitchFamily="18" charset="0"/>
                            </a:rPr>
                            <m:t>∗</m:t>
                          </m:r>
                        </m:sup>
                      </m:sSubSup>
                      <m:d>
                        <m:dPr>
                          <m:ctrlPr>
                            <a:rPr lang="en-GB" i="1">
                              <a:latin typeface="Cambria Math" panose="02040503050406030204" pitchFamily="18" charset="0"/>
                            </a:rPr>
                          </m:ctrlPr>
                        </m:dPr>
                        <m:e>
                          <m:r>
                            <a:rPr lang="en-GB" i="1">
                              <a:latin typeface="Cambria Math" panose="02040503050406030204" pitchFamily="18" charset="0"/>
                            </a:rPr>
                            <m:t>𝑥</m:t>
                          </m:r>
                        </m:e>
                      </m:d>
                      <m:r>
                        <a:rPr lang="en-GB" b="0" i="1" smtClean="0">
                          <a:latin typeface="Cambria Math" panose="02040503050406030204" pitchFamily="18" charset="0"/>
                        </a:rPr>
                        <m:t>𝜙</m:t>
                      </m:r>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𝑛</m:t>
                          </m:r>
                          <m:r>
                            <a:rPr lang="en-GB" b="0" i="1" smtClean="0">
                              <a:latin typeface="Cambria Math" panose="02040503050406030204" pitchFamily="18" charset="0"/>
                            </a:rPr>
                            <m:t>=1</m:t>
                          </m:r>
                        </m:sub>
                        <m:sup>
                          <m:r>
                            <a:rPr lang="en-GB" i="1">
                              <a:latin typeface="Cambria Math" panose="02040503050406030204" pitchFamily="18" charset="0"/>
                            </a:rPr>
                            <m:t>∞</m:t>
                          </m:r>
                        </m:sup>
                        <m:e>
                          <m:sSub>
                            <m:sSubPr>
                              <m:ctrlPr>
                                <a:rPr lang="en-GB" i="1">
                                  <a:latin typeface="Cambria Math" panose="02040503050406030204" pitchFamily="18" charset="0"/>
                                </a:rPr>
                              </m:ctrlPr>
                            </m:sSubPr>
                            <m:e>
                              <m:r>
                                <a:rPr lang="en-GB" b="0" i="1" smtClean="0">
                                  <a:latin typeface="Cambria Math" panose="02040503050406030204" pitchFamily="18" charset="0"/>
                                </a:rPr>
                                <m:t>𝑐</m:t>
                              </m:r>
                            </m:e>
                            <m:sub>
                              <m:r>
                                <a:rPr lang="en-GB" i="1">
                                  <a:latin typeface="Cambria Math" panose="02040503050406030204" pitchFamily="18" charset="0"/>
                                </a:rPr>
                                <m:t>𝑛</m:t>
                              </m:r>
                            </m:sub>
                          </m:sSub>
                          <m:nary>
                            <m:naryPr>
                              <m:ctrlPr>
                                <a:rPr lang="en-GB" i="1">
                                  <a:latin typeface="Cambria Math" panose="02040503050406030204" pitchFamily="18" charset="0"/>
                                </a:rPr>
                              </m:ctrlPr>
                            </m:naryPr>
                            <m:sub>
                              <m:r>
                                <m:rPr>
                                  <m:brk m:alnAt="23"/>
                                </m:rPr>
                                <a:rPr lang="en-GB" i="1">
                                  <a:latin typeface="Cambria Math" panose="02040503050406030204" pitchFamily="18" charset="0"/>
                                </a:rPr>
                                <m:t>0</m:t>
                              </m:r>
                            </m:sub>
                            <m:sup>
                              <m:r>
                                <a:rPr lang="en-GB" i="1">
                                  <a:latin typeface="Cambria Math" panose="02040503050406030204" pitchFamily="18" charset="0"/>
                                </a:rPr>
                                <m:t>𝐿</m:t>
                              </m:r>
                            </m:sup>
                            <m:e>
                              <m:r>
                                <m:rPr>
                                  <m:sty m:val="p"/>
                                </m:rPr>
                                <a:rPr lang="en-GB">
                                  <a:latin typeface="Cambria Math" panose="02040503050406030204" pitchFamily="18" charset="0"/>
                                </a:rPr>
                                <m:t>d</m:t>
                              </m:r>
                              <m:r>
                                <a:rPr lang="en-GB" i="1">
                                  <a:latin typeface="Cambria Math" panose="02040503050406030204" pitchFamily="18" charset="0"/>
                                </a:rPr>
                                <m:t>𝑥</m:t>
                              </m:r>
                            </m:e>
                          </m:nary>
                          <m:sSubSup>
                            <m:sSubSupPr>
                              <m:ctrlPr>
                                <a:rPr lang="en-GB" b="0" i="1" smtClean="0">
                                  <a:latin typeface="Cambria Math" panose="02040503050406030204" pitchFamily="18" charset="0"/>
                                </a:rPr>
                              </m:ctrlPr>
                            </m:sSubSupPr>
                            <m:e>
                              <m:r>
                                <m:rPr>
                                  <m:sty m:val="p"/>
                                </m:rPr>
                                <a:rPr lang="en-GB">
                                  <a:latin typeface="Cambria Math" panose="02040503050406030204" pitchFamily="18" charset="0"/>
                                </a:rPr>
                                <m:t>Φ</m:t>
                              </m:r>
                            </m:e>
                            <m:sub>
                              <m:r>
                                <a:rPr lang="en-GB" i="1">
                                  <a:latin typeface="Cambria Math" panose="02040503050406030204" pitchFamily="18" charset="0"/>
                                </a:rPr>
                                <m:t>𝑛</m:t>
                              </m:r>
                            </m:sub>
                            <m:sup>
                              <m:r>
                                <a:rPr lang="en-GB" b="0" i="1" smtClean="0">
                                  <a:latin typeface="Cambria Math" panose="02040503050406030204" pitchFamily="18" charset="0"/>
                                </a:rPr>
                                <m:t>∗</m:t>
                              </m:r>
                            </m:sup>
                          </m:sSubSup>
                          <m:d>
                            <m:dPr>
                              <m:ctrlPr>
                                <a:rPr lang="en-GB" i="1">
                                  <a:latin typeface="Cambria Math" panose="02040503050406030204" pitchFamily="18" charset="0"/>
                                </a:rPr>
                              </m:ctrlPr>
                            </m:dPr>
                            <m:e>
                              <m:r>
                                <a:rPr lang="en-GB" i="1">
                                  <a:latin typeface="Cambria Math" panose="02040503050406030204" pitchFamily="18" charset="0"/>
                                </a:rPr>
                                <m:t>𝑥</m:t>
                              </m:r>
                            </m:e>
                          </m:d>
                          <m:sSub>
                            <m:sSubPr>
                              <m:ctrlPr>
                                <a:rPr lang="en-GB" i="1">
                                  <a:latin typeface="Cambria Math" panose="02040503050406030204" pitchFamily="18" charset="0"/>
                                </a:rPr>
                              </m:ctrlPr>
                            </m:sSubPr>
                            <m:e>
                              <m:r>
                                <m:rPr>
                                  <m:sty m:val="p"/>
                                </m:rPr>
                                <a:rPr lang="en-GB">
                                  <a:latin typeface="Cambria Math" panose="02040503050406030204" pitchFamily="18" charset="0"/>
                                </a:rPr>
                                <m:t>Φ</m:t>
                              </m:r>
                            </m:e>
                            <m:sub>
                              <m:r>
                                <a:rPr lang="en-GB" i="1">
                                  <a:latin typeface="Cambria Math" panose="02040503050406030204" pitchFamily="18" charset="0"/>
                                </a:rPr>
                                <m:t>𝑛</m:t>
                              </m:r>
                            </m:sub>
                          </m:sSub>
                          <m:d>
                            <m:dPr>
                              <m:ctrlPr>
                                <a:rPr lang="en-GB" i="1">
                                  <a:latin typeface="Cambria Math" panose="02040503050406030204" pitchFamily="18" charset="0"/>
                                </a:rPr>
                              </m:ctrlPr>
                            </m:dPr>
                            <m:e>
                              <m:r>
                                <a:rPr lang="en-GB" i="1">
                                  <a:latin typeface="Cambria Math" panose="02040503050406030204" pitchFamily="18" charset="0"/>
                                </a:rPr>
                                <m:t>𝑥</m:t>
                              </m:r>
                            </m:e>
                          </m:d>
                        </m:e>
                      </m:nary>
                    </m:oMath>
                  </m:oMathPara>
                </a14:m>
                <a:endParaRPr lang="en-GB" dirty="0"/>
              </a:p>
            </p:txBody>
          </p:sp>
        </mc:Choice>
        <mc:Fallback xmlns="">
          <p:sp>
            <p:nvSpPr>
              <p:cNvPr id="78" name="TextBox 77">
                <a:extLst>
                  <a:ext uri="{FF2B5EF4-FFF2-40B4-BE49-F238E27FC236}">
                    <a16:creationId xmlns:a16="http://schemas.microsoft.com/office/drawing/2014/main" id="{D484ADC9-9A61-97F5-6199-29CD6E8FD277}"/>
                  </a:ext>
                </a:extLst>
              </p:cNvPr>
              <p:cNvSpPr txBox="1">
                <a:spLocks noRot="1" noChangeAspect="1" noMove="1" noResize="1" noEditPoints="1" noAdjustHandles="1" noChangeArrowheads="1" noChangeShapeType="1" noTextEdit="1"/>
              </p:cNvSpPr>
              <p:nvPr/>
            </p:nvSpPr>
            <p:spPr>
              <a:xfrm>
                <a:off x="5958729" y="3615802"/>
                <a:ext cx="5467350" cy="847604"/>
              </a:xfrm>
              <a:prstGeom prst="rect">
                <a:avLst/>
              </a:prstGeom>
              <a:blipFill>
                <a:blip r:embed="rId25"/>
                <a:stretch>
                  <a:fillRect l="-8333" t="-119118" b="-183824"/>
                </a:stretch>
              </a:blipFill>
            </p:spPr>
            <p:txBody>
              <a:bodyPr/>
              <a:lstStyle/>
              <a:p>
                <a:r>
                  <a:rPr lang="en-GB">
                    <a:noFill/>
                  </a:rPr>
                  <a:t> </a:t>
                </a:r>
              </a:p>
            </p:txBody>
          </p:sp>
        </mc:Fallback>
      </mc:AlternateContent>
      <p:sp>
        <p:nvSpPr>
          <p:cNvPr id="83" name="TextBox 82">
            <a:extLst>
              <a:ext uri="{FF2B5EF4-FFF2-40B4-BE49-F238E27FC236}">
                <a16:creationId xmlns:a16="http://schemas.microsoft.com/office/drawing/2014/main" id="{2F9BE6E3-2D8B-A18C-F8C3-D3223458E779}"/>
              </a:ext>
            </a:extLst>
          </p:cNvPr>
          <p:cNvSpPr txBox="1"/>
          <p:nvPr/>
        </p:nvSpPr>
        <p:spPr>
          <a:xfrm>
            <a:off x="6120039" y="3242615"/>
            <a:ext cx="5944142" cy="369332"/>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To obtain expansion coefficients, make use of orthonormality:</a:t>
            </a:r>
          </a:p>
        </p:txBody>
      </p:sp>
      <p:pic>
        <p:nvPicPr>
          <p:cNvPr id="84" name="output">
            <a:hlinkClick r:id="" action="ppaction://media"/>
            <a:extLst>
              <a:ext uri="{FF2B5EF4-FFF2-40B4-BE49-F238E27FC236}">
                <a16:creationId xmlns:a16="http://schemas.microsoft.com/office/drawing/2014/main" id="{D3A82D03-7F63-3D7C-2D3D-9B424E2CB57C}"/>
              </a:ext>
            </a:extLst>
          </p:cNvPr>
          <p:cNvPicPr>
            <a:picLocks noChangeAspect="1"/>
          </p:cNvPicPr>
          <p:nvPr>
            <a:videoFile r:link="rId2"/>
            <p:extLst>
              <p:ext uri="{DAA4B4D4-6D71-4841-9C94-3DE7FCFB9230}">
                <p14:media xmlns:p14="http://schemas.microsoft.com/office/powerpoint/2010/main" r:embed="rId1"/>
              </p:ext>
            </p:extLst>
          </p:nvPr>
        </p:nvPicPr>
        <p:blipFill>
          <a:blip r:embed="rId26"/>
          <a:srcRect l="8320" b="5199"/>
          <a:stretch/>
        </p:blipFill>
        <p:spPr>
          <a:xfrm>
            <a:off x="723056" y="1501052"/>
            <a:ext cx="2231123" cy="4299113"/>
          </a:xfrm>
          <a:prstGeom prst="rect">
            <a:avLst/>
          </a:prstGeom>
        </p:spPr>
      </p:pic>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779931B3-60E4-D934-8A82-19659C060D3F}"/>
                  </a:ext>
                </a:extLst>
              </p:cNvPr>
              <p:cNvSpPr txBox="1"/>
              <p:nvPr/>
            </p:nvSpPr>
            <p:spPr>
              <a:xfrm>
                <a:off x="7935782" y="4502105"/>
                <a:ext cx="2226930" cy="8476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𝑛</m:t>
                          </m:r>
                          <m:r>
                            <a:rPr lang="en-GB" b="0" i="1" smtClean="0">
                              <a:latin typeface="Cambria Math" panose="02040503050406030204" pitchFamily="18" charset="0"/>
                            </a:rPr>
                            <m:t>=1</m:t>
                          </m:r>
                        </m:sub>
                        <m:sup>
                          <m:r>
                            <a:rPr lang="en-GB" i="1">
                              <a:latin typeface="Cambria Math" panose="02040503050406030204" pitchFamily="18" charset="0"/>
                            </a:rPr>
                            <m:t>∞</m:t>
                          </m:r>
                        </m:sup>
                        <m:e>
                          <m:sSub>
                            <m:sSubPr>
                              <m:ctrlPr>
                                <a:rPr lang="en-GB" i="1">
                                  <a:latin typeface="Cambria Math" panose="02040503050406030204" pitchFamily="18" charset="0"/>
                                </a:rPr>
                              </m:ctrlPr>
                            </m:sSubPr>
                            <m:e>
                              <m:r>
                                <a:rPr lang="en-GB" b="0" i="1" smtClean="0">
                                  <a:latin typeface="Cambria Math" panose="02040503050406030204" pitchFamily="18" charset="0"/>
                                </a:rPr>
                                <m:t>𝑐</m:t>
                              </m:r>
                            </m:e>
                            <m:sub>
                              <m:r>
                                <a:rPr lang="en-GB" i="1">
                                  <a:latin typeface="Cambria Math" panose="02040503050406030204" pitchFamily="18" charset="0"/>
                                </a:rPr>
                                <m:t>𝑛</m:t>
                              </m:r>
                            </m:sub>
                          </m:sSub>
                          <m:sSub>
                            <m:sSubPr>
                              <m:ctrlPr>
                                <a:rPr lang="en-GB" b="0" i="1" smtClean="0">
                                  <a:latin typeface="Cambria Math" panose="02040503050406030204" pitchFamily="18" charset="0"/>
                                </a:rPr>
                              </m:ctrlPr>
                            </m:sSubPr>
                            <m:e>
                              <m:r>
                                <a:rPr lang="en-GB" b="0" i="1" smtClean="0">
                                  <a:latin typeface="Cambria Math" panose="02040503050406030204" pitchFamily="18" charset="0"/>
                                </a:rPr>
                                <m:t>𝛿</m:t>
                              </m:r>
                            </m:e>
                            <m:sub>
                              <m:r>
                                <a:rPr lang="en-GB" b="0" i="1" smtClean="0">
                                  <a:latin typeface="Cambria Math" panose="02040503050406030204" pitchFamily="18" charset="0"/>
                                </a:rPr>
                                <m:t>𝑛𝑚</m:t>
                              </m:r>
                            </m:sub>
                          </m:sSub>
                        </m:e>
                      </m:nary>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𝑚</m:t>
                          </m:r>
                        </m:sub>
                      </m:sSub>
                    </m:oMath>
                  </m:oMathPara>
                </a14:m>
                <a:endParaRPr lang="en-GB" dirty="0"/>
              </a:p>
            </p:txBody>
          </p:sp>
        </mc:Choice>
        <mc:Fallback xmlns="">
          <p:sp>
            <p:nvSpPr>
              <p:cNvPr id="85" name="TextBox 84">
                <a:extLst>
                  <a:ext uri="{FF2B5EF4-FFF2-40B4-BE49-F238E27FC236}">
                    <a16:creationId xmlns:a16="http://schemas.microsoft.com/office/drawing/2014/main" id="{779931B3-60E4-D934-8A82-19659C060D3F}"/>
                  </a:ext>
                </a:extLst>
              </p:cNvPr>
              <p:cNvSpPr txBox="1">
                <a:spLocks noRot="1" noChangeAspect="1" noMove="1" noResize="1" noEditPoints="1" noAdjustHandles="1" noChangeArrowheads="1" noChangeShapeType="1" noTextEdit="1"/>
              </p:cNvSpPr>
              <p:nvPr/>
            </p:nvSpPr>
            <p:spPr>
              <a:xfrm>
                <a:off x="7935782" y="4502105"/>
                <a:ext cx="2226930" cy="847604"/>
              </a:xfrm>
              <a:prstGeom prst="rect">
                <a:avLst/>
              </a:prstGeom>
              <a:blipFill>
                <a:blip r:embed="rId27"/>
                <a:stretch>
                  <a:fillRect l="-17514" t="-98529" b="-15294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A09811D0-37EC-F5E2-E1E1-8BDCF1A40988}"/>
                  </a:ext>
                </a:extLst>
              </p:cNvPr>
              <p:cNvSpPr txBox="1"/>
              <p:nvPr/>
            </p:nvSpPr>
            <p:spPr>
              <a:xfrm>
                <a:off x="622064" y="1122141"/>
                <a:ext cx="2387098"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Wave-function </a:t>
                </a:r>
                <a14:m>
                  <m:oMath xmlns:m="http://schemas.openxmlformats.org/officeDocument/2006/math">
                    <m:r>
                      <m:rPr>
                        <m:sty m:val="p"/>
                      </m:rPr>
                      <a:rPr lang="en-GB" b="0" i="0" smtClean="0">
                        <a:solidFill>
                          <a:srgbClr val="1F1F1F"/>
                        </a:solidFill>
                        <a:latin typeface="Cambria Math" panose="02040503050406030204" pitchFamily="18" charset="0"/>
                        <a:cs typeface="Calibri" panose="020F0502020204030204" pitchFamily="34" charset="0"/>
                      </a:rPr>
                      <m:t>Re</m:t>
                    </m:r>
                    <m:r>
                      <a:rPr lang="en-GB" b="0" i="0" smtClean="0">
                        <a:solidFill>
                          <a:srgbClr val="1F1F1F"/>
                        </a:solidFill>
                        <a:latin typeface="Cambria Math" panose="02040503050406030204" pitchFamily="18" charset="0"/>
                        <a:cs typeface="Calibri" panose="020F0502020204030204" pitchFamily="34" charset="0"/>
                      </a:rPr>
                      <m:t>(</m:t>
                    </m:r>
                    <m:sSub>
                      <m:sSubPr>
                        <m:ctrlPr>
                          <a:rPr lang="en-GB" b="0" i="1" smtClean="0">
                            <a:solidFill>
                              <a:srgbClr val="1F1F1F"/>
                            </a:solidFill>
                            <a:latin typeface="Cambria Math" panose="02040503050406030204" pitchFamily="18" charset="0"/>
                            <a:cs typeface="Calibri" panose="020F0502020204030204" pitchFamily="34" charset="0"/>
                          </a:rPr>
                        </m:ctrlPr>
                      </m:sSubPr>
                      <m:e>
                        <m:r>
                          <m:rPr>
                            <m:sty m:val="p"/>
                          </m:rPr>
                          <a:rPr lang="en-GB" b="0" i="0" smtClean="0">
                            <a:solidFill>
                              <a:srgbClr val="1F1F1F"/>
                            </a:solidFill>
                            <a:latin typeface="Cambria Math" panose="02040503050406030204" pitchFamily="18" charset="0"/>
                            <a:cs typeface="Calibri" panose="020F0502020204030204" pitchFamily="34" charset="0"/>
                          </a:rPr>
                          <m:t>Ψ</m:t>
                        </m:r>
                      </m:e>
                      <m:sub>
                        <m:r>
                          <a:rPr lang="en-GB" b="0" i="1" smtClean="0">
                            <a:solidFill>
                              <a:srgbClr val="1F1F1F"/>
                            </a:solidFill>
                            <a:latin typeface="Cambria Math" panose="02040503050406030204" pitchFamily="18" charset="0"/>
                            <a:cs typeface="Calibri" panose="020F0502020204030204" pitchFamily="34" charset="0"/>
                          </a:rPr>
                          <m:t>𝑛</m:t>
                        </m:r>
                      </m:sub>
                    </m:sSub>
                    <m:r>
                      <a:rPr lang="en-GB" b="0" i="1" smtClean="0">
                        <a:solidFill>
                          <a:srgbClr val="1F1F1F"/>
                        </a:solidFill>
                        <a:latin typeface="Cambria Math" panose="02040503050406030204" pitchFamily="18" charset="0"/>
                        <a:cs typeface="Calibri" panose="020F0502020204030204" pitchFamily="34" charset="0"/>
                      </a:rPr>
                      <m:t>)</m:t>
                    </m:r>
                  </m:oMath>
                </a14:m>
                <a:endParaRPr lang="en-GB" sz="1800" dirty="0">
                  <a:latin typeface="Cambria Math" panose="02040503050406030204" pitchFamily="18" charset="0"/>
                </a:endParaRPr>
              </a:p>
            </p:txBody>
          </p:sp>
        </mc:Choice>
        <mc:Fallback xmlns="">
          <p:sp>
            <p:nvSpPr>
              <p:cNvPr id="86" name="TextBox 85">
                <a:extLst>
                  <a:ext uri="{FF2B5EF4-FFF2-40B4-BE49-F238E27FC236}">
                    <a16:creationId xmlns:a16="http://schemas.microsoft.com/office/drawing/2014/main" id="{A09811D0-37EC-F5E2-E1E1-8BDCF1A40988}"/>
                  </a:ext>
                </a:extLst>
              </p:cNvPr>
              <p:cNvSpPr txBox="1">
                <a:spLocks noRot="1" noChangeAspect="1" noMove="1" noResize="1" noEditPoints="1" noAdjustHandles="1" noChangeArrowheads="1" noChangeShapeType="1" noTextEdit="1"/>
              </p:cNvSpPr>
              <p:nvPr/>
            </p:nvSpPr>
            <p:spPr>
              <a:xfrm>
                <a:off x="622064" y="1122141"/>
                <a:ext cx="2387098" cy="369332"/>
              </a:xfrm>
              <a:prstGeom prst="rect">
                <a:avLst/>
              </a:prstGeom>
              <a:blipFill>
                <a:blip r:embed="rId28"/>
                <a:stretch>
                  <a:fillRect l="-526"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3C14CFDF-E88A-25A5-F197-90386D96D719}"/>
                  </a:ext>
                </a:extLst>
              </p:cNvPr>
              <p:cNvSpPr txBox="1"/>
              <p:nvPr/>
            </p:nvSpPr>
            <p:spPr>
              <a:xfrm>
                <a:off x="3287811" y="1122141"/>
                <a:ext cx="2642382"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Prob. density </a:t>
                </a:r>
                <a14:m>
                  <m:oMath xmlns:m="http://schemas.openxmlformats.org/officeDocument/2006/math">
                    <m:sSub>
                      <m:sSubPr>
                        <m:ctrlPr>
                          <a:rPr lang="en-GB" b="0" i="1" smtClean="0">
                            <a:solidFill>
                              <a:srgbClr val="1F1F1F"/>
                            </a:solidFill>
                            <a:latin typeface="Cambria Math" panose="02040503050406030204" pitchFamily="18" charset="0"/>
                            <a:cs typeface="Calibri" panose="020F0502020204030204" pitchFamily="34" charset="0"/>
                          </a:rPr>
                        </m:ctrlPr>
                      </m:sSubPr>
                      <m:e>
                        <m:r>
                          <a:rPr lang="en-GB" b="0" i="1" smtClean="0">
                            <a:solidFill>
                              <a:srgbClr val="1F1F1F"/>
                            </a:solidFill>
                            <a:latin typeface="Cambria Math" panose="02040503050406030204" pitchFamily="18" charset="0"/>
                            <a:cs typeface="Calibri" panose="020F0502020204030204" pitchFamily="34" charset="0"/>
                          </a:rPr>
                          <m:t>𝜌</m:t>
                        </m:r>
                      </m:e>
                      <m:sub>
                        <m:r>
                          <a:rPr lang="en-GB" b="0" i="1" smtClean="0">
                            <a:solidFill>
                              <a:srgbClr val="1F1F1F"/>
                            </a:solidFill>
                            <a:latin typeface="Cambria Math" panose="02040503050406030204" pitchFamily="18" charset="0"/>
                            <a:cs typeface="Calibri" panose="020F0502020204030204" pitchFamily="34" charset="0"/>
                          </a:rPr>
                          <m:t>𝑛</m:t>
                        </m:r>
                      </m:sub>
                    </m:sSub>
                    <m:r>
                      <a:rPr lang="en-GB" b="0" i="1" smtClean="0">
                        <a:solidFill>
                          <a:srgbClr val="1F1F1F"/>
                        </a:solidFill>
                        <a:latin typeface="Cambria Math" panose="02040503050406030204" pitchFamily="18" charset="0"/>
                        <a:cs typeface="Calibri" panose="020F0502020204030204" pitchFamily="34" charset="0"/>
                      </a:rPr>
                      <m:t>=</m:t>
                    </m:r>
                    <m:sSubSup>
                      <m:sSubSupPr>
                        <m:ctrlPr>
                          <a:rPr lang="en-GB" b="0" i="1" smtClean="0">
                            <a:latin typeface="Cambria Math" panose="02040503050406030204" pitchFamily="18" charset="0"/>
                          </a:rPr>
                        </m:ctrlPr>
                      </m:sSubSupPr>
                      <m:e>
                        <m:r>
                          <m:rPr>
                            <m:sty m:val="p"/>
                          </m:rPr>
                          <a:rPr lang="en-GB" b="0" i="0" smtClean="0">
                            <a:latin typeface="Cambria Math" panose="02040503050406030204" pitchFamily="18" charset="0"/>
                          </a:rPr>
                          <m:t>Ψ</m:t>
                        </m:r>
                      </m:e>
                      <m:sub>
                        <m:r>
                          <a:rPr lang="en-GB" b="0" i="1" smtClean="0">
                            <a:latin typeface="Cambria Math" panose="02040503050406030204" pitchFamily="18" charset="0"/>
                          </a:rPr>
                          <m:t>𝑛</m:t>
                        </m:r>
                      </m:sub>
                      <m:sup>
                        <m:r>
                          <a:rPr lang="en-GB" b="0" i="1" smtClean="0">
                            <a:latin typeface="Cambria Math" panose="02040503050406030204" pitchFamily="18" charset="0"/>
                          </a:rPr>
                          <m:t>∗</m:t>
                        </m:r>
                      </m:sup>
                    </m:sSubSup>
                    <m:sSub>
                      <m:sSubPr>
                        <m:ctrlPr>
                          <a:rPr lang="en-GB" b="0" i="1" smtClean="0">
                            <a:solidFill>
                              <a:srgbClr val="1F1F1F"/>
                            </a:solidFill>
                            <a:latin typeface="Cambria Math" panose="02040503050406030204" pitchFamily="18" charset="0"/>
                            <a:cs typeface="Calibri" panose="020F0502020204030204" pitchFamily="34" charset="0"/>
                          </a:rPr>
                        </m:ctrlPr>
                      </m:sSubPr>
                      <m:e>
                        <m:r>
                          <m:rPr>
                            <m:sty m:val="p"/>
                          </m:rPr>
                          <a:rPr lang="en-GB" b="0" i="0" smtClean="0">
                            <a:solidFill>
                              <a:srgbClr val="1F1F1F"/>
                            </a:solidFill>
                            <a:latin typeface="Cambria Math" panose="02040503050406030204" pitchFamily="18" charset="0"/>
                            <a:cs typeface="Calibri" panose="020F0502020204030204" pitchFamily="34" charset="0"/>
                          </a:rPr>
                          <m:t>Ψ</m:t>
                        </m:r>
                      </m:e>
                      <m:sub>
                        <m:r>
                          <a:rPr lang="en-GB" b="0" i="1" smtClean="0">
                            <a:solidFill>
                              <a:srgbClr val="1F1F1F"/>
                            </a:solidFill>
                            <a:latin typeface="Cambria Math" panose="02040503050406030204" pitchFamily="18" charset="0"/>
                            <a:cs typeface="Calibri" panose="020F0502020204030204" pitchFamily="34" charset="0"/>
                          </a:rPr>
                          <m:t>𝑛</m:t>
                        </m:r>
                      </m:sub>
                    </m:sSub>
                  </m:oMath>
                </a14:m>
                <a:endParaRPr lang="en-GB" sz="1800" dirty="0">
                  <a:latin typeface="Cambria Math" panose="02040503050406030204" pitchFamily="18" charset="0"/>
                </a:endParaRPr>
              </a:p>
            </p:txBody>
          </p:sp>
        </mc:Choice>
        <mc:Fallback xmlns="">
          <p:sp>
            <p:nvSpPr>
              <p:cNvPr id="87" name="TextBox 86">
                <a:extLst>
                  <a:ext uri="{FF2B5EF4-FFF2-40B4-BE49-F238E27FC236}">
                    <a16:creationId xmlns:a16="http://schemas.microsoft.com/office/drawing/2014/main" id="{3C14CFDF-E88A-25A5-F197-90386D96D719}"/>
                  </a:ext>
                </a:extLst>
              </p:cNvPr>
              <p:cNvSpPr txBox="1">
                <a:spLocks noRot="1" noChangeAspect="1" noMove="1" noResize="1" noEditPoints="1" noAdjustHandles="1" noChangeArrowheads="1" noChangeShapeType="1" noTextEdit="1"/>
              </p:cNvSpPr>
              <p:nvPr/>
            </p:nvSpPr>
            <p:spPr>
              <a:xfrm>
                <a:off x="3287811" y="1122141"/>
                <a:ext cx="2642382" cy="369332"/>
              </a:xfrm>
              <a:prstGeom prst="rect">
                <a:avLst/>
              </a:prstGeom>
              <a:blipFill>
                <a:blip r:embed="rId29"/>
                <a:stretch>
                  <a:fillRect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555B137F-DC9C-AA3E-607C-304597052FCB}"/>
                  </a:ext>
                </a:extLst>
              </p:cNvPr>
              <p:cNvSpPr txBox="1"/>
              <p:nvPr/>
            </p:nvSpPr>
            <p:spPr>
              <a:xfrm>
                <a:off x="2817940" y="498936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5A7EB3"/>
                              </a:solidFill>
                              <a:latin typeface="Cambria Math" panose="02040503050406030204" pitchFamily="18" charset="0"/>
                            </a:rPr>
                          </m:ctrlPr>
                        </m:sSubPr>
                        <m:e>
                          <m:r>
                            <m:rPr>
                              <m:sty m:val="p"/>
                            </m:rPr>
                            <a:rPr lang="en-GB" sz="1400" b="0" i="0" smtClean="0">
                              <a:solidFill>
                                <a:srgbClr val="5A7EB3"/>
                              </a:solidFill>
                              <a:latin typeface="Cambria Math" panose="02040503050406030204" pitchFamily="18" charset="0"/>
                            </a:rPr>
                            <m:t>Ψ</m:t>
                          </m:r>
                        </m:e>
                        <m:sub>
                          <m:r>
                            <a:rPr lang="en-GB" sz="1400" b="0" i="1" smtClean="0">
                              <a:solidFill>
                                <a:srgbClr val="5A7EB3"/>
                              </a:solidFill>
                              <a:latin typeface="Cambria Math" panose="02040503050406030204" pitchFamily="18" charset="0"/>
                            </a:rPr>
                            <m:t>1</m:t>
                          </m:r>
                        </m:sub>
                      </m:sSub>
                      <m:r>
                        <a:rPr lang="en-GB" sz="1400" b="0" i="1" smtClean="0">
                          <a:solidFill>
                            <a:srgbClr val="5A7EB3"/>
                          </a:solidFill>
                          <a:latin typeface="Cambria Math" panose="02040503050406030204" pitchFamily="18" charset="0"/>
                        </a:rPr>
                        <m:t>(</m:t>
                      </m:r>
                      <m:r>
                        <a:rPr lang="en-GB" sz="1400" b="0" i="1" smtClean="0">
                          <a:solidFill>
                            <a:srgbClr val="5A7EB3"/>
                          </a:solidFill>
                          <a:latin typeface="Cambria Math" panose="02040503050406030204" pitchFamily="18" charset="0"/>
                        </a:rPr>
                        <m:t>𝑥</m:t>
                      </m:r>
                      <m:r>
                        <a:rPr lang="en-GB" sz="1400" b="0" i="1" smtClean="0">
                          <a:solidFill>
                            <a:srgbClr val="5A7EB3"/>
                          </a:solidFill>
                          <a:latin typeface="Cambria Math" panose="02040503050406030204" pitchFamily="18" charset="0"/>
                        </a:rPr>
                        <m:t>)</m:t>
                      </m:r>
                    </m:oMath>
                  </m:oMathPara>
                </a14:m>
                <a:endParaRPr lang="en-GB" sz="1400" dirty="0">
                  <a:solidFill>
                    <a:srgbClr val="5A7EB3"/>
                  </a:solidFill>
                </a:endParaRPr>
              </a:p>
            </p:txBody>
          </p:sp>
        </mc:Choice>
        <mc:Fallback xmlns="">
          <p:sp>
            <p:nvSpPr>
              <p:cNvPr id="98" name="TextBox 97">
                <a:extLst>
                  <a:ext uri="{FF2B5EF4-FFF2-40B4-BE49-F238E27FC236}">
                    <a16:creationId xmlns:a16="http://schemas.microsoft.com/office/drawing/2014/main" id="{555B137F-DC9C-AA3E-607C-304597052FCB}"/>
                  </a:ext>
                </a:extLst>
              </p:cNvPr>
              <p:cNvSpPr txBox="1">
                <a:spLocks noRot="1" noChangeAspect="1" noMove="1" noResize="1" noEditPoints="1" noAdjustHandles="1" noChangeArrowheads="1" noChangeShapeType="1" noTextEdit="1"/>
              </p:cNvSpPr>
              <p:nvPr/>
            </p:nvSpPr>
            <p:spPr>
              <a:xfrm>
                <a:off x="2817940" y="4989363"/>
                <a:ext cx="653537" cy="215444"/>
              </a:xfrm>
              <a:prstGeom prst="rect">
                <a:avLst/>
              </a:prstGeom>
              <a:blipFill>
                <a:blip r:embed="rId30"/>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0474F7D0-E17F-BBCC-2E82-F31BAD085FFB}"/>
                  </a:ext>
                </a:extLst>
              </p:cNvPr>
              <p:cNvSpPr txBox="1"/>
              <p:nvPr/>
            </p:nvSpPr>
            <p:spPr>
              <a:xfrm>
                <a:off x="2817940" y="427278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0981A"/>
                              </a:solidFill>
                              <a:latin typeface="Cambria Math" panose="02040503050406030204" pitchFamily="18" charset="0"/>
                            </a:rPr>
                          </m:ctrlPr>
                        </m:sSubPr>
                        <m:e>
                          <m:r>
                            <m:rPr>
                              <m:sty m:val="p"/>
                            </m:rPr>
                            <a:rPr lang="en-GB" sz="1400" b="0" i="0" smtClean="0">
                              <a:solidFill>
                                <a:srgbClr val="E0981A"/>
                              </a:solidFill>
                              <a:latin typeface="Cambria Math" panose="02040503050406030204" pitchFamily="18" charset="0"/>
                            </a:rPr>
                            <m:t>Ψ</m:t>
                          </m:r>
                        </m:e>
                        <m:sub>
                          <m:r>
                            <a:rPr lang="en-GB" sz="1400" b="0" i="1" smtClean="0">
                              <a:solidFill>
                                <a:srgbClr val="E0981A"/>
                              </a:solidFill>
                              <a:latin typeface="Cambria Math" panose="02040503050406030204" pitchFamily="18" charset="0"/>
                            </a:rPr>
                            <m:t>2</m:t>
                          </m:r>
                        </m:sub>
                      </m:sSub>
                      <m:r>
                        <a:rPr lang="en-GB" sz="1400" b="0" i="1" smtClean="0">
                          <a:solidFill>
                            <a:srgbClr val="E0981A"/>
                          </a:solidFill>
                          <a:latin typeface="Cambria Math" panose="02040503050406030204" pitchFamily="18" charset="0"/>
                        </a:rPr>
                        <m:t>(</m:t>
                      </m:r>
                      <m:r>
                        <a:rPr lang="en-GB" sz="1400" b="0" i="1" smtClean="0">
                          <a:solidFill>
                            <a:srgbClr val="E0981A"/>
                          </a:solidFill>
                          <a:latin typeface="Cambria Math" panose="02040503050406030204" pitchFamily="18" charset="0"/>
                        </a:rPr>
                        <m:t>𝑥</m:t>
                      </m:r>
                      <m:r>
                        <a:rPr lang="en-GB" sz="1400" b="0" i="1" smtClean="0">
                          <a:solidFill>
                            <a:srgbClr val="E0981A"/>
                          </a:solidFill>
                          <a:latin typeface="Cambria Math" panose="02040503050406030204" pitchFamily="18" charset="0"/>
                        </a:rPr>
                        <m:t>)</m:t>
                      </m:r>
                    </m:oMath>
                  </m:oMathPara>
                </a14:m>
                <a:endParaRPr lang="en-GB" sz="1400" dirty="0">
                  <a:solidFill>
                    <a:srgbClr val="E0981A"/>
                  </a:solidFill>
                </a:endParaRPr>
              </a:p>
            </p:txBody>
          </p:sp>
        </mc:Choice>
        <mc:Fallback xmlns="">
          <p:sp>
            <p:nvSpPr>
              <p:cNvPr id="99" name="TextBox 98">
                <a:extLst>
                  <a:ext uri="{FF2B5EF4-FFF2-40B4-BE49-F238E27FC236}">
                    <a16:creationId xmlns:a16="http://schemas.microsoft.com/office/drawing/2014/main" id="{0474F7D0-E17F-BBCC-2E82-F31BAD085FFB}"/>
                  </a:ext>
                </a:extLst>
              </p:cNvPr>
              <p:cNvSpPr txBox="1">
                <a:spLocks noRot="1" noChangeAspect="1" noMove="1" noResize="1" noEditPoints="1" noAdjustHandles="1" noChangeArrowheads="1" noChangeShapeType="1" noTextEdit="1"/>
              </p:cNvSpPr>
              <p:nvPr/>
            </p:nvSpPr>
            <p:spPr>
              <a:xfrm>
                <a:off x="2817940" y="4272783"/>
                <a:ext cx="653537" cy="215444"/>
              </a:xfrm>
              <a:prstGeom prst="rect">
                <a:avLst/>
              </a:prstGeom>
              <a:blipFill>
                <a:blip r:embed="rId31"/>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10057227-5058-0FF4-75A6-3CCB7635F3B9}"/>
                  </a:ext>
                </a:extLst>
              </p:cNvPr>
              <p:cNvSpPr txBox="1"/>
              <p:nvPr/>
            </p:nvSpPr>
            <p:spPr>
              <a:xfrm>
                <a:off x="2817940" y="3556204"/>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FAF30"/>
                              </a:solidFill>
                              <a:latin typeface="Cambria Math" panose="02040503050406030204" pitchFamily="18" charset="0"/>
                            </a:rPr>
                          </m:ctrlPr>
                        </m:sSubPr>
                        <m:e>
                          <m:r>
                            <m:rPr>
                              <m:sty m:val="p"/>
                            </m:rPr>
                            <a:rPr lang="en-GB" sz="1400" b="0" i="0" smtClean="0">
                              <a:solidFill>
                                <a:srgbClr val="8FAF30"/>
                              </a:solidFill>
                              <a:latin typeface="Cambria Math" panose="02040503050406030204" pitchFamily="18" charset="0"/>
                            </a:rPr>
                            <m:t>Ψ</m:t>
                          </m:r>
                        </m:e>
                        <m:sub>
                          <m:r>
                            <a:rPr lang="en-GB" sz="1400" b="0" i="1" smtClean="0">
                              <a:solidFill>
                                <a:srgbClr val="8FAF30"/>
                              </a:solidFill>
                              <a:latin typeface="Cambria Math" panose="02040503050406030204" pitchFamily="18" charset="0"/>
                            </a:rPr>
                            <m:t>3</m:t>
                          </m:r>
                        </m:sub>
                      </m:sSub>
                      <m:r>
                        <a:rPr lang="en-GB" sz="1400" b="0" i="1" smtClean="0">
                          <a:solidFill>
                            <a:srgbClr val="8FAF30"/>
                          </a:solidFill>
                          <a:latin typeface="Cambria Math" panose="02040503050406030204" pitchFamily="18" charset="0"/>
                        </a:rPr>
                        <m:t>(</m:t>
                      </m:r>
                      <m:r>
                        <a:rPr lang="en-GB" sz="1400" b="0" i="1" smtClean="0">
                          <a:solidFill>
                            <a:srgbClr val="8FAF30"/>
                          </a:solidFill>
                          <a:latin typeface="Cambria Math" panose="02040503050406030204" pitchFamily="18" charset="0"/>
                        </a:rPr>
                        <m:t>𝑥</m:t>
                      </m:r>
                      <m:r>
                        <a:rPr lang="en-GB" sz="1400" b="0" i="1" smtClean="0">
                          <a:solidFill>
                            <a:srgbClr val="8FAF30"/>
                          </a:solidFill>
                          <a:latin typeface="Cambria Math" panose="02040503050406030204" pitchFamily="18" charset="0"/>
                        </a:rPr>
                        <m:t>)</m:t>
                      </m:r>
                    </m:oMath>
                  </m:oMathPara>
                </a14:m>
                <a:endParaRPr lang="en-GB" sz="1400" dirty="0">
                  <a:solidFill>
                    <a:srgbClr val="8FAF30"/>
                  </a:solidFill>
                </a:endParaRPr>
              </a:p>
            </p:txBody>
          </p:sp>
        </mc:Choice>
        <mc:Fallback xmlns="">
          <p:sp>
            <p:nvSpPr>
              <p:cNvPr id="100" name="TextBox 99">
                <a:extLst>
                  <a:ext uri="{FF2B5EF4-FFF2-40B4-BE49-F238E27FC236}">
                    <a16:creationId xmlns:a16="http://schemas.microsoft.com/office/drawing/2014/main" id="{10057227-5058-0FF4-75A6-3CCB7635F3B9}"/>
                  </a:ext>
                </a:extLst>
              </p:cNvPr>
              <p:cNvSpPr txBox="1">
                <a:spLocks noRot="1" noChangeAspect="1" noMove="1" noResize="1" noEditPoints="1" noAdjustHandles="1" noChangeArrowheads="1" noChangeShapeType="1" noTextEdit="1"/>
              </p:cNvSpPr>
              <p:nvPr/>
            </p:nvSpPr>
            <p:spPr>
              <a:xfrm>
                <a:off x="2817940" y="3556204"/>
                <a:ext cx="653537" cy="215444"/>
              </a:xfrm>
              <a:prstGeom prst="rect">
                <a:avLst/>
              </a:prstGeom>
              <a:blipFill>
                <a:blip r:embed="rId32"/>
                <a:stretch>
                  <a:fillRect b="-263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52128C1E-3CC0-4A3E-7E65-49DCCB430ACF}"/>
                  </a:ext>
                </a:extLst>
              </p:cNvPr>
              <p:cNvSpPr txBox="1"/>
              <p:nvPr/>
            </p:nvSpPr>
            <p:spPr>
              <a:xfrm>
                <a:off x="2817940" y="2839625"/>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C6132"/>
                              </a:solidFill>
                              <a:latin typeface="Cambria Math" panose="02040503050406030204" pitchFamily="18" charset="0"/>
                            </a:rPr>
                          </m:ctrlPr>
                        </m:sSubPr>
                        <m:e>
                          <m:r>
                            <m:rPr>
                              <m:sty m:val="p"/>
                            </m:rPr>
                            <a:rPr lang="en-GB" sz="1400" b="0" i="0" smtClean="0">
                              <a:solidFill>
                                <a:srgbClr val="EC6132"/>
                              </a:solidFill>
                              <a:latin typeface="Cambria Math" panose="02040503050406030204" pitchFamily="18" charset="0"/>
                            </a:rPr>
                            <m:t>Ψ</m:t>
                          </m:r>
                        </m:e>
                        <m:sub>
                          <m:r>
                            <a:rPr lang="en-GB" sz="1400" b="0" i="1" smtClean="0">
                              <a:solidFill>
                                <a:srgbClr val="EC6132"/>
                              </a:solidFill>
                              <a:latin typeface="Cambria Math" panose="02040503050406030204" pitchFamily="18" charset="0"/>
                            </a:rPr>
                            <m:t>4</m:t>
                          </m:r>
                        </m:sub>
                      </m:sSub>
                      <m:r>
                        <a:rPr lang="en-GB" sz="1400" b="0" i="1" smtClean="0">
                          <a:solidFill>
                            <a:srgbClr val="EC6132"/>
                          </a:solidFill>
                          <a:latin typeface="Cambria Math" panose="02040503050406030204" pitchFamily="18" charset="0"/>
                        </a:rPr>
                        <m:t>(</m:t>
                      </m:r>
                      <m:r>
                        <a:rPr lang="en-GB" sz="1400" b="0" i="1" smtClean="0">
                          <a:solidFill>
                            <a:srgbClr val="EC6132"/>
                          </a:solidFill>
                          <a:latin typeface="Cambria Math" panose="02040503050406030204" pitchFamily="18" charset="0"/>
                        </a:rPr>
                        <m:t>𝑥</m:t>
                      </m:r>
                      <m:r>
                        <a:rPr lang="en-GB" sz="1400" b="0" i="1" smtClean="0">
                          <a:solidFill>
                            <a:srgbClr val="EC6132"/>
                          </a:solidFill>
                          <a:latin typeface="Cambria Math" panose="02040503050406030204" pitchFamily="18" charset="0"/>
                        </a:rPr>
                        <m:t>)</m:t>
                      </m:r>
                    </m:oMath>
                  </m:oMathPara>
                </a14:m>
                <a:endParaRPr lang="en-GB" sz="1400" dirty="0">
                  <a:solidFill>
                    <a:srgbClr val="EC6132"/>
                  </a:solidFill>
                </a:endParaRPr>
              </a:p>
            </p:txBody>
          </p:sp>
        </mc:Choice>
        <mc:Fallback xmlns="">
          <p:sp>
            <p:nvSpPr>
              <p:cNvPr id="101" name="TextBox 100">
                <a:extLst>
                  <a:ext uri="{FF2B5EF4-FFF2-40B4-BE49-F238E27FC236}">
                    <a16:creationId xmlns:a16="http://schemas.microsoft.com/office/drawing/2014/main" id="{52128C1E-3CC0-4A3E-7E65-49DCCB430ACF}"/>
                  </a:ext>
                </a:extLst>
              </p:cNvPr>
              <p:cNvSpPr txBox="1">
                <a:spLocks noRot="1" noChangeAspect="1" noMove="1" noResize="1" noEditPoints="1" noAdjustHandles="1" noChangeArrowheads="1" noChangeShapeType="1" noTextEdit="1"/>
              </p:cNvSpPr>
              <p:nvPr/>
            </p:nvSpPr>
            <p:spPr>
              <a:xfrm>
                <a:off x="2817940" y="2839625"/>
                <a:ext cx="653537" cy="215444"/>
              </a:xfrm>
              <a:prstGeom prst="rect">
                <a:avLst/>
              </a:prstGeom>
              <a:blipFill>
                <a:blip r:embed="rId33"/>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BF2008D8-2EE4-605E-DEDE-0E7B7F364CB7}"/>
                  </a:ext>
                </a:extLst>
              </p:cNvPr>
              <p:cNvSpPr txBox="1"/>
              <p:nvPr/>
            </p:nvSpPr>
            <p:spPr>
              <a:xfrm>
                <a:off x="2817940" y="2123046"/>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373B0"/>
                              </a:solidFill>
                              <a:latin typeface="Cambria Math" panose="02040503050406030204" pitchFamily="18" charset="0"/>
                            </a:rPr>
                          </m:ctrlPr>
                        </m:sSubPr>
                        <m:e>
                          <m:r>
                            <m:rPr>
                              <m:sty m:val="p"/>
                            </m:rPr>
                            <a:rPr lang="en-GB" sz="1400" b="0" i="0" smtClean="0">
                              <a:solidFill>
                                <a:srgbClr val="8373B0"/>
                              </a:solidFill>
                              <a:latin typeface="Cambria Math" panose="02040503050406030204" pitchFamily="18" charset="0"/>
                            </a:rPr>
                            <m:t>Ψ</m:t>
                          </m:r>
                        </m:e>
                        <m:sub>
                          <m:r>
                            <a:rPr lang="en-GB" sz="1400" b="0" i="1" smtClean="0">
                              <a:solidFill>
                                <a:srgbClr val="8373B0"/>
                              </a:solidFill>
                              <a:latin typeface="Cambria Math" panose="02040503050406030204" pitchFamily="18" charset="0"/>
                            </a:rPr>
                            <m:t>5</m:t>
                          </m:r>
                        </m:sub>
                      </m:sSub>
                      <m:r>
                        <a:rPr lang="en-GB" sz="1400" b="0" i="1" smtClean="0">
                          <a:solidFill>
                            <a:srgbClr val="8373B0"/>
                          </a:solidFill>
                          <a:latin typeface="Cambria Math" panose="02040503050406030204" pitchFamily="18" charset="0"/>
                        </a:rPr>
                        <m:t>(</m:t>
                      </m:r>
                      <m:r>
                        <a:rPr lang="en-GB" sz="1400" b="0" i="1" smtClean="0">
                          <a:solidFill>
                            <a:srgbClr val="8373B0"/>
                          </a:solidFill>
                          <a:latin typeface="Cambria Math" panose="02040503050406030204" pitchFamily="18" charset="0"/>
                        </a:rPr>
                        <m:t>𝑥</m:t>
                      </m:r>
                      <m:r>
                        <a:rPr lang="en-GB" sz="1400" b="0" i="1" smtClean="0">
                          <a:solidFill>
                            <a:srgbClr val="8373B0"/>
                          </a:solidFill>
                          <a:latin typeface="Cambria Math" panose="02040503050406030204" pitchFamily="18" charset="0"/>
                        </a:rPr>
                        <m:t>)</m:t>
                      </m:r>
                    </m:oMath>
                  </m:oMathPara>
                </a14:m>
                <a:endParaRPr lang="en-GB" sz="1400" dirty="0">
                  <a:solidFill>
                    <a:srgbClr val="8373B0"/>
                  </a:solidFill>
                </a:endParaRPr>
              </a:p>
            </p:txBody>
          </p:sp>
        </mc:Choice>
        <mc:Fallback xmlns="">
          <p:sp>
            <p:nvSpPr>
              <p:cNvPr id="102" name="TextBox 101">
                <a:extLst>
                  <a:ext uri="{FF2B5EF4-FFF2-40B4-BE49-F238E27FC236}">
                    <a16:creationId xmlns:a16="http://schemas.microsoft.com/office/drawing/2014/main" id="{BF2008D8-2EE4-605E-DEDE-0E7B7F364CB7}"/>
                  </a:ext>
                </a:extLst>
              </p:cNvPr>
              <p:cNvSpPr txBox="1">
                <a:spLocks noRot="1" noChangeAspect="1" noMove="1" noResize="1" noEditPoints="1" noAdjustHandles="1" noChangeArrowheads="1" noChangeShapeType="1" noTextEdit="1"/>
              </p:cNvSpPr>
              <p:nvPr/>
            </p:nvSpPr>
            <p:spPr>
              <a:xfrm>
                <a:off x="2817940" y="2123046"/>
                <a:ext cx="653537" cy="215444"/>
              </a:xfrm>
              <a:prstGeom prst="rect">
                <a:avLst/>
              </a:prstGeom>
              <a:blipFill>
                <a:blip r:embed="rId34"/>
                <a:stretch>
                  <a:fillRect t="-5556"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8D63BCF9-09EA-ED35-AD53-6692D234C55B}"/>
                  </a:ext>
                </a:extLst>
              </p:cNvPr>
              <p:cNvSpPr txBox="1"/>
              <p:nvPr/>
            </p:nvSpPr>
            <p:spPr>
              <a:xfrm>
                <a:off x="10629900" y="4712364"/>
                <a:ext cx="9191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solidFill>
                            <a:srgbClr val="1F1F1F"/>
                          </a:solidFill>
                          <a:latin typeface="Cambria Math" panose="02040503050406030204" pitchFamily="18" charset="0"/>
                          <a:cs typeface="Calibri" panose="020F0502020204030204" pitchFamily="34" charset="0"/>
                        </a:rPr>
                        <m:t>(⋆⋆)</m:t>
                      </m:r>
                    </m:oMath>
                  </m:oMathPara>
                </a14:m>
                <a:endParaRPr lang="en-GB" dirty="0"/>
              </a:p>
            </p:txBody>
          </p:sp>
        </mc:Choice>
        <mc:Fallback xmlns="">
          <p:sp>
            <p:nvSpPr>
              <p:cNvPr id="103" name="TextBox 102">
                <a:extLst>
                  <a:ext uri="{FF2B5EF4-FFF2-40B4-BE49-F238E27FC236}">
                    <a16:creationId xmlns:a16="http://schemas.microsoft.com/office/drawing/2014/main" id="{8D63BCF9-09EA-ED35-AD53-6692D234C55B}"/>
                  </a:ext>
                </a:extLst>
              </p:cNvPr>
              <p:cNvSpPr txBox="1">
                <a:spLocks noRot="1" noChangeAspect="1" noMove="1" noResize="1" noEditPoints="1" noAdjustHandles="1" noChangeArrowheads="1" noChangeShapeType="1" noTextEdit="1"/>
              </p:cNvSpPr>
              <p:nvPr/>
            </p:nvSpPr>
            <p:spPr>
              <a:xfrm>
                <a:off x="10629900" y="4712364"/>
                <a:ext cx="919164" cy="369332"/>
              </a:xfrm>
              <a:prstGeom prst="rect">
                <a:avLst/>
              </a:prstGeom>
              <a:blipFill>
                <a:blip r:embed="rId35"/>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242A48-EBA9-9A49-54EF-ADDA545D01DF}"/>
                  </a:ext>
                </a:extLst>
              </p:cNvPr>
              <p:cNvSpPr txBox="1"/>
              <p:nvPr/>
            </p:nvSpPr>
            <p:spPr>
              <a:xfrm>
                <a:off x="7159660" y="5610458"/>
                <a:ext cx="3065488" cy="98719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GB" i="1" smtClean="0">
                              <a:solidFill>
                                <a:schemeClr val="bg2">
                                  <a:lumMod val="75000"/>
                                </a:schemeClr>
                              </a:solidFill>
                              <a:latin typeface="Cambria Math" panose="02040503050406030204" pitchFamily="18" charset="0"/>
                            </a:rPr>
                          </m:ctrlPr>
                        </m:sSubPr>
                        <m:e>
                          <m:r>
                            <a:rPr lang="en-GB" i="1">
                              <a:solidFill>
                                <a:schemeClr val="bg2">
                                  <a:lumMod val="75000"/>
                                </a:schemeClr>
                              </a:solidFill>
                              <a:latin typeface="Cambria Math" panose="02040503050406030204" pitchFamily="18" charset="0"/>
                            </a:rPr>
                            <m:t>𝛿</m:t>
                          </m:r>
                        </m:e>
                        <m:sub>
                          <m:r>
                            <a:rPr lang="en-GB" i="1">
                              <a:solidFill>
                                <a:schemeClr val="bg2">
                                  <a:lumMod val="75000"/>
                                </a:schemeClr>
                              </a:solidFill>
                              <a:latin typeface="Cambria Math" panose="02040503050406030204" pitchFamily="18" charset="0"/>
                            </a:rPr>
                            <m:t>𝑛𝑚</m:t>
                          </m:r>
                        </m:sub>
                      </m:sSub>
                      <m:r>
                        <a:rPr lang="en-GB" b="0" i="0" smtClean="0">
                          <a:solidFill>
                            <a:schemeClr val="bg2">
                              <a:lumMod val="75000"/>
                            </a:schemeClr>
                          </a:solidFill>
                          <a:latin typeface="Cambria Math" panose="02040503050406030204" pitchFamily="18" charset="0"/>
                        </a:rPr>
                        <m:t>=</m:t>
                      </m:r>
                      <m:d>
                        <m:dPr>
                          <m:begChr m:val="{"/>
                          <m:endChr m:val=""/>
                          <m:ctrlPr>
                            <a:rPr lang="en-GB" i="1">
                              <a:solidFill>
                                <a:schemeClr val="bg2">
                                  <a:lumMod val="75000"/>
                                </a:schemeClr>
                              </a:solidFill>
                              <a:latin typeface="Cambria Math" panose="02040503050406030204" pitchFamily="18" charset="0"/>
                            </a:rPr>
                          </m:ctrlPr>
                        </m:dPr>
                        <m:e>
                          <m:r>
                            <a:rPr lang="en-GB" i="1">
                              <a:solidFill>
                                <a:schemeClr val="bg2">
                                  <a:lumMod val="75000"/>
                                </a:schemeClr>
                              </a:solidFill>
                              <a:latin typeface="Cambria Math" panose="02040503050406030204" pitchFamily="18" charset="0"/>
                            </a:rPr>
                            <m:t>    </m:t>
                          </m:r>
                          <m:eqArr>
                            <m:eqArrPr>
                              <m:ctrlPr>
                                <a:rPr lang="en-GB" i="1">
                                  <a:solidFill>
                                    <a:schemeClr val="bg2">
                                      <a:lumMod val="75000"/>
                                    </a:schemeClr>
                                  </a:solidFill>
                                  <a:latin typeface="Cambria Math" panose="02040503050406030204" pitchFamily="18" charset="0"/>
                                </a:rPr>
                              </m:ctrlPr>
                            </m:eqArrPr>
                            <m:e>
                              <m:r>
                                <a:rPr lang="en-GB" b="0" i="1" smtClean="0">
                                  <a:solidFill>
                                    <a:schemeClr val="bg2">
                                      <a:lumMod val="75000"/>
                                    </a:schemeClr>
                                  </a:solidFill>
                                  <a:latin typeface="Cambria Math" panose="02040503050406030204" pitchFamily="18" charset="0"/>
                                </a:rPr>
                                <m:t>1,</m:t>
                              </m:r>
                              <m:r>
                                <a:rPr lang="en-GB" i="1">
                                  <a:solidFill>
                                    <a:schemeClr val="bg2">
                                      <a:lumMod val="75000"/>
                                    </a:schemeClr>
                                  </a:solidFill>
                                  <a:latin typeface="Cambria Math" panose="02040503050406030204" pitchFamily="18" charset="0"/>
                                </a:rPr>
                                <m:t> </m:t>
                              </m:r>
                              <m:r>
                                <a:rPr lang="en-GB" b="0" i="1" smtClean="0">
                                  <a:solidFill>
                                    <a:schemeClr val="bg2">
                                      <a:lumMod val="75000"/>
                                    </a:schemeClr>
                                  </a:solidFill>
                                  <a:latin typeface="Cambria Math" panose="02040503050406030204" pitchFamily="18" charset="0"/>
                                </a:rPr>
                                <m:t>     </m:t>
                              </m:r>
                              <m:r>
                                <a:rPr lang="en-GB" i="1">
                                  <a:solidFill>
                                    <a:schemeClr val="bg2">
                                      <a:lumMod val="75000"/>
                                    </a:schemeClr>
                                  </a:solidFill>
                                  <a:latin typeface="Cambria Math" panose="02040503050406030204" pitchFamily="18" charset="0"/>
                                </a:rPr>
                                <m:t> </m:t>
                              </m:r>
                              <m:r>
                                <a:rPr lang="en-GB" b="0" i="1" smtClean="0">
                                  <a:solidFill>
                                    <a:schemeClr val="bg2">
                                      <a:lumMod val="75000"/>
                                    </a:schemeClr>
                                  </a:solidFill>
                                  <a:latin typeface="Cambria Math" panose="02040503050406030204" pitchFamily="18" charset="0"/>
                                </a:rPr>
                                <m:t>𝑛</m:t>
                              </m:r>
                              <m:r>
                                <a:rPr lang="en-GB" b="0" i="1" smtClean="0">
                                  <a:solidFill>
                                    <a:schemeClr val="bg2">
                                      <a:lumMod val="75000"/>
                                    </a:schemeClr>
                                  </a:solidFill>
                                  <a:latin typeface="Cambria Math" panose="02040503050406030204" pitchFamily="18" charset="0"/>
                                </a:rPr>
                                <m:t>=</m:t>
                              </m:r>
                              <m:r>
                                <a:rPr lang="en-GB" b="0" i="1" smtClean="0">
                                  <a:solidFill>
                                    <a:schemeClr val="bg2">
                                      <a:lumMod val="75000"/>
                                    </a:schemeClr>
                                  </a:solidFill>
                                  <a:latin typeface="Cambria Math" panose="02040503050406030204" pitchFamily="18" charset="0"/>
                                </a:rPr>
                                <m:t>𝑚</m:t>
                              </m:r>
                            </m:e>
                            <m:e>
                              <m:r>
                                <a:rPr lang="en-GB" i="1">
                                  <a:solidFill>
                                    <a:schemeClr val="bg2">
                                      <a:lumMod val="75000"/>
                                    </a:schemeClr>
                                  </a:solidFill>
                                  <a:latin typeface="Cambria Math" panose="02040503050406030204" pitchFamily="18" charset="0"/>
                                </a:rPr>
                                <m:t> </m:t>
                              </m:r>
                              <m:r>
                                <a:rPr lang="en-GB" b="0" i="1" smtClean="0">
                                  <a:solidFill>
                                    <a:schemeClr val="bg2">
                                      <a:lumMod val="75000"/>
                                    </a:schemeClr>
                                  </a:solidFill>
                                  <a:latin typeface="Cambria Math" panose="02040503050406030204" pitchFamily="18" charset="0"/>
                                </a:rPr>
                                <m:t>0</m:t>
                              </m:r>
                              <m:r>
                                <a:rPr lang="en-GB" i="1">
                                  <a:solidFill>
                                    <a:schemeClr val="bg2">
                                      <a:lumMod val="75000"/>
                                    </a:schemeClr>
                                  </a:solidFill>
                                  <a:latin typeface="Cambria Math" panose="02040503050406030204" pitchFamily="18" charset="0"/>
                                </a:rPr>
                                <m:t>,  </m:t>
                              </m:r>
                              <m:r>
                                <m:rPr>
                                  <m:sty m:val="p"/>
                                </m:rPr>
                                <a:rPr lang="en-GB">
                                  <a:solidFill>
                                    <a:schemeClr val="bg2">
                                      <a:lumMod val="75000"/>
                                    </a:schemeClr>
                                  </a:solidFill>
                                  <a:latin typeface="Cambria Math" panose="02040503050406030204" pitchFamily="18" charset="0"/>
                                </a:rPr>
                                <m:t>otherwise</m:t>
                              </m:r>
                            </m:e>
                          </m:eqArr>
                        </m:e>
                      </m:d>
                    </m:oMath>
                  </m:oMathPara>
                </a14:m>
                <a:endParaRPr lang="en-GB" dirty="0">
                  <a:solidFill>
                    <a:schemeClr val="bg2">
                      <a:lumMod val="75000"/>
                    </a:schemeClr>
                  </a:solidFill>
                </a:endParaRPr>
              </a:p>
              <a:p>
                <a:pPr algn="ctr"/>
                <a:r>
                  <a:rPr lang="en-GB" dirty="0">
                    <a:solidFill>
                      <a:schemeClr val="bg2">
                        <a:lumMod val="75000"/>
                      </a:schemeClr>
                    </a:solidFill>
                  </a:rPr>
                  <a:t>is the Kronecker Deta</a:t>
                </a:r>
              </a:p>
            </p:txBody>
          </p:sp>
        </mc:Choice>
        <mc:Fallback xmlns="">
          <p:sp>
            <p:nvSpPr>
              <p:cNvPr id="8" name="TextBox 7">
                <a:extLst>
                  <a:ext uri="{FF2B5EF4-FFF2-40B4-BE49-F238E27FC236}">
                    <a16:creationId xmlns:a16="http://schemas.microsoft.com/office/drawing/2014/main" id="{CC242A48-EBA9-9A49-54EF-ADDA545D01DF}"/>
                  </a:ext>
                </a:extLst>
              </p:cNvPr>
              <p:cNvSpPr txBox="1">
                <a:spLocks noRot="1" noChangeAspect="1" noMove="1" noResize="1" noEditPoints="1" noAdjustHandles="1" noChangeArrowheads="1" noChangeShapeType="1" noTextEdit="1"/>
              </p:cNvSpPr>
              <p:nvPr/>
            </p:nvSpPr>
            <p:spPr>
              <a:xfrm>
                <a:off x="7159660" y="5610458"/>
                <a:ext cx="3065488" cy="987193"/>
              </a:xfrm>
              <a:prstGeom prst="rect">
                <a:avLst/>
              </a:prstGeom>
              <a:blipFill>
                <a:blip r:embed="rId36"/>
                <a:stretch>
                  <a:fillRect l="-9917" t="-136709" b="-172152"/>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BF20CF7E-6295-213B-A29D-A181A4D28B07}"/>
              </a:ext>
            </a:extLst>
          </p:cNvPr>
          <p:cNvSpPr>
            <a:spLocks noGrp="1"/>
          </p:cNvSpPr>
          <p:nvPr>
            <p:ph type="sldNum" sz="quarter" idx="12"/>
          </p:nvPr>
        </p:nvSpPr>
        <p:spPr/>
        <p:txBody>
          <a:bodyPr/>
          <a:lstStyle/>
          <a:p>
            <a:fld id="{B89329CB-797D-6146-8DF7-8C5F7C196CE5}" type="slidenum">
              <a:rPr lang="en-GB" smtClean="0"/>
              <a:t>13</a:t>
            </a:fld>
            <a:endParaRPr lang="en-GB" dirty="0"/>
          </a:p>
        </p:txBody>
      </p:sp>
    </p:spTree>
    <p:extLst>
      <p:ext uri="{BB962C8B-B14F-4D97-AF65-F5344CB8AC3E}">
        <p14:creationId xmlns:p14="http://schemas.microsoft.com/office/powerpoint/2010/main" val="2096809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833D8-8683-AC70-8B8A-A744F0BA7F7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DF6E1E8-32F1-CA8D-EF14-BD9578608D84}"/>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Particle in a one-dimensional well</a:t>
            </a:r>
          </a:p>
        </p:txBody>
      </p: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3F97048-64CE-43AA-E41B-336D745A6F6B}"/>
                  </a:ext>
                </a:extLst>
              </p:cNvPr>
              <p:cNvSpPr txBox="1"/>
              <p:nvPr/>
            </p:nvSpPr>
            <p:spPr>
              <a:xfrm>
                <a:off x="6646806" y="4881593"/>
                <a:ext cx="2872789"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GB" i="1" smtClean="0">
                          <a:latin typeface="Cambria Math" panose="02040503050406030204" pitchFamily="18" charset="0"/>
                        </a:rPr>
                        <m:t>𝜌</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m:rPr>
                              <m:sty m:val="p"/>
                            </m:rPr>
                            <a:rPr lang="en-GB" b="0" i="0" smtClean="0">
                              <a:latin typeface="Cambria Math" panose="02040503050406030204" pitchFamily="18" charset="0"/>
                            </a:rPr>
                            <m:t>Ψ</m:t>
                          </m:r>
                        </m:e>
                        <m:sup>
                          <m:r>
                            <a:rPr lang="en-GB" b="0" i="1" smtClean="0">
                              <a:latin typeface="Cambria Math" panose="02040503050406030204" pitchFamily="18" charset="0"/>
                            </a:rPr>
                            <m:t>∗</m:t>
                          </m:r>
                        </m:sup>
                      </m:sSup>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e>
                      </m:d>
                      <m:r>
                        <m:rPr>
                          <m:sty m:val="p"/>
                        </m:rPr>
                        <a:rPr lang="en-GB" b="0" i="0" smtClean="0">
                          <a:latin typeface="Cambria Math" panose="02040503050406030204" pitchFamily="18" charset="0"/>
                        </a:rPr>
                        <m:t>Ψ</m:t>
                      </m:r>
                      <m:d>
                        <m:dPr>
                          <m:ctrlPr>
                            <a:rPr lang="en-GB" b="0" i="1" smtClean="0">
                              <a:latin typeface="Cambria Math" panose="02040503050406030204" pitchFamily="18" charset="0"/>
                            </a:rPr>
                          </m:ctrlPr>
                        </m:dPr>
                        <m:e>
                          <m:r>
                            <m:rPr>
                              <m:sty m:val="p"/>
                            </m:rPr>
                            <a:rPr lang="en-GB" b="0" i="0" smtClean="0">
                              <a:latin typeface="Cambria Math" panose="02040503050406030204" pitchFamily="18" charset="0"/>
                            </a:rPr>
                            <m:t>x</m:t>
                          </m:r>
                          <m:r>
                            <a:rPr lang="en-GB" b="0" i="0" smtClean="0">
                              <a:latin typeface="Cambria Math" panose="02040503050406030204" pitchFamily="18" charset="0"/>
                            </a:rPr>
                            <m:t>,</m:t>
                          </m:r>
                          <m:r>
                            <m:rPr>
                              <m:sty m:val="p"/>
                            </m:rPr>
                            <a:rPr lang="en-GB" b="0" i="0" smtClean="0">
                              <a:latin typeface="Cambria Math" panose="02040503050406030204" pitchFamily="18" charset="0"/>
                            </a:rPr>
                            <m:t>t</m:t>
                          </m:r>
                        </m:e>
                      </m:d>
                    </m:oMath>
                  </m:oMathPara>
                </a14:m>
                <a:endParaRPr lang="en-GB" b="0" dirty="0"/>
              </a:p>
            </p:txBody>
          </p:sp>
        </mc:Choice>
        <mc:Fallback xmlns="">
          <p:sp>
            <p:nvSpPr>
              <p:cNvPr id="78" name="TextBox 77">
                <a:extLst>
                  <a:ext uri="{FF2B5EF4-FFF2-40B4-BE49-F238E27FC236}">
                    <a16:creationId xmlns:a16="http://schemas.microsoft.com/office/drawing/2014/main" id="{73F97048-64CE-43AA-E41B-336D745A6F6B}"/>
                  </a:ext>
                </a:extLst>
              </p:cNvPr>
              <p:cNvSpPr txBox="1">
                <a:spLocks noRot="1" noChangeAspect="1" noMove="1" noResize="1" noEditPoints="1" noAdjustHandles="1" noChangeArrowheads="1" noChangeShapeType="1" noTextEdit="1"/>
              </p:cNvSpPr>
              <p:nvPr/>
            </p:nvSpPr>
            <p:spPr>
              <a:xfrm>
                <a:off x="6646806" y="4881593"/>
                <a:ext cx="2872789" cy="369332"/>
              </a:xfrm>
              <a:prstGeom prst="rect">
                <a:avLst/>
              </a:prstGeom>
              <a:blipFill>
                <a:blip r:embed="rId15"/>
                <a:stretch>
                  <a:fillRect b="-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1BE4FB-BA0F-6C9B-A225-C8A0247DA734}"/>
                  </a:ext>
                </a:extLst>
              </p:cNvPr>
              <p:cNvSpPr txBox="1"/>
              <p:nvPr/>
            </p:nvSpPr>
            <p:spPr>
              <a:xfrm>
                <a:off x="7149028" y="5370845"/>
                <a:ext cx="4420829" cy="6356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0" smtClean="0">
                          <a:latin typeface="Cambria Math" panose="02040503050406030204" pitchFamily="18" charset="0"/>
                        </a:rPr>
                        <m:t>=</m:t>
                      </m:r>
                      <m:nary>
                        <m:naryPr>
                          <m:chr m:val="∑"/>
                          <m:limLoc m:val="subSup"/>
                          <m:ctrlPr>
                            <a:rPr lang="en-GB" i="1">
                              <a:latin typeface="Cambria Math" panose="02040503050406030204" pitchFamily="18" charset="0"/>
                            </a:rPr>
                          </m:ctrlPr>
                        </m:naryPr>
                        <m:sub>
                          <m:r>
                            <m:rPr>
                              <m:brk m:alnAt="1"/>
                            </m:rPr>
                            <a:rPr lang="en-GB" b="0" i="1" smtClean="0">
                              <a:latin typeface="Cambria Math" panose="02040503050406030204" pitchFamily="18" charset="0"/>
                            </a:rPr>
                            <m:t>𝑛</m:t>
                          </m:r>
                          <m:r>
                            <a:rPr lang="en-GB" i="1">
                              <a:latin typeface="Cambria Math" panose="02040503050406030204" pitchFamily="18" charset="0"/>
                            </a:rPr>
                            <m:t>=1</m:t>
                          </m:r>
                        </m:sub>
                        <m:sup>
                          <m:sSub>
                            <m:sSubPr>
                              <m:ctrlPr>
                                <a:rPr lang="en-GB" b="0" i="1" smtClean="0">
                                  <a:latin typeface="Cambria Math" panose="02040503050406030204" pitchFamily="18" charset="0"/>
                                </a:rPr>
                              </m:ctrlPr>
                            </m:sSubPr>
                            <m:e>
                              <m:r>
                                <a:rPr lang="en-GB" b="0" i="1" smtClean="0">
                                  <a:latin typeface="Cambria Math" panose="02040503050406030204" pitchFamily="18" charset="0"/>
                                </a:rPr>
                                <m:t>𝑛</m:t>
                              </m:r>
                            </m:e>
                            <m:sub>
                              <m:r>
                                <m:rPr>
                                  <m:sty m:val="p"/>
                                </m:rPr>
                                <a:rPr lang="en-GB" b="0" i="0" smtClean="0">
                                  <a:latin typeface="Cambria Math" panose="02040503050406030204" pitchFamily="18" charset="0"/>
                                </a:rPr>
                                <m:t>max</m:t>
                              </m:r>
                            </m:sub>
                          </m:sSub>
                        </m:sup>
                        <m:e>
                          <m:nary>
                            <m:naryPr>
                              <m:chr m:val="∑"/>
                              <m:limLoc m:val="subSup"/>
                              <m:ctrlPr>
                                <a:rPr lang="en-GB" i="1" smtClean="0">
                                  <a:latin typeface="Cambria Math" panose="02040503050406030204" pitchFamily="18" charset="0"/>
                                </a:rPr>
                              </m:ctrlPr>
                            </m:naryPr>
                            <m:sub>
                              <m:r>
                                <m:rPr>
                                  <m:brk m:alnAt="25"/>
                                </m:rPr>
                                <a:rPr lang="en-GB" b="0" i="1" smtClean="0">
                                  <a:latin typeface="Cambria Math" panose="02040503050406030204" pitchFamily="18" charset="0"/>
                                </a:rPr>
                                <m:t>𝑚</m:t>
                              </m:r>
                              <m:r>
                                <a:rPr lang="en-GB" b="0" i="1" smtClean="0">
                                  <a:latin typeface="Cambria Math" panose="02040503050406030204" pitchFamily="18" charset="0"/>
                                </a:rPr>
                                <m:t>=1</m:t>
                              </m:r>
                            </m:sub>
                            <m:sup>
                              <m:sSub>
                                <m:sSubPr>
                                  <m:ctrlPr>
                                    <a:rPr lang="en-GB" i="1">
                                      <a:latin typeface="Cambria Math" panose="02040503050406030204" pitchFamily="18" charset="0"/>
                                    </a:rPr>
                                  </m:ctrlPr>
                                </m:sSubPr>
                                <m:e>
                                  <m:r>
                                    <a:rPr lang="en-GB" i="1">
                                      <a:latin typeface="Cambria Math" panose="02040503050406030204" pitchFamily="18" charset="0"/>
                                    </a:rPr>
                                    <m:t>𝑛</m:t>
                                  </m:r>
                                </m:e>
                                <m:sub>
                                  <m:r>
                                    <m:rPr>
                                      <m:sty m:val="p"/>
                                    </m:rPr>
                                    <a:rPr lang="en-GB">
                                      <a:latin typeface="Cambria Math" panose="02040503050406030204" pitchFamily="18" charset="0"/>
                                    </a:rPr>
                                    <m:t>max</m:t>
                                  </m:r>
                                </m:sub>
                              </m:sSub>
                            </m:sup>
                            <m:e>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𝑐</m:t>
                                  </m:r>
                                </m:e>
                                <m:sub>
                                  <m:r>
                                    <a:rPr lang="en-GB" i="1">
                                      <a:latin typeface="Cambria Math" panose="02040503050406030204" pitchFamily="18" charset="0"/>
                                    </a:rPr>
                                    <m:t>𝑛</m:t>
                                  </m:r>
                                </m:sub>
                                <m:sup>
                                  <m:r>
                                    <a:rPr lang="en-GB" b="0" i="1" smtClean="0">
                                      <a:latin typeface="Cambria Math" panose="02040503050406030204" pitchFamily="18" charset="0"/>
                                    </a:rPr>
                                    <m:t>∗</m:t>
                                  </m:r>
                                </m:sup>
                              </m:sSubSup>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𝑚</m:t>
                                  </m:r>
                                </m:sub>
                              </m:sSub>
                              <m:sSubSup>
                                <m:sSubSupPr>
                                  <m:ctrlPr>
                                    <a:rPr lang="en-GB" b="0" i="1" smtClean="0">
                                      <a:latin typeface="Cambria Math" panose="02040503050406030204" pitchFamily="18" charset="0"/>
                                    </a:rPr>
                                  </m:ctrlPr>
                                </m:sSubSupPr>
                                <m:e>
                                  <m:r>
                                    <m:rPr>
                                      <m:sty m:val="p"/>
                                    </m:rPr>
                                    <a:rPr lang="en-GB">
                                      <a:latin typeface="Cambria Math" panose="02040503050406030204" pitchFamily="18" charset="0"/>
                                    </a:rPr>
                                    <m:t>Ψ</m:t>
                                  </m:r>
                                </m:e>
                                <m:sub>
                                  <m:r>
                                    <a:rPr lang="en-GB" i="1">
                                      <a:latin typeface="Cambria Math" panose="02040503050406030204" pitchFamily="18" charset="0"/>
                                    </a:rPr>
                                    <m:t>𝑛</m:t>
                                  </m:r>
                                </m:sub>
                                <m:sup>
                                  <m:r>
                                    <a:rPr lang="en-GB" b="0" i="1" smtClean="0">
                                      <a:latin typeface="Cambria Math" panose="02040503050406030204" pitchFamily="18" charset="0"/>
                                    </a:rPr>
                                    <m:t>∗</m:t>
                                  </m:r>
                                </m:sup>
                              </m:sSubSup>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sSub>
                                <m:sSubPr>
                                  <m:ctrlPr>
                                    <a:rPr lang="en-GB" i="1">
                                      <a:latin typeface="Cambria Math" panose="02040503050406030204" pitchFamily="18" charset="0"/>
                                    </a:rPr>
                                  </m:ctrlPr>
                                </m:sSubPr>
                                <m:e>
                                  <m:r>
                                    <m:rPr>
                                      <m:sty m:val="p"/>
                                    </m:rPr>
                                    <a:rPr lang="en-GB">
                                      <a:latin typeface="Cambria Math" panose="02040503050406030204" pitchFamily="18" charset="0"/>
                                    </a:rPr>
                                    <m:t>Ψ</m:t>
                                  </m:r>
                                </m:e>
                                <m:sub>
                                  <m:r>
                                    <a:rPr lang="en-GB" b="0" i="1" smtClean="0">
                                      <a:latin typeface="Cambria Math" panose="02040503050406030204" pitchFamily="18" charset="0"/>
                                    </a:rPr>
                                    <m:t>𝑚</m:t>
                                  </m:r>
                                </m:sub>
                              </m:sSub>
                              <m:r>
                                <a:rPr lang="en-GB" i="1">
                                  <a:latin typeface="Cambria Math" panose="02040503050406030204" pitchFamily="18" charset="0"/>
                                </a:rPr>
                                <m:t>(</m:t>
                              </m:r>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e>
                          </m:nary>
                        </m:e>
                      </m:nary>
                    </m:oMath>
                  </m:oMathPara>
                </a14:m>
                <a:endParaRPr lang="en-GB" dirty="0"/>
              </a:p>
            </p:txBody>
          </p:sp>
        </mc:Choice>
        <mc:Fallback xmlns="">
          <p:sp>
            <p:nvSpPr>
              <p:cNvPr id="6" name="TextBox 5">
                <a:extLst>
                  <a:ext uri="{FF2B5EF4-FFF2-40B4-BE49-F238E27FC236}">
                    <a16:creationId xmlns:a16="http://schemas.microsoft.com/office/drawing/2014/main" id="{291BE4FB-BA0F-6C9B-A225-C8A0247DA734}"/>
                  </a:ext>
                </a:extLst>
              </p:cNvPr>
              <p:cNvSpPr txBox="1">
                <a:spLocks noRot="1" noChangeAspect="1" noMove="1" noResize="1" noEditPoints="1" noAdjustHandles="1" noChangeArrowheads="1" noChangeShapeType="1" noTextEdit="1"/>
              </p:cNvSpPr>
              <p:nvPr/>
            </p:nvSpPr>
            <p:spPr>
              <a:xfrm>
                <a:off x="7149028" y="5370845"/>
                <a:ext cx="4420829" cy="635623"/>
              </a:xfrm>
              <a:prstGeom prst="rect">
                <a:avLst/>
              </a:prstGeom>
              <a:blipFill>
                <a:blip r:embed="rId16"/>
                <a:stretch>
                  <a:fillRect l="-7450" t="-149020" b="-21960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1F55171-837E-09ED-FF3E-4E482C5DE2CC}"/>
                  </a:ext>
                </a:extLst>
              </p:cNvPr>
              <p:cNvSpPr txBox="1"/>
              <p:nvPr/>
            </p:nvSpPr>
            <p:spPr>
              <a:xfrm>
                <a:off x="259997" y="1148654"/>
                <a:ext cx="6133743"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Eigenmode expansion of Gaussian wave-functions </a:t>
                </a:r>
                <a14:m>
                  <m:oMath xmlns:m="http://schemas.openxmlformats.org/officeDocument/2006/math">
                    <m:r>
                      <m:rPr>
                        <m:sty m:val="p"/>
                      </m:rPr>
                      <a:rPr lang="en-GB" b="0" i="0" smtClean="0">
                        <a:solidFill>
                          <a:srgbClr val="1F1F1F"/>
                        </a:solidFill>
                        <a:latin typeface="Cambria Math" panose="02040503050406030204" pitchFamily="18" charset="0"/>
                        <a:cs typeface="Calibri" panose="020F0502020204030204" pitchFamily="34" charset="0"/>
                      </a:rPr>
                      <m:t>Re</m:t>
                    </m:r>
                    <m:r>
                      <a:rPr lang="en-GB" b="0" i="0" smtClean="0">
                        <a:solidFill>
                          <a:srgbClr val="1F1F1F"/>
                        </a:solidFill>
                        <a:latin typeface="Cambria Math" panose="02040503050406030204" pitchFamily="18" charset="0"/>
                        <a:cs typeface="Calibri" panose="020F0502020204030204" pitchFamily="34" charset="0"/>
                      </a:rPr>
                      <m:t>(</m:t>
                    </m:r>
                    <m:r>
                      <m:rPr>
                        <m:sty m:val="p"/>
                      </m:rPr>
                      <a:rPr lang="en-GB" b="0" i="0" smtClean="0">
                        <a:solidFill>
                          <a:srgbClr val="1F1F1F"/>
                        </a:solidFill>
                        <a:latin typeface="Cambria Math" panose="02040503050406030204" pitchFamily="18" charset="0"/>
                        <a:cs typeface="Calibri" panose="020F0502020204030204" pitchFamily="34" charset="0"/>
                      </a:rPr>
                      <m:t>Ψ</m:t>
                    </m:r>
                    <m:r>
                      <a:rPr lang="en-GB" b="0" i="1" smtClean="0">
                        <a:solidFill>
                          <a:srgbClr val="1F1F1F"/>
                        </a:solidFill>
                        <a:latin typeface="Cambria Math" panose="02040503050406030204" pitchFamily="18" charset="0"/>
                        <a:cs typeface="Calibri" panose="020F0502020204030204" pitchFamily="34" charset="0"/>
                      </a:rPr>
                      <m:t>)</m:t>
                    </m:r>
                  </m:oMath>
                </a14:m>
                <a:endParaRPr lang="en-GB" sz="1800" dirty="0">
                  <a:latin typeface="Cambria Math" panose="02040503050406030204" pitchFamily="18" charset="0"/>
                </a:endParaRPr>
              </a:p>
            </p:txBody>
          </p:sp>
        </mc:Choice>
        <mc:Fallback xmlns="">
          <p:sp>
            <p:nvSpPr>
              <p:cNvPr id="54" name="TextBox 53">
                <a:extLst>
                  <a:ext uri="{FF2B5EF4-FFF2-40B4-BE49-F238E27FC236}">
                    <a16:creationId xmlns:a16="http://schemas.microsoft.com/office/drawing/2014/main" id="{B1F55171-837E-09ED-FF3E-4E482C5DE2CC}"/>
                  </a:ext>
                </a:extLst>
              </p:cNvPr>
              <p:cNvSpPr txBox="1">
                <a:spLocks noRot="1" noChangeAspect="1" noMove="1" noResize="1" noEditPoints="1" noAdjustHandles="1" noChangeArrowheads="1" noChangeShapeType="1" noTextEdit="1"/>
              </p:cNvSpPr>
              <p:nvPr/>
            </p:nvSpPr>
            <p:spPr>
              <a:xfrm>
                <a:off x="259997" y="1148654"/>
                <a:ext cx="6133743" cy="369332"/>
              </a:xfrm>
              <a:prstGeom prst="rect">
                <a:avLst/>
              </a:prstGeom>
              <a:blipFill>
                <a:blip r:embed="rId17"/>
                <a:stretch>
                  <a:fillRect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973F5862-A58E-0EAA-B5C5-99156BFD77E2}"/>
                  </a:ext>
                </a:extLst>
              </p:cNvPr>
              <p:cNvSpPr txBox="1"/>
              <p:nvPr/>
            </p:nvSpPr>
            <p:spPr>
              <a:xfrm>
                <a:off x="259998" y="3929895"/>
                <a:ext cx="6133744"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Time-evolution of the probability density </a:t>
                </a:r>
                <a14:m>
                  <m:oMath xmlns:m="http://schemas.openxmlformats.org/officeDocument/2006/math">
                    <m:r>
                      <a:rPr lang="en-GB" b="0" i="1" smtClean="0">
                        <a:solidFill>
                          <a:srgbClr val="1F1F1F"/>
                        </a:solidFill>
                        <a:latin typeface="Cambria Math" panose="02040503050406030204" pitchFamily="18" charset="0"/>
                        <a:cs typeface="Calibri" panose="020F0502020204030204" pitchFamily="34" charset="0"/>
                      </a:rPr>
                      <m:t>𝜌</m:t>
                    </m:r>
                    <m:r>
                      <a:rPr lang="en-GB" b="0" i="1" smtClean="0">
                        <a:solidFill>
                          <a:srgbClr val="1F1F1F"/>
                        </a:solidFill>
                        <a:latin typeface="Cambria Math" panose="02040503050406030204" pitchFamily="18" charset="0"/>
                        <a:cs typeface="Calibri" panose="020F0502020204030204" pitchFamily="34" charset="0"/>
                      </a:rPr>
                      <m:t>=</m:t>
                    </m:r>
                    <m:sSup>
                      <m:sSupPr>
                        <m:ctrlPr>
                          <a:rPr lang="en-GB" b="0" i="1" smtClean="0">
                            <a:latin typeface="Cambria Math" panose="02040503050406030204" pitchFamily="18" charset="0"/>
                          </a:rPr>
                        </m:ctrlPr>
                      </m:sSupPr>
                      <m:e>
                        <m:r>
                          <m:rPr>
                            <m:sty m:val="p"/>
                          </m:rPr>
                          <a:rPr lang="en-GB" b="0" i="0" smtClean="0">
                            <a:latin typeface="Cambria Math" panose="02040503050406030204" pitchFamily="18" charset="0"/>
                          </a:rPr>
                          <m:t>Ψ</m:t>
                        </m:r>
                      </m:e>
                      <m:sup>
                        <m:r>
                          <a:rPr lang="en-GB" b="0" i="1" smtClean="0">
                            <a:latin typeface="Cambria Math" panose="02040503050406030204" pitchFamily="18" charset="0"/>
                          </a:rPr>
                          <m:t>∗</m:t>
                        </m:r>
                      </m:sup>
                    </m:sSup>
                    <m:r>
                      <m:rPr>
                        <m:sty m:val="p"/>
                      </m:rPr>
                      <a:rPr lang="en-GB" b="0" i="0" smtClean="0">
                        <a:latin typeface="Cambria Math" panose="02040503050406030204" pitchFamily="18" charset="0"/>
                      </a:rPr>
                      <m:t>Ψ</m:t>
                    </m:r>
                  </m:oMath>
                </a14:m>
                <a:endParaRPr lang="en-GB" sz="1800" dirty="0">
                  <a:latin typeface="Cambria Math" panose="02040503050406030204" pitchFamily="18" charset="0"/>
                </a:endParaRPr>
              </a:p>
            </p:txBody>
          </p:sp>
        </mc:Choice>
        <mc:Fallback xmlns="">
          <p:sp>
            <p:nvSpPr>
              <p:cNvPr id="55" name="TextBox 54">
                <a:extLst>
                  <a:ext uri="{FF2B5EF4-FFF2-40B4-BE49-F238E27FC236}">
                    <a16:creationId xmlns:a16="http://schemas.microsoft.com/office/drawing/2014/main" id="{973F5862-A58E-0EAA-B5C5-99156BFD77E2}"/>
                  </a:ext>
                </a:extLst>
              </p:cNvPr>
              <p:cNvSpPr txBox="1">
                <a:spLocks noRot="1" noChangeAspect="1" noMove="1" noResize="1" noEditPoints="1" noAdjustHandles="1" noChangeArrowheads="1" noChangeShapeType="1" noTextEdit="1"/>
              </p:cNvSpPr>
              <p:nvPr/>
            </p:nvSpPr>
            <p:spPr>
              <a:xfrm>
                <a:off x="259998" y="3929895"/>
                <a:ext cx="6133744" cy="369332"/>
              </a:xfrm>
              <a:prstGeom prst="rect">
                <a:avLst/>
              </a:prstGeom>
              <a:blipFill>
                <a:blip r:embed="rId18"/>
                <a:stretch>
                  <a:fillRect t="-6667" b="-26667"/>
                </a:stretch>
              </a:blipFill>
            </p:spPr>
            <p:txBody>
              <a:bodyPr/>
              <a:lstStyle/>
              <a:p>
                <a:r>
                  <a:rPr lang="en-GB">
                    <a:noFill/>
                  </a:rPr>
                  <a:t> </a:t>
                </a:r>
              </a:p>
            </p:txBody>
          </p:sp>
        </mc:Fallback>
      </mc:AlternateContent>
      <p:pic>
        <p:nvPicPr>
          <p:cNvPr id="56" name="output">
            <a:hlinkClick r:id="" action="ppaction://media"/>
            <a:extLst>
              <a:ext uri="{FF2B5EF4-FFF2-40B4-BE49-F238E27FC236}">
                <a16:creationId xmlns:a16="http://schemas.microsoft.com/office/drawing/2014/main" id="{0C752D83-A8B4-0CF4-C07D-4E7B9D27647E}"/>
              </a:ext>
            </a:extLst>
          </p:cNvPr>
          <p:cNvPicPr>
            <a:picLocks noChangeAspect="1"/>
          </p:cNvPicPr>
          <p:nvPr>
            <a:videoFile r:link="rId2"/>
            <p:extLst>
              <p:ext uri="{DAA4B4D4-6D71-4841-9C94-3DE7FCFB9230}">
                <p14:media xmlns:p14="http://schemas.microsoft.com/office/powerpoint/2010/main" r:embed="rId1"/>
              </p:ext>
            </p:extLst>
          </p:nvPr>
        </p:nvPicPr>
        <p:blipFill>
          <a:blip r:embed="rId19"/>
          <a:srcRect l="4468" b="8854"/>
          <a:stretch/>
        </p:blipFill>
        <p:spPr>
          <a:xfrm>
            <a:off x="263106" y="1529827"/>
            <a:ext cx="2007069" cy="1968754"/>
          </a:xfrm>
          <a:prstGeom prst="rect">
            <a:avLst/>
          </a:prstGeom>
        </p:spPr>
      </p:pic>
      <p:pic>
        <p:nvPicPr>
          <p:cNvPr id="58" name="output">
            <a:hlinkClick r:id="" action="ppaction://media"/>
            <a:extLst>
              <a:ext uri="{FF2B5EF4-FFF2-40B4-BE49-F238E27FC236}">
                <a16:creationId xmlns:a16="http://schemas.microsoft.com/office/drawing/2014/main" id="{444EE7C6-DF9E-A1F1-9C3B-D80039711DBC}"/>
              </a:ext>
            </a:extLst>
          </p:cNvPr>
          <p:cNvPicPr>
            <a:picLocks noChangeAspect="1"/>
          </p:cNvPicPr>
          <p:nvPr>
            <a:videoFile r:link="rId4"/>
            <p:extLst>
              <p:ext uri="{DAA4B4D4-6D71-4841-9C94-3DE7FCFB9230}">
                <p14:media xmlns:p14="http://schemas.microsoft.com/office/powerpoint/2010/main" r:embed="rId3"/>
              </p:ext>
            </p:extLst>
          </p:nvPr>
        </p:nvPicPr>
        <p:blipFill>
          <a:blip r:embed="rId20"/>
          <a:srcRect l="4468" b="8781"/>
          <a:stretch/>
        </p:blipFill>
        <p:spPr>
          <a:xfrm>
            <a:off x="2372347" y="1529827"/>
            <a:ext cx="2007069" cy="1970341"/>
          </a:xfrm>
          <a:prstGeom prst="rect">
            <a:avLst/>
          </a:prstGeom>
        </p:spPr>
      </p:pic>
      <p:pic>
        <p:nvPicPr>
          <p:cNvPr id="59" name="output">
            <a:hlinkClick r:id="" action="ppaction://media"/>
            <a:extLst>
              <a:ext uri="{FF2B5EF4-FFF2-40B4-BE49-F238E27FC236}">
                <a16:creationId xmlns:a16="http://schemas.microsoft.com/office/drawing/2014/main" id="{65215520-585F-C2DB-3147-6594D6064FB9}"/>
              </a:ext>
            </a:extLst>
          </p:cNvPr>
          <p:cNvPicPr>
            <a:picLocks noChangeAspect="1"/>
          </p:cNvPicPr>
          <p:nvPr>
            <a:videoFile r:link="rId6"/>
            <p:extLst>
              <p:ext uri="{DAA4B4D4-6D71-4841-9C94-3DE7FCFB9230}">
                <p14:media xmlns:p14="http://schemas.microsoft.com/office/powerpoint/2010/main" r:embed="rId5"/>
              </p:ext>
            </p:extLst>
          </p:nvPr>
        </p:nvPicPr>
        <p:blipFill>
          <a:blip r:embed="rId21"/>
          <a:srcRect l="4468" b="8781"/>
          <a:stretch/>
        </p:blipFill>
        <p:spPr>
          <a:xfrm>
            <a:off x="4481588" y="1529827"/>
            <a:ext cx="2007069" cy="1970341"/>
          </a:xfrm>
          <a:prstGeom prst="rect">
            <a:avLst/>
          </a:prstGeom>
        </p:spPr>
      </p:pic>
      <p:pic>
        <p:nvPicPr>
          <p:cNvPr id="60" name="output">
            <a:hlinkClick r:id="" action="ppaction://media"/>
            <a:extLst>
              <a:ext uri="{FF2B5EF4-FFF2-40B4-BE49-F238E27FC236}">
                <a16:creationId xmlns:a16="http://schemas.microsoft.com/office/drawing/2014/main" id="{A34AEBDE-9F81-3738-7AAB-C9BC2FF9773F}"/>
              </a:ext>
            </a:extLst>
          </p:cNvPr>
          <p:cNvPicPr>
            <a:picLocks noChangeAspect="1"/>
          </p:cNvPicPr>
          <p:nvPr>
            <a:videoFile r:link="rId8"/>
            <p:extLst>
              <p:ext uri="{DAA4B4D4-6D71-4841-9C94-3DE7FCFB9230}">
                <p14:media xmlns:p14="http://schemas.microsoft.com/office/powerpoint/2010/main" r:embed="rId7"/>
              </p:ext>
            </p:extLst>
          </p:nvPr>
        </p:nvPicPr>
        <p:blipFill>
          <a:blip r:embed="rId22"/>
          <a:srcRect l="10426" b="8574"/>
          <a:stretch/>
        </p:blipFill>
        <p:spPr>
          <a:xfrm>
            <a:off x="259998" y="4236335"/>
            <a:ext cx="1950407" cy="1974791"/>
          </a:xfrm>
          <a:prstGeom prst="rect">
            <a:avLst/>
          </a:prstGeom>
        </p:spPr>
      </p:pic>
      <p:pic>
        <p:nvPicPr>
          <p:cNvPr id="61" name="output">
            <a:hlinkClick r:id="" action="ppaction://media"/>
            <a:extLst>
              <a:ext uri="{FF2B5EF4-FFF2-40B4-BE49-F238E27FC236}">
                <a16:creationId xmlns:a16="http://schemas.microsoft.com/office/drawing/2014/main" id="{5DCE7364-A854-5A73-8A7B-16A70B9D9E3A}"/>
              </a:ext>
            </a:extLst>
          </p:cNvPr>
          <p:cNvPicPr>
            <a:picLocks noChangeAspect="1"/>
          </p:cNvPicPr>
          <p:nvPr>
            <a:videoFile r:link="rId10"/>
            <p:extLst>
              <p:ext uri="{DAA4B4D4-6D71-4841-9C94-3DE7FCFB9230}">
                <p14:media xmlns:p14="http://schemas.microsoft.com/office/powerpoint/2010/main" r:embed="rId9"/>
              </p:ext>
            </p:extLst>
          </p:nvPr>
        </p:nvPicPr>
        <p:blipFill>
          <a:blip r:embed="rId23"/>
          <a:srcRect l="10426" b="8574"/>
          <a:stretch/>
        </p:blipFill>
        <p:spPr>
          <a:xfrm>
            <a:off x="2399124" y="4236335"/>
            <a:ext cx="1950407" cy="1974791"/>
          </a:xfrm>
          <a:prstGeom prst="rect">
            <a:avLst/>
          </a:prstGeom>
        </p:spPr>
      </p:pic>
      <p:pic>
        <p:nvPicPr>
          <p:cNvPr id="62" name="output">
            <a:hlinkClick r:id="" action="ppaction://media"/>
            <a:extLst>
              <a:ext uri="{FF2B5EF4-FFF2-40B4-BE49-F238E27FC236}">
                <a16:creationId xmlns:a16="http://schemas.microsoft.com/office/drawing/2014/main" id="{B8867CE4-0660-7257-1A50-B48CDAE24B9D}"/>
              </a:ext>
            </a:extLst>
          </p:cNvPr>
          <p:cNvPicPr>
            <a:picLocks noChangeAspect="1"/>
          </p:cNvPicPr>
          <p:nvPr>
            <a:videoFile r:link="rId12"/>
            <p:extLst>
              <p:ext uri="{DAA4B4D4-6D71-4841-9C94-3DE7FCFB9230}">
                <p14:media xmlns:p14="http://schemas.microsoft.com/office/powerpoint/2010/main" r:embed="rId11"/>
              </p:ext>
            </p:extLst>
          </p:nvPr>
        </p:nvPicPr>
        <p:blipFill>
          <a:blip r:embed="rId24"/>
          <a:srcRect l="10426" b="8574"/>
          <a:stretch/>
        </p:blipFill>
        <p:spPr>
          <a:xfrm>
            <a:off x="4538250" y="4236335"/>
            <a:ext cx="1950407" cy="1974791"/>
          </a:xfrm>
          <a:prstGeom prst="rect">
            <a:avLst/>
          </a:prstGeom>
        </p:spPr>
      </p:pic>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F3C7538B-864B-CFCE-C0A3-075ED81FE3A9}"/>
                  </a:ext>
                </a:extLst>
              </p:cNvPr>
              <p:cNvSpPr txBox="1"/>
              <p:nvPr/>
            </p:nvSpPr>
            <p:spPr>
              <a:xfrm>
                <a:off x="654561" y="3533067"/>
                <a:ext cx="1161279" cy="338554"/>
              </a:xfrm>
              <a:prstGeom prst="rect">
                <a:avLst/>
              </a:prstGeom>
              <a:noFill/>
            </p:spPr>
            <p:txBody>
              <a:bodyPr wrap="square">
                <a:spAutoFit/>
              </a:bodyPr>
              <a:lstStyle/>
              <a:p>
                <a:pPr algn="ctr"/>
                <a:r>
                  <a:rPr lang="en-GB" sz="1600" dirty="0">
                    <a:solidFill>
                      <a:srgbClr val="1F1F1F"/>
                    </a:solidFill>
                    <a:latin typeface="Calibri" panose="020F0502020204030204" pitchFamily="34" charset="0"/>
                    <a:cs typeface="Calibri" panose="020F0502020204030204" pitchFamily="34" charset="0"/>
                  </a:rPr>
                  <a:t>position </a:t>
                </a:r>
                <a14:m>
                  <m:oMath xmlns:m="http://schemas.openxmlformats.org/officeDocument/2006/math">
                    <m:r>
                      <a:rPr lang="en-GB" sz="1600" i="1" dirty="0" smtClean="0">
                        <a:solidFill>
                          <a:srgbClr val="1F1F1F"/>
                        </a:solidFill>
                        <a:latin typeface="Cambria Math" panose="02040503050406030204" pitchFamily="18" charset="0"/>
                        <a:cs typeface="Calibri" panose="020F0502020204030204" pitchFamily="34" charset="0"/>
                      </a:rPr>
                      <m:t>𝑥</m:t>
                    </m:r>
                  </m:oMath>
                </a14:m>
                <a:endParaRPr lang="en-GB" sz="1600" dirty="0">
                  <a:latin typeface="Cambria Math" panose="02040503050406030204" pitchFamily="18" charset="0"/>
                </a:endParaRPr>
              </a:p>
            </p:txBody>
          </p:sp>
        </mc:Choice>
        <mc:Fallback xmlns="">
          <p:sp>
            <p:nvSpPr>
              <p:cNvPr id="63" name="TextBox 62">
                <a:extLst>
                  <a:ext uri="{FF2B5EF4-FFF2-40B4-BE49-F238E27FC236}">
                    <a16:creationId xmlns:a16="http://schemas.microsoft.com/office/drawing/2014/main" id="{F3C7538B-864B-CFCE-C0A3-075ED81FE3A9}"/>
                  </a:ext>
                </a:extLst>
              </p:cNvPr>
              <p:cNvSpPr txBox="1">
                <a:spLocks noRot="1" noChangeAspect="1" noMove="1" noResize="1" noEditPoints="1" noAdjustHandles="1" noChangeArrowheads="1" noChangeShapeType="1" noTextEdit="1"/>
              </p:cNvSpPr>
              <p:nvPr/>
            </p:nvSpPr>
            <p:spPr>
              <a:xfrm>
                <a:off x="654561" y="3533067"/>
                <a:ext cx="1161279" cy="338554"/>
              </a:xfrm>
              <a:prstGeom prst="rect">
                <a:avLst/>
              </a:prstGeom>
              <a:blipFill>
                <a:blip r:embed="rId25"/>
                <a:stretch>
                  <a:fillRect t="-7407" b="-2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BF53247-47F9-7E65-955F-E7297ECFDF76}"/>
                  </a:ext>
                </a:extLst>
              </p:cNvPr>
              <p:cNvSpPr txBox="1"/>
              <p:nvPr/>
            </p:nvSpPr>
            <p:spPr>
              <a:xfrm>
                <a:off x="153689" y="3498581"/>
                <a:ext cx="31453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200" b="0" i="1" smtClean="0">
                          <a:solidFill>
                            <a:srgbClr val="1F1F1F"/>
                          </a:solidFill>
                          <a:latin typeface="Cambria Math" panose="02040503050406030204" pitchFamily="18" charset="0"/>
                          <a:cs typeface="Calibri" panose="020F0502020204030204" pitchFamily="34" charset="0"/>
                        </a:rPr>
                        <m:t>0</m:t>
                      </m:r>
                    </m:oMath>
                  </m:oMathPara>
                </a14:m>
                <a:endParaRPr lang="en-GB" sz="1200" dirty="0">
                  <a:latin typeface="Cambria Math" panose="02040503050406030204" pitchFamily="18" charset="0"/>
                </a:endParaRPr>
              </a:p>
            </p:txBody>
          </p:sp>
        </mc:Choice>
        <mc:Fallback xmlns="">
          <p:sp>
            <p:nvSpPr>
              <p:cNvPr id="64" name="TextBox 63">
                <a:extLst>
                  <a:ext uri="{FF2B5EF4-FFF2-40B4-BE49-F238E27FC236}">
                    <a16:creationId xmlns:a16="http://schemas.microsoft.com/office/drawing/2014/main" id="{1BF53247-47F9-7E65-955F-E7297ECFDF76}"/>
                  </a:ext>
                </a:extLst>
              </p:cNvPr>
              <p:cNvSpPr txBox="1">
                <a:spLocks noRot="1" noChangeAspect="1" noMove="1" noResize="1" noEditPoints="1" noAdjustHandles="1" noChangeArrowheads="1" noChangeShapeType="1" noTextEdit="1"/>
              </p:cNvSpPr>
              <p:nvPr/>
            </p:nvSpPr>
            <p:spPr>
              <a:xfrm>
                <a:off x="153689" y="3498581"/>
                <a:ext cx="314538" cy="276999"/>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D2B08C83-AA75-CBE2-2F1E-13D587C10604}"/>
                  </a:ext>
                </a:extLst>
              </p:cNvPr>
              <p:cNvSpPr txBox="1"/>
              <p:nvPr/>
            </p:nvSpPr>
            <p:spPr>
              <a:xfrm>
                <a:off x="2006723" y="3498581"/>
                <a:ext cx="31453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200" i="1" dirty="0" smtClean="0">
                          <a:solidFill>
                            <a:srgbClr val="1F1F1F"/>
                          </a:solidFill>
                          <a:latin typeface="Cambria Math" panose="02040503050406030204" pitchFamily="18" charset="0"/>
                          <a:cs typeface="Calibri" panose="020F0502020204030204" pitchFamily="34" charset="0"/>
                        </a:rPr>
                        <m:t>𝐿</m:t>
                      </m:r>
                    </m:oMath>
                  </m:oMathPara>
                </a14:m>
                <a:endParaRPr lang="en-GB" sz="1200" dirty="0">
                  <a:latin typeface="Cambria Math" panose="02040503050406030204" pitchFamily="18" charset="0"/>
                </a:endParaRPr>
              </a:p>
            </p:txBody>
          </p:sp>
        </mc:Choice>
        <mc:Fallback xmlns="">
          <p:sp>
            <p:nvSpPr>
              <p:cNvPr id="65" name="TextBox 64">
                <a:extLst>
                  <a:ext uri="{FF2B5EF4-FFF2-40B4-BE49-F238E27FC236}">
                    <a16:creationId xmlns:a16="http://schemas.microsoft.com/office/drawing/2014/main" id="{D2B08C83-AA75-CBE2-2F1E-13D587C10604}"/>
                  </a:ext>
                </a:extLst>
              </p:cNvPr>
              <p:cNvSpPr txBox="1">
                <a:spLocks noRot="1" noChangeAspect="1" noMove="1" noResize="1" noEditPoints="1" noAdjustHandles="1" noChangeArrowheads="1" noChangeShapeType="1" noTextEdit="1"/>
              </p:cNvSpPr>
              <p:nvPr/>
            </p:nvSpPr>
            <p:spPr>
              <a:xfrm>
                <a:off x="2006723" y="3498581"/>
                <a:ext cx="314538" cy="276999"/>
              </a:xfrm>
              <a:prstGeom prst="rect">
                <a:avLst/>
              </a:prstGeom>
              <a:blipFill>
                <a:blip r:embed="rId2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09BCCE1-1385-88CE-D615-4A333A39F138}"/>
                  </a:ext>
                </a:extLst>
              </p:cNvPr>
              <p:cNvSpPr txBox="1"/>
              <p:nvPr/>
            </p:nvSpPr>
            <p:spPr>
              <a:xfrm>
                <a:off x="643188" y="6243425"/>
                <a:ext cx="1161279" cy="338554"/>
              </a:xfrm>
              <a:prstGeom prst="rect">
                <a:avLst/>
              </a:prstGeom>
              <a:noFill/>
            </p:spPr>
            <p:txBody>
              <a:bodyPr wrap="square">
                <a:spAutoFit/>
              </a:bodyPr>
              <a:lstStyle/>
              <a:p>
                <a:pPr algn="ctr"/>
                <a:r>
                  <a:rPr lang="en-GB" sz="1600" dirty="0">
                    <a:solidFill>
                      <a:srgbClr val="1F1F1F"/>
                    </a:solidFill>
                    <a:latin typeface="Calibri" panose="020F0502020204030204" pitchFamily="34" charset="0"/>
                    <a:cs typeface="Calibri" panose="020F0502020204030204" pitchFamily="34" charset="0"/>
                  </a:rPr>
                  <a:t>position </a:t>
                </a:r>
                <a14:m>
                  <m:oMath xmlns:m="http://schemas.openxmlformats.org/officeDocument/2006/math">
                    <m:r>
                      <a:rPr lang="en-GB" sz="1600" i="1" dirty="0" smtClean="0">
                        <a:solidFill>
                          <a:srgbClr val="1F1F1F"/>
                        </a:solidFill>
                        <a:latin typeface="Cambria Math" panose="02040503050406030204" pitchFamily="18" charset="0"/>
                        <a:cs typeface="Calibri" panose="020F0502020204030204" pitchFamily="34" charset="0"/>
                      </a:rPr>
                      <m:t>𝑥</m:t>
                    </m:r>
                  </m:oMath>
                </a14:m>
                <a:endParaRPr lang="en-GB" sz="1600" dirty="0">
                  <a:latin typeface="Cambria Math" panose="02040503050406030204" pitchFamily="18" charset="0"/>
                </a:endParaRPr>
              </a:p>
            </p:txBody>
          </p:sp>
        </mc:Choice>
        <mc:Fallback xmlns="">
          <p:sp>
            <p:nvSpPr>
              <p:cNvPr id="71" name="TextBox 70">
                <a:extLst>
                  <a:ext uri="{FF2B5EF4-FFF2-40B4-BE49-F238E27FC236}">
                    <a16:creationId xmlns:a16="http://schemas.microsoft.com/office/drawing/2014/main" id="{709BCCE1-1385-88CE-D615-4A333A39F138}"/>
                  </a:ext>
                </a:extLst>
              </p:cNvPr>
              <p:cNvSpPr txBox="1">
                <a:spLocks noRot="1" noChangeAspect="1" noMove="1" noResize="1" noEditPoints="1" noAdjustHandles="1" noChangeArrowheads="1" noChangeShapeType="1" noTextEdit="1"/>
              </p:cNvSpPr>
              <p:nvPr/>
            </p:nvSpPr>
            <p:spPr>
              <a:xfrm>
                <a:off x="643188" y="6243425"/>
                <a:ext cx="1161279" cy="338554"/>
              </a:xfrm>
              <a:prstGeom prst="rect">
                <a:avLst/>
              </a:prstGeom>
              <a:blipFill>
                <a:blip r:embed="rId28"/>
                <a:stretch>
                  <a:fillRect t="-3571" b="-21429"/>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9D5397B6-276E-8C73-94B0-D9C08CB4C745}"/>
                  </a:ext>
                </a:extLst>
              </p:cNvPr>
              <p:cNvSpPr txBox="1"/>
              <p:nvPr/>
            </p:nvSpPr>
            <p:spPr>
              <a:xfrm>
                <a:off x="142316" y="6208939"/>
                <a:ext cx="31453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200" b="0" i="1" smtClean="0">
                          <a:solidFill>
                            <a:srgbClr val="1F1F1F"/>
                          </a:solidFill>
                          <a:latin typeface="Cambria Math" panose="02040503050406030204" pitchFamily="18" charset="0"/>
                          <a:cs typeface="Calibri" panose="020F0502020204030204" pitchFamily="34" charset="0"/>
                        </a:rPr>
                        <m:t>0</m:t>
                      </m:r>
                    </m:oMath>
                  </m:oMathPara>
                </a14:m>
                <a:endParaRPr lang="en-GB" sz="1200" dirty="0">
                  <a:latin typeface="Cambria Math" panose="02040503050406030204" pitchFamily="18" charset="0"/>
                </a:endParaRPr>
              </a:p>
            </p:txBody>
          </p:sp>
        </mc:Choice>
        <mc:Fallback xmlns="">
          <p:sp>
            <p:nvSpPr>
              <p:cNvPr id="72" name="TextBox 71">
                <a:extLst>
                  <a:ext uri="{FF2B5EF4-FFF2-40B4-BE49-F238E27FC236}">
                    <a16:creationId xmlns:a16="http://schemas.microsoft.com/office/drawing/2014/main" id="{9D5397B6-276E-8C73-94B0-D9C08CB4C745}"/>
                  </a:ext>
                </a:extLst>
              </p:cNvPr>
              <p:cNvSpPr txBox="1">
                <a:spLocks noRot="1" noChangeAspect="1" noMove="1" noResize="1" noEditPoints="1" noAdjustHandles="1" noChangeArrowheads="1" noChangeShapeType="1" noTextEdit="1"/>
              </p:cNvSpPr>
              <p:nvPr/>
            </p:nvSpPr>
            <p:spPr>
              <a:xfrm>
                <a:off x="142316" y="6208939"/>
                <a:ext cx="314538" cy="276999"/>
              </a:xfrm>
              <a:prstGeom prst="rect">
                <a:avLst/>
              </a:prstGeom>
              <a:blipFill>
                <a:blip r:embed="rId2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AFDD0AE8-1624-FD05-ABDB-F9DC777FC991}"/>
                  </a:ext>
                </a:extLst>
              </p:cNvPr>
              <p:cNvSpPr txBox="1"/>
              <p:nvPr/>
            </p:nvSpPr>
            <p:spPr>
              <a:xfrm>
                <a:off x="1995350" y="6208939"/>
                <a:ext cx="314538"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200" i="1" dirty="0" smtClean="0">
                          <a:solidFill>
                            <a:srgbClr val="1F1F1F"/>
                          </a:solidFill>
                          <a:latin typeface="Cambria Math" panose="02040503050406030204" pitchFamily="18" charset="0"/>
                          <a:cs typeface="Calibri" panose="020F0502020204030204" pitchFamily="34" charset="0"/>
                        </a:rPr>
                        <m:t>𝐿</m:t>
                      </m:r>
                    </m:oMath>
                  </m:oMathPara>
                </a14:m>
                <a:endParaRPr lang="en-GB" sz="1200" dirty="0">
                  <a:latin typeface="Cambria Math" panose="02040503050406030204" pitchFamily="18" charset="0"/>
                </a:endParaRPr>
              </a:p>
            </p:txBody>
          </p:sp>
        </mc:Choice>
        <mc:Fallback xmlns="">
          <p:sp>
            <p:nvSpPr>
              <p:cNvPr id="73" name="TextBox 72">
                <a:extLst>
                  <a:ext uri="{FF2B5EF4-FFF2-40B4-BE49-F238E27FC236}">
                    <a16:creationId xmlns:a16="http://schemas.microsoft.com/office/drawing/2014/main" id="{AFDD0AE8-1624-FD05-ABDB-F9DC777FC991}"/>
                  </a:ext>
                </a:extLst>
              </p:cNvPr>
              <p:cNvSpPr txBox="1">
                <a:spLocks noRot="1" noChangeAspect="1" noMove="1" noResize="1" noEditPoints="1" noAdjustHandles="1" noChangeArrowheads="1" noChangeShapeType="1" noTextEdit="1"/>
              </p:cNvSpPr>
              <p:nvPr/>
            </p:nvSpPr>
            <p:spPr>
              <a:xfrm>
                <a:off x="1995350" y="6208939"/>
                <a:ext cx="314538" cy="276999"/>
              </a:xfrm>
              <a:prstGeom prst="rect">
                <a:avLst/>
              </a:prstGeom>
              <a:blipFill>
                <a:blip r:embed="rId30"/>
                <a:stretch>
                  <a:fillRect/>
                </a:stretch>
              </a:blipFill>
            </p:spPr>
            <p:txBody>
              <a:bodyPr/>
              <a:lstStyle/>
              <a:p>
                <a:r>
                  <a:rPr lang="en-GB">
                    <a:noFill/>
                  </a:rPr>
                  <a:t> </a:t>
                </a:r>
              </a:p>
            </p:txBody>
          </p:sp>
        </mc:Fallback>
      </mc:AlternateContent>
      <p:cxnSp>
        <p:nvCxnSpPr>
          <p:cNvPr id="75" name="Straight Connector 74">
            <a:extLst>
              <a:ext uri="{FF2B5EF4-FFF2-40B4-BE49-F238E27FC236}">
                <a16:creationId xmlns:a16="http://schemas.microsoft.com/office/drawing/2014/main" id="{C8928BE9-7F83-3F25-42A4-9DE3B54098AC}"/>
              </a:ext>
            </a:extLst>
          </p:cNvPr>
          <p:cNvCxnSpPr/>
          <p:nvPr/>
        </p:nvCxnSpPr>
        <p:spPr>
          <a:xfrm>
            <a:off x="1349832" y="1810479"/>
            <a:ext cx="166914" cy="0"/>
          </a:xfrm>
          <a:prstGeom prst="line">
            <a:avLst/>
          </a:prstGeom>
          <a:ln w="25400">
            <a:solidFill>
              <a:srgbClr val="8095B3"/>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1FDDE7E7-AE9A-8E90-3916-D388C7A9D936}"/>
              </a:ext>
            </a:extLst>
          </p:cNvPr>
          <p:cNvCxnSpPr/>
          <p:nvPr/>
        </p:nvCxnSpPr>
        <p:spPr>
          <a:xfrm>
            <a:off x="1349832" y="1970136"/>
            <a:ext cx="166914" cy="0"/>
          </a:xfrm>
          <a:prstGeom prst="line">
            <a:avLst/>
          </a:prstGeom>
          <a:ln w="25400">
            <a:solidFill>
              <a:srgbClr val="D8B061"/>
            </a:solidFill>
          </a:ln>
        </p:spPr>
        <p:style>
          <a:lnRef idx="2">
            <a:schemeClr val="accent1"/>
          </a:lnRef>
          <a:fillRef idx="0">
            <a:schemeClr val="accent1"/>
          </a:fillRef>
          <a:effectRef idx="1">
            <a:schemeClr val="accent1"/>
          </a:effectRef>
          <a:fontRef idx="minor">
            <a:schemeClr val="tx1"/>
          </a:fontRef>
        </p:style>
      </p:cxnSp>
      <p:sp>
        <p:nvSpPr>
          <p:cNvPr id="82" name="TextBox 81">
            <a:extLst>
              <a:ext uri="{FF2B5EF4-FFF2-40B4-BE49-F238E27FC236}">
                <a16:creationId xmlns:a16="http://schemas.microsoft.com/office/drawing/2014/main" id="{0FBF3292-5D0E-D92D-0FA9-5F13995641AC}"/>
              </a:ext>
            </a:extLst>
          </p:cNvPr>
          <p:cNvSpPr txBox="1"/>
          <p:nvPr/>
        </p:nvSpPr>
        <p:spPr>
          <a:xfrm>
            <a:off x="1567545" y="1889383"/>
            <a:ext cx="537028" cy="153888"/>
          </a:xfrm>
          <a:prstGeom prst="rect">
            <a:avLst/>
          </a:prstGeom>
          <a:noFill/>
        </p:spPr>
        <p:txBody>
          <a:bodyPr wrap="square" lIns="0" tIns="0" rIns="0" bIns="0">
            <a:spAutoFit/>
          </a:bodyPr>
          <a:lstStyle/>
          <a:p>
            <a:r>
              <a:rPr lang="en-GB" sz="1000" dirty="0">
                <a:solidFill>
                  <a:srgbClr val="1F1F1F"/>
                </a:solidFill>
                <a:latin typeface="Calibri" panose="020F0502020204030204" pitchFamily="34" charset="0"/>
                <a:cs typeface="Calibri" panose="020F0502020204030204" pitchFamily="34" charset="0"/>
              </a:rPr>
              <a:t>expansion</a:t>
            </a:r>
            <a:endParaRPr lang="en-GB" sz="1000" dirty="0"/>
          </a:p>
        </p:txBody>
      </p:sp>
      <p:sp>
        <p:nvSpPr>
          <p:cNvPr id="83" name="TextBox 82">
            <a:extLst>
              <a:ext uri="{FF2B5EF4-FFF2-40B4-BE49-F238E27FC236}">
                <a16:creationId xmlns:a16="http://schemas.microsoft.com/office/drawing/2014/main" id="{13155581-4FBE-5E5E-2ABE-4AB0F2B16EAD}"/>
              </a:ext>
            </a:extLst>
          </p:cNvPr>
          <p:cNvSpPr txBox="1"/>
          <p:nvPr/>
        </p:nvSpPr>
        <p:spPr>
          <a:xfrm>
            <a:off x="1567545" y="1722061"/>
            <a:ext cx="537028" cy="153888"/>
          </a:xfrm>
          <a:prstGeom prst="rect">
            <a:avLst/>
          </a:prstGeom>
          <a:noFill/>
        </p:spPr>
        <p:txBody>
          <a:bodyPr wrap="square" lIns="0" tIns="0" rIns="0" bIns="0">
            <a:spAutoFit/>
          </a:bodyPr>
          <a:lstStyle/>
          <a:p>
            <a:r>
              <a:rPr lang="en-GB" sz="1000" dirty="0">
                <a:solidFill>
                  <a:srgbClr val="1F1F1F"/>
                </a:solidFill>
                <a:latin typeface="Calibri" panose="020F0502020204030204" pitchFamily="34" charset="0"/>
                <a:cs typeface="Calibri" panose="020F0502020204030204" pitchFamily="34" charset="0"/>
              </a:rPr>
              <a:t>original</a:t>
            </a:r>
            <a:endParaRPr lang="en-GB" sz="1000" dirty="0"/>
          </a:p>
        </p:txBody>
      </p:sp>
      <p:sp>
        <p:nvSpPr>
          <p:cNvPr id="85" name="TextBox 84">
            <a:extLst>
              <a:ext uri="{FF2B5EF4-FFF2-40B4-BE49-F238E27FC236}">
                <a16:creationId xmlns:a16="http://schemas.microsoft.com/office/drawing/2014/main" id="{24BF9FCE-BC9C-9ABB-65E3-F96887B5449F}"/>
              </a:ext>
            </a:extLst>
          </p:cNvPr>
          <p:cNvSpPr txBox="1"/>
          <p:nvPr/>
        </p:nvSpPr>
        <p:spPr>
          <a:xfrm>
            <a:off x="6737656" y="1284068"/>
            <a:ext cx="5074594" cy="369332"/>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Example: Gaussian-shaped wavefunction</a:t>
            </a:r>
          </a:p>
        </p:txBody>
      </p:sp>
      <p:sp>
        <p:nvSpPr>
          <p:cNvPr id="86" name="TextBox 85">
            <a:extLst>
              <a:ext uri="{FF2B5EF4-FFF2-40B4-BE49-F238E27FC236}">
                <a16:creationId xmlns:a16="http://schemas.microsoft.com/office/drawing/2014/main" id="{4AAA0DC1-78D5-F1C2-8473-D76A7AA4C51B}"/>
              </a:ext>
            </a:extLst>
          </p:cNvPr>
          <p:cNvSpPr txBox="1"/>
          <p:nvPr/>
        </p:nvSpPr>
        <p:spPr>
          <a:xfrm>
            <a:off x="6737656" y="3939521"/>
            <a:ext cx="5074594" cy="646331"/>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Once we have the coefficients, we can evolve the probability density in time:</a:t>
            </a:r>
          </a:p>
        </p:txBody>
      </p: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8E80F4EA-016A-3360-049A-4BC354431959}"/>
                  </a:ext>
                </a:extLst>
              </p:cNvPr>
              <p:cNvSpPr txBox="1"/>
              <p:nvPr/>
            </p:nvSpPr>
            <p:spPr>
              <a:xfrm>
                <a:off x="6646806" y="1858775"/>
                <a:ext cx="5545194" cy="8476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Ψ</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=0</m:t>
                          </m:r>
                        </m:e>
                      </m:d>
                      <m:r>
                        <a:rPr lang="en-GB" b="0" i="1" smtClean="0">
                          <a:latin typeface="Cambria Math" panose="02040503050406030204" pitchFamily="18" charset="0"/>
                        </a:rPr>
                        <m:t>≡</m:t>
                      </m:r>
                      <m:r>
                        <a:rPr lang="en-GB" b="0" i="1" smtClean="0">
                          <a:latin typeface="Cambria Math" panose="02040503050406030204" pitchFamily="18" charset="0"/>
                        </a:rPr>
                        <m:t>𝐴</m:t>
                      </m:r>
                      <m:sSup>
                        <m:sSupPr>
                          <m:ctrlPr>
                            <a:rPr lang="en-GB" b="0" i="1" smtClean="0">
                              <a:latin typeface="Cambria Math" panose="02040503050406030204" pitchFamily="18" charset="0"/>
                            </a:rPr>
                          </m:ctrlPr>
                        </m:sSupPr>
                        <m:e>
                          <m:r>
                            <m:rPr>
                              <m:sty m:val="p"/>
                            </m:rPr>
                            <a:rPr lang="en-GB" b="0" i="0" smtClean="0">
                              <a:latin typeface="Cambria Math" panose="02040503050406030204" pitchFamily="18" charset="0"/>
                            </a:rPr>
                            <m:t>e</m:t>
                          </m:r>
                        </m:e>
                        <m:sup>
                          <m:r>
                            <a:rPr lang="en-GB" i="1">
                              <a:latin typeface="Cambria Math" panose="02040503050406030204" pitchFamily="18" charset="0"/>
                            </a:rPr>
                            <m:t>−</m:t>
                          </m:r>
                          <m:r>
                            <a:rPr lang="en-GB" i="1">
                              <a:latin typeface="Cambria Math" panose="02040503050406030204" pitchFamily="18" charset="0"/>
                            </a:rPr>
                            <m:t>𝛼</m:t>
                          </m:r>
                          <m:sSup>
                            <m:sSupPr>
                              <m:ctrlPr>
                                <a:rPr lang="en-GB" i="1">
                                  <a:latin typeface="Cambria Math" panose="02040503050406030204" pitchFamily="18" charset="0"/>
                                </a:rPr>
                              </m:ctrlPr>
                            </m:sSupPr>
                            <m:e>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𝐿</m:t>
                                      </m:r>
                                    </m:num>
                                    <m:den>
                                      <m:r>
                                        <a:rPr lang="en-GB" i="1">
                                          <a:latin typeface="Cambria Math" panose="02040503050406030204" pitchFamily="18" charset="0"/>
                                        </a:rPr>
                                        <m:t>2</m:t>
                                      </m:r>
                                    </m:den>
                                  </m:f>
                                </m:e>
                              </m:d>
                            </m:e>
                            <m:sup>
                              <m:r>
                                <a:rPr lang="en-GB" i="1">
                                  <a:latin typeface="Cambria Math" panose="02040503050406030204" pitchFamily="18" charset="0"/>
                                </a:rPr>
                                <m:t>2</m:t>
                              </m:r>
                            </m:sup>
                          </m:sSup>
                        </m:sup>
                      </m:sSup>
                      <m:r>
                        <a:rPr lang="en-GB" b="0" i="1" smtClean="0">
                          <a:latin typeface="Cambria Math" panose="02040503050406030204" pitchFamily="18" charset="0"/>
                        </a:rPr>
                        <m:t>=</m:t>
                      </m:r>
                      <m:nary>
                        <m:naryPr>
                          <m:chr m:val="∑"/>
                          <m:ctrlPr>
                            <a:rPr lang="en-GB" i="1">
                              <a:latin typeface="Cambria Math" panose="02040503050406030204" pitchFamily="18" charset="0"/>
                            </a:rPr>
                          </m:ctrlPr>
                        </m:naryPr>
                        <m:sub>
                          <m:r>
                            <m:rPr>
                              <m:brk m:alnAt="23"/>
                            </m:rPr>
                            <a:rPr lang="en-GB" i="1">
                              <a:latin typeface="Cambria Math" panose="02040503050406030204" pitchFamily="18" charset="0"/>
                            </a:rPr>
                            <m:t>𝑛</m:t>
                          </m:r>
                          <m:r>
                            <a:rPr lang="en-GB" i="1">
                              <a:latin typeface="Cambria Math" panose="02040503050406030204" pitchFamily="18" charset="0"/>
                            </a:rPr>
                            <m:t>=1</m:t>
                          </m:r>
                        </m:sub>
                        <m:sup>
                          <m:sSub>
                            <m:sSubPr>
                              <m:ctrlPr>
                                <a:rPr lang="en-GB" b="0" i="1" smtClean="0">
                                  <a:solidFill>
                                    <a:srgbClr val="FF0000"/>
                                  </a:solidFill>
                                  <a:latin typeface="Cambria Math" panose="02040503050406030204" pitchFamily="18" charset="0"/>
                                </a:rPr>
                              </m:ctrlPr>
                            </m:sSubPr>
                            <m:e>
                              <m:r>
                                <a:rPr lang="en-GB" b="0" i="1" smtClean="0">
                                  <a:solidFill>
                                    <a:srgbClr val="FF0000"/>
                                  </a:solidFill>
                                  <a:latin typeface="Cambria Math" panose="02040503050406030204" pitchFamily="18" charset="0"/>
                                </a:rPr>
                                <m:t>𝑛</m:t>
                              </m:r>
                            </m:e>
                            <m:sub>
                              <m:r>
                                <m:rPr>
                                  <m:sty m:val="p"/>
                                </m:rPr>
                                <a:rPr lang="en-GB" b="0" i="0" smtClean="0">
                                  <a:solidFill>
                                    <a:srgbClr val="FF0000"/>
                                  </a:solidFill>
                                  <a:latin typeface="Cambria Math" panose="02040503050406030204" pitchFamily="18" charset="0"/>
                                </a:rPr>
                                <m:t>max</m:t>
                              </m:r>
                            </m:sub>
                          </m:sSub>
                        </m:sup>
                        <m:e>
                          <m:sSub>
                            <m:sSubPr>
                              <m:ctrlPr>
                                <a:rPr lang="en-GB" i="1">
                                  <a:latin typeface="Cambria Math" panose="02040503050406030204" pitchFamily="18" charset="0"/>
                                </a:rPr>
                              </m:ctrlPr>
                            </m:sSubPr>
                            <m:e>
                              <m:r>
                                <a:rPr lang="en-GB" b="0" i="1" smtClean="0">
                                  <a:latin typeface="Cambria Math" panose="02040503050406030204" pitchFamily="18" charset="0"/>
                                </a:rPr>
                                <m:t>𝑐</m:t>
                              </m:r>
                            </m:e>
                            <m:sub>
                              <m:r>
                                <a:rPr lang="en-GB" i="1">
                                  <a:latin typeface="Cambria Math" panose="02040503050406030204" pitchFamily="18" charset="0"/>
                                </a:rPr>
                                <m:t>𝑛</m:t>
                              </m:r>
                            </m:sub>
                          </m:sSub>
                          <m:sSub>
                            <m:sSubPr>
                              <m:ctrlPr>
                                <a:rPr lang="en-GB" i="1">
                                  <a:latin typeface="Cambria Math" panose="02040503050406030204" pitchFamily="18" charset="0"/>
                                </a:rPr>
                              </m:ctrlPr>
                            </m:sSubPr>
                            <m:e>
                              <m:r>
                                <m:rPr>
                                  <m:sty m:val="p"/>
                                </m:rPr>
                                <a:rPr lang="en-GB">
                                  <a:latin typeface="Cambria Math" panose="02040503050406030204" pitchFamily="18" charset="0"/>
                                </a:rPr>
                                <m:t>Ψ</m:t>
                              </m:r>
                            </m:e>
                            <m:sub>
                              <m:r>
                                <a:rPr lang="en-GB" i="1">
                                  <a:latin typeface="Cambria Math" panose="02040503050406030204" pitchFamily="18" charset="0"/>
                                </a:rPr>
                                <m:t>𝑛</m:t>
                              </m:r>
                            </m:sub>
                          </m:sSub>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𝑡</m:t>
                              </m:r>
                            </m:e>
                          </m:d>
                        </m:e>
                      </m:nary>
                      <m:r>
                        <a:rPr lang="en-GB" b="0" i="1" smtClean="0">
                          <a:latin typeface="Cambria Math" panose="02040503050406030204" pitchFamily="18" charset="0"/>
                        </a:rPr>
                        <m:t>,</m:t>
                      </m:r>
                    </m:oMath>
                  </m:oMathPara>
                </a14:m>
                <a:endParaRPr lang="en-GB" dirty="0"/>
              </a:p>
            </p:txBody>
          </p:sp>
        </mc:Choice>
        <mc:Fallback xmlns="">
          <p:sp>
            <p:nvSpPr>
              <p:cNvPr id="87" name="TextBox 86">
                <a:extLst>
                  <a:ext uri="{FF2B5EF4-FFF2-40B4-BE49-F238E27FC236}">
                    <a16:creationId xmlns:a16="http://schemas.microsoft.com/office/drawing/2014/main" id="{8E80F4EA-016A-3360-049A-4BC354431959}"/>
                  </a:ext>
                </a:extLst>
              </p:cNvPr>
              <p:cNvSpPr txBox="1">
                <a:spLocks noRot="1" noChangeAspect="1" noMove="1" noResize="1" noEditPoints="1" noAdjustHandles="1" noChangeArrowheads="1" noChangeShapeType="1" noTextEdit="1"/>
              </p:cNvSpPr>
              <p:nvPr/>
            </p:nvSpPr>
            <p:spPr>
              <a:xfrm>
                <a:off x="6646806" y="1858775"/>
                <a:ext cx="5545194" cy="847604"/>
              </a:xfrm>
              <a:prstGeom prst="rect">
                <a:avLst/>
              </a:prstGeom>
              <a:blipFill>
                <a:blip r:embed="rId31"/>
                <a:stretch>
                  <a:fillRect t="-100000" b="-152941"/>
                </a:stretch>
              </a:blipFill>
            </p:spPr>
            <p:txBody>
              <a:bodyPr/>
              <a:lstStyle/>
              <a:p>
                <a:r>
                  <a:rPr lang="en-GB">
                    <a:noFill/>
                  </a:rPr>
                  <a:t> </a:t>
                </a:r>
              </a:p>
            </p:txBody>
          </p:sp>
        </mc:Fallback>
      </mc:AlternateContent>
      <p:sp>
        <p:nvSpPr>
          <p:cNvPr id="91" name="TextBox 90">
            <a:extLst>
              <a:ext uri="{FF2B5EF4-FFF2-40B4-BE49-F238E27FC236}">
                <a16:creationId xmlns:a16="http://schemas.microsoft.com/office/drawing/2014/main" id="{272E27CD-2A0E-4FD8-6D76-D3CB7A5AA710}"/>
              </a:ext>
            </a:extLst>
          </p:cNvPr>
          <p:cNvSpPr txBox="1"/>
          <p:nvPr/>
        </p:nvSpPr>
        <p:spPr>
          <a:xfrm>
            <a:off x="293097" y="1928651"/>
            <a:ext cx="951439" cy="338554"/>
          </a:xfrm>
          <a:prstGeom prst="rect">
            <a:avLst/>
          </a:prstGeom>
          <a:noFill/>
        </p:spPr>
        <p:txBody>
          <a:bodyPr wrap="square">
            <a:spAutoFit/>
          </a:bodyPr>
          <a:lstStyle/>
          <a:p>
            <a:pPr algn="ctr"/>
            <a:r>
              <a:rPr lang="el-GR" sz="1600" b="1" i="1" dirty="0">
                <a:solidFill>
                  <a:schemeClr val="bg2">
                    <a:lumMod val="90000"/>
                  </a:schemeClr>
                </a:solidFill>
              </a:rPr>
              <a:t>α</a:t>
            </a:r>
            <a:r>
              <a:rPr lang="en-GB" sz="1600" b="1" i="1" dirty="0">
                <a:solidFill>
                  <a:schemeClr val="bg2">
                    <a:lumMod val="90000"/>
                  </a:schemeClr>
                </a:solidFill>
              </a:rPr>
              <a:t> </a:t>
            </a:r>
            <a:r>
              <a:rPr lang="en-GB" sz="1600" b="1" dirty="0">
                <a:solidFill>
                  <a:schemeClr val="bg2">
                    <a:lumMod val="90000"/>
                  </a:schemeClr>
                </a:solidFill>
              </a:rPr>
              <a:t>= 10</a:t>
            </a:r>
          </a:p>
        </p:txBody>
      </p:sp>
      <p:sp>
        <p:nvSpPr>
          <p:cNvPr id="92" name="TextBox 91">
            <a:extLst>
              <a:ext uri="{FF2B5EF4-FFF2-40B4-BE49-F238E27FC236}">
                <a16:creationId xmlns:a16="http://schemas.microsoft.com/office/drawing/2014/main" id="{03C119B5-6BFC-23A7-9205-B76B60D7C179}"/>
              </a:ext>
            </a:extLst>
          </p:cNvPr>
          <p:cNvSpPr txBox="1"/>
          <p:nvPr/>
        </p:nvSpPr>
        <p:spPr>
          <a:xfrm>
            <a:off x="2399124" y="1928651"/>
            <a:ext cx="951439" cy="338554"/>
          </a:xfrm>
          <a:prstGeom prst="rect">
            <a:avLst/>
          </a:prstGeom>
          <a:noFill/>
        </p:spPr>
        <p:txBody>
          <a:bodyPr wrap="square">
            <a:spAutoFit/>
          </a:bodyPr>
          <a:lstStyle/>
          <a:p>
            <a:pPr algn="ctr"/>
            <a:r>
              <a:rPr lang="el-GR" sz="1600" b="1" i="1" dirty="0">
                <a:solidFill>
                  <a:schemeClr val="bg2">
                    <a:lumMod val="90000"/>
                  </a:schemeClr>
                </a:solidFill>
              </a:rPr>
              <a:t>α</a:t>
            </a:r>
            <a:r>
              <a:rPr lang="en-GB" sz="1600" b="1" i="1" dirty="0">
                <a:solidFill>
                  <a:schemeClr val="bg2">
                    <a:lumMod val="90000"/>
                  </a:schemeClr>
                </a:solidFill>
              </a:rPr>
              <a:t> </a:t>
            </a:r>
            <a:r>
              <a:rPr lang="en-GB" sz="1600" b="1" dirty="0">
                <a:solidFill>
                  <a:schemeClr val="bg2">
                    <a:lumMod val="90000"/>
                  </a:schemeClr>
                </a:solidFill>
              </a:rPr>
              <a:t>= 150</a:t>
            </a:r>
          </a:p>
        </p:txBody>
      </p:sp>
      <p:sp>
        <p:nvSpPr>
          <p:cNvPr id="93" name="TextBox 92">
            <a:extLst>
              <a:ext uri="{FF2B5EF4-FFF2-40B4-BE49-F238E27FC236}">
                <a16:creationId xmlns:a16="http://schemas.microsoft.com/office/drawing/2014/main" id="{97551981-0EF3-CC94-B7F4-54B7AB9C0C3A}"/>
              </a:ext>
            </a:extLst>
          </p:cNvPr>
          <p:cNvSpPr txBox="1"/>
          <p:nvPr/>
        </p:nvSpPr>
        <p:spPr>
          <a:xfrm>
            <a:off x="4489991" y="1928651"/>
            <a:ext cx="951439" cy="338554"/>
          </a:xfrm>
          <a:prstGeom prst="rect">
            <a:avLst/>
          </a:prstGeom>
          <a:noFill/>
        </p:spPr>
        <p:txBody>
          <a:bodyPr wrap="square">
            <a:spAutoFit/>
          </a:bodyPr>
          <a:lstStyle/>
          <a:p>
            <a:pPr algn="ctr"/>
            <a:r>
              <a:rPr lang="el-GR" sz="1600" b="1" i="1" dirty="0">
                <a:solidFill>
                  <a:schemeClr val="bg2">
                    <a:lumMod val="90000"/>
                  </a:schemeClr>
                </a:solidFill>
              </a:rPr>
              <a:t>α</a:t>
            </a:r>
            <a:r>
              <a:rPr lang="en-GB" sz="1600" b="1" i="1" dirty="0">
                <a:solidFill>
                  <a:schemeClr val="bg2">
                    <a:lumMod val="90000"/>
                  </a:schemeClr>
                </a:solidFill>
              </a:rPr>
              <a:t> </a:t>
            </a:r>
            <a:r>
              <a:rPr lang="en-GB" sz="1600" b="1" dirty="0">
                <a:solidFill>
                  <a:schemeClr val="bg2">
                    <a:lumMod val="90000"/>
                  </a:schemeClr>
                </a:solidFill>
              </a:rPr>
              <a:t>= 1000</a:t>
            </a:r>
          </a:p>
        </p:txBody>
      </p:sp>
      <p:sp>
        <p:nvSpPr>
          <p:cNvPr id="94" name="TextBox 93">
            <a:extLst>
              <a:ext uri="{FF2B5EF4-FFF2-40B4-BE49-F238E27FC236}">
                <a16:creationId xmlns:a16="http://schemas.microsoft.com/office/drawing/2014/main" id="{8BA0B7D4-6F12-3F90-BA4F-8BF111A012D5}"/>
              </a:ext>
            </a:extLst>
          </p:cNvPr>
          <p:cNvSpPr txBox="1"/>
          <p:nvPr/>
        </p:nvSpPr>
        <p:spPr>
          <a:xfrm>
            <a:off x="278107" y="4355561"/>
            <a:ext cx="951439" cy="338554"/>
          </a:xfrm>
          <a:prstGeom prst="rect">
            <a:avLst/>
          </a:prstGeom>
          <a:noFill/>
        </p:spPr>
        <p:txBody>
          <a:bodyPr wrap="square">
            <a:spAutoFit/>
          </a:bodyPr>
          <a:lstStyle/>
          <a:p>
            <a:pPr algn="ctr"/>
            <a:r>
              <a:rPr lang="el-GR" sz="1600" b="1" i="1" dirty="0">
                <a:solidFill>
                  <a:schemeClr val="bg2">
                    <a:lumMod val="90000"/>
                  </a:schemeClr>
                </a:solidFill>
              </a:rPr>
              <a:t>α</a:t>
            </a:r>
            <a:r>
              <a:rPr lang="en-GB" sz="1600" b="1" i="1" dirty="0">
                <a:solidFill>
                  <a:schemeClr val="bg2">
                    <a:lumMod val="90000"/>
                  </a:schemeClr>
                </a:solidFill>
              </a:rPr>
              <a:t> </a:t>
            </a:r>
            <a:r>
              <a:rPr lang="en-GB" sz="1600" b="1" dirty="0">
                <a:solidFill>
                  <a:schemeClr val="bg2">
                    <a:lumMod val="90000"/>
                  </a:schemeClr>
                </a:solidFill>
              </a:rPr>
              <a:t>= 10</a:t>
            </a:r>
          </a:p>
        </p:txBody>
      </p:sp>
      <p:sp>
        <p:nvSpPr>
          <p:cNvPr id="95" name="TextBox 94">
            <a:extLst>
              <a:ext uri="{FF2B5EF4-FFF2-40B4-BE49-F238E27FC236}">
                <a16:creationId xmlns:a16="http://schemas.microsoft.com/office/drawing/2014/main" id="{FEF23CEE-6E5E-D8F0-E6A0-0E0EBAC1F80E}"/>
              </a:ext>
            </a:extLst>
          </p:cNvPr>
          <p:cNvSpPr txBox="1"/>
          <p:nvPr/>
        </p:nvSpPr>
        <p:spPr>
          <a:xfrm>
            <a:off x="2414114" y="4355561"/>
            <a:ext cx="951439" cy="338554"/>
          </a:xfrm>
          <a:prstGeom prst="rect">
            <a:avLst/>
          </a:prstGeom>
          <a:noFill/>
        </p:spPr>
        <p:txBody>
          <a:bodyPr wrap="square">
            <a:spAutoFit/>
          </a:bodyPr>
          <a:lstStyle/>
          <a:p>
            <a:pPr algn="ctr"/>
            <a:r>
              <a:rPr lang="el-GR" sz="1600" b="1" i="1" dirty="0">
                <a:solidFill>
                  <a:schemeClr val="bg2">
                    <a:lumMod val="90000"/>
                  </a:schemeClr>
                </a:solidFill>
              </a:rPr>
              <a:t>α</a:t>
            </a:r>
            <a:r>
              <a:rPr lang="en-GB" sz="1600" b="1" i="1" dirty="0">
                <a:solidFill>
                  <a:schemeClr val="bg2">
                    <a:lumMod val="90000"/>
                  </a:schemeClr>
                </a:solidFill>
              </a:rPr>
              <a:t> </a:t>
            </a:r>
            <a:r>
              <a:rPr lang="en-GB" sz="1600" b="1" dirty="0">
                <a:solidFill>
                  <a:schemeClr val="bg2">
                    <a:lumMod val="90000"/>
                  </a:schemeClr>
                </a:solidFill>
              </a:rPr>
              <a:t>= 150</a:t>
            </a:r>
          </a:p>
        </p:txBody>
      </p:sp>
      <p:sp>
        <p:nvSpPr>
          <p:cNvPr id="96" name="TextBox 95">
            <a:extLst>
              <a:ext uri="{FF2B5EF4-FFF2-40B4-BE49-F238E27FC236}">
                <a16:creationId xmlns:a16="http://schemas.microsoft.com/office/drawing/2014/main" id="{1CD602C6-07E3-CC36-1D35-BF3CF5BF5BA0}"/>
              </a:ext>
            </a:extLst>
          </p:cNvPr>
          <p:cNvSpPr txBox="1"/>
          <p:nvPr/>
        </p:nvSpPr>
        <p:spPr>
          <a:xfrm>
            <a:off x="4534961" y="4355561"/>
            <a:ext cx="951439" cy="338554"/>
          </a:xfrm>
          <a:prstGeom prst="rect">
            <a:avLst/>
          </a:prstGeom>
          <a:noFill/>
        </p:spPr>
        <p:txBody>
          <a:bodyPr wrap="square">
            <a:spAutoFit/>
          </a:bodyPr>
          <a:lstStyle/>
          <a:p>
            <a:pPr algn="ctr"/>
            <a:r>
              <a:rPr lang="el-GR" sz="1600" b="1" i="1" dirty="0">
                <a:solidFill>
                  <a:schemeClr val="bg2">
                    <a:lumMod val="90000"/>
                  </a:schemeClr>
                </a:solidFill>
              </a:rPr>
              <a:t>α</a:t>
            </a:r>
            <a:r>
              <a:rPr lang="en-GB" sz="1600" b="1" i="1" dirty="0">
                <a:solidFill>
                  <a:schemeClr val="bg2">
                    <a:lumMod val="90000"/>
                  </a:schemeClr>
                </a:solidFill>
              </a:rPr>
              <a:t> </a:t>
            </a:r>
            <a:r>
              <a:rPr lang="en-GB" sz="1600" b="1" dirty="0">
                <a:solidFill>
                  <a:schemeClr val="bg2">
                    <a:lumMod val="90000"/>
                  </a:schemeClr>
                </a:solidFill>
              </a:rPr>
              <a:t>= 1000</a:t>
            </a:r>
          </a:p>
        </p:txBody>
      </p:sp>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31E80405-267A-6A99-D86B-0B721AE28C76}"/>
                  </a:ext>
                </a:extLst>
              </p:cNvPr>
              <p:cNvSpPr txBox="1"/>
              <p:nvPr/>
            </p:nvSpPr>
            <p:spPr>
              <a:xfrm>
                <a:off x="8104422" y="2975470"/>
                <a:ext cx="2667466" cy="468654"/>
              </a:xfrm>
              <a:prstGeom prst="rect">
                <a:avLst/>
              </a:prstGeom>
              <a:noFill/>
            </p:spPr>
            <p:txBody>
              <a:bodyPr wrap="square">
                <a:spAutoFit/>
              </a:bodyPr>
              <a:lstStyle/>
              <a:p>
                <a14:m>
                  <m:oMath xmlns:m="http://schemas.openxmlformats.org/officeDocument/2006/math">
                    <m:sSub>
                      <m:sSubPr>
                        <m:ctrlPr>
                          <a:rPr lang="en-GB"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𝑛</m:t>
                        </m:r>
                      </m:sub>
                    </m:sSub>
                    <m:r>
                      <a:rPr lang="en-GB" b="0" i="1" smtClean="0">
                        <a:latin typeface="Cambria Math" panose="02040503050406030204" pitchFamily="18" charset="0"/>
                      </a:rPr>
                      <m:t>=</m:t>
                    </m:r>
                    <m:nary>
                      <m:naryPr>
                        <m:ctrlPr>
                          <a:rPr lang="en-GB" i="1">
                            <a:latin typeface="Cambria Math" panose="02040503050406030204" pitchFamily="18" charset="0"/>
                          </a:rPr>
                        </m:ctrlPr>
                      </m:naryPr>
                      <m:sub>
                        <m:r>
                          <m:rPr>
                            <m:brk m:alnAt="23"/>
                          </m:rPr>
                          <a:rPr lang="en-GB" i="1">
                            <a:latin typeface="Cambria Math" panose="02040503050406030204" pitchFamily="18" charset="0"/>
                          </a:rPr>
                          <m:t>0</m:t>
                        </m:r>
                      </m:sub>
                      <m:sup>
                        <m:r>
                          <a:rPr lang="en-GB" i="1">
                            <a:latin typeface="Cambria Math" panose="02040503050406030204" pitchFamily="18" charset="0"/>
                          </a:rPr>
                          <m:t>𝐿</m:t>
                        </m:r>
                      </m:sup>
                      <m:e>
                        <m:r>
                          <m:rPr>
                            <m:sty m:val="p"/>
                          </m:rPr>
                          <a:rPr lang="en-GB">
                            <a:latin typeface="Cambria Math" panose="02040503050406030204" pitchFamily="18" charset="0"/>
                          </a:rPr>
                          <m:t>d</m:t>
                        </m:r>
                        <m:r>
                          <a:rPr lang="en-GB" i="1">
                            <a:latin typeface="Cambria Math" panose="02040503050406030204" pitchFamily="18" charset="0"/>
                          </a:rPr>
                          <m:t>𝑥</m:t>
                        </m:r>
                      </m:e>
                    </m:nary>
                    <m:sSubSup>
                      <m:sSubSupPr>
                        <m:ctrlPr>
                          <a:rPr lang="en-GB" i="1">
                            <a:latin typeface="Cambria Math" panose="02040503050406030204" pitchFamily="18" charset="0"/>
                          </a:rPr>
                        </m:ctrlPr>
                      </m:sSubSupPr>
                      <m:e>
                        <m:r>
                          <m:rPr>
                            <m:sty m:val="p"/>
                          </m:rPr>
                          <a:rPr lang="en-GB">
                            <a:latin typeface="Cambria Math" panose="02040503050406030204" pitchFamily="18" charset="0"/>
                          </a:rPr>
                          <m:t>Φ</m:t>
                        </m:r>
                      </m:e>
                      <m:sub>
                        <m:r>
                          <a:rPr lang="en-GB" i="1">
                            <a:latin typeface="Cambria Math" panose="02040503050406030204" pitchFamily="18" charset="0"/>
                          </a:rPr>
                          <m:t>𝑛</m:t>
                        </m:r>
                      </m:sub>
                      <m:sup>
                        <m:r>
                          <a:rPr lang="en-GB" i="1">
                            <a:latin typeface="Cambria Math" panose="02040503050406030204" pitchFamily="18" charset="0"/>
                          </a:rPr>
                          <m:t>∗</m:t>
                        </m:r>
                      </m:sup>
                    </m:sSubSup>
                    <m:d>
                      <m:dPr>
                        <m:ctrlPr>
                          <a:rPr lang="en-GB" i="1">
                            <a:latin typeface="Cambria Math" panose="02040503050406030204" pitchFamily="18" charset="0"/>
                          </a:rPr>
                        </m:ctrlPr>
                      </m:dPr>
                      <m:e>
                        <m:r>
                          <a:rPr lang="en-GB" i="1">
                            <a:latin typeface="Cambria Math" panose="02040503050406030204" pitchFamily="18" charset="0"/>
                          </a:rPr>
                          <m:t>𝑥</m:t>
                        </m:r>
                      </m:e>
                    </m:d>
                    <m:r>
                      <a:rPr lang="en-GB" i="1">
                        <a:latin typeface="Cambria Math" panose="02040503050406030204" pitchFamily="18" charset="0"/>
                      </a:rPr>
                      <m:t>𝜙</m:t>
                    </m:r>
                    <m:d>
                      <m:dPr>
                        <m:ctrlPr>
                          <a:rPr lang="en-GB" i="1">
                            <a:latin typeface="Cambria Math" panose="02040503050406030204" pitchFamily="18" charset="0"/>
                          </a:rPr>
                        </m:ctrlPr>
                      </m:dPr>
                      <m:e>
                        <m:r>
                          <a:rPr lang="en-GB" i="1">
                            <a:latin typeface="Cambria Math" panose="02040503050406030204" pitchFamily="18" charset="0"/>
                          </a:rPr>
                          <m:t>𝑥</m:t>
                        </m:r>
                      </m:e>
                    </m:d>
                  </m:oMath>
                </a14:m>
                <a:r>
                  <a:rPr lang="en-GB" dirty="0"/>
                  <a:t>.</a:t>
                </a:r>
              </a:p>
            </p:txBody>
          </p:sp>
        </mc:Choice>
        <mc:Fallback xmlns="">
          <p:sp>
            <p:nvSpPr>
              <p:cNvPr id="101" name="TextBox 100">
                <a:extLst>
                  <a:ext uri="{FF2B5EF4-FFF2-40B4-BE49-F238E27FC236}">
                    <a16:creationId xmlns:a16="http://schemas.microsoft.com/office/drawing/2014/main" id="{31E80405-267A-6A99-D86B-0B721AE28C76}"/>
                  </a:ext>
                </a:extLst>
              </p:cNvPr>
              <p:cNvSpPr txBox="1">
                <a:spLocks noRot="1" noChangeAspect="1" noMove="1" noResize="1" noEditPoints="1" noAdjustHandles="1" noChangeArrowheads="1" noChangeShapeType="1" noTextEdit="1"/>
              </p:cNvSpPr>
              <p:nvPr/>
            </p:nvSpPr>
            <p:spPr>
              <a:xfrm>
                <a:off x="8104422" y="2975470"/>
                <a:ext cx="2667466" cy="468654"/>
              </a:xfrm>
              <a:prstGeom prst="rect">
                <a:avLst/>
              </a:prstGeom>
              <a:blipFill>
                <a:blip r:embed="rId32"/>
                <a:stretch>
                  <a:fillRect t="-97368" b="-157895"/>
                </a:stretch>
              </a:blipFill>
            </p:spPr>
            <p:txBody>
              <a:bodyPr/>
              <a:lstStyle/>
              <a:p>
                <a:r>
                  <a:rPr lang="en-GB">
                    <a:noFill/>
                  </a:rPr>
                  <a:t> </a:t>
                </a:r>
              </a:p>
            </p:txBody>
          </p:sp>
        </mc:Fallback>
      </mc:AlternateContent>
      <p:sp>
        <p:nvSpPr>
          <p:cNvPr id="104" name="TextBox 103">
            <a:extLst>
              <a:ext uri="{FF2B5EF4-FFF2-40B4-BE49-F238E27FC236}">
                <a16:creationId xmlns:a16="http://schemas.microsoft.com/office/drawing/2014/main" id="{55EE3D93-C78E-F27E-5B9B-18D193EA532B}"/>
              </a:ext>
            </a:extLst>
          </p:cNvPr>
          <p:cNvSpPr txBox="1"/>
          <p:nvPr/>
        </p:nvSpPr>
        <p:spPr>
          <a:xfrm>
            <a:off x="7223978" y="3038480"/>
            <a:ext cx="951439" cy="369332"/>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where</a:t>
            </a:r>
            <a:endParaRPr lang="en-GB" dirty="0"/>
          </a:p>
        </p:txBody>
      </p:sp>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A370FCAA-0425-16E7-AA79-81E2B9F1BA71}"/>
                  </a:ext>
                </a:extLst>
              </p:cNvPr>
              <p:cNvSpPr txBox="1"/>
              <p:nvPr/>
            </p:nvSpPr>
            <p:spPr>
              <a:xfrm>
                <a:off x="10678096" y="3033351"/>
                <a:ext cx="1182350" cy="369332"/>
              </a:xfrm>
              <a:prstGeom prst="rect">
                <a:avLst/>
              </a:prstGeom>
              <a:noFill/>
            </p:spPr>
            <p:txBody>
              <a:bodyPr wrap="square">
                <a:spAutoFit/>
              </a:bodyPr>
              <a:lstStyle/>
              <a:p>
                <a:r>
                  <a:rPr lang="en-GB" b="0" dirty="0">
                    <a:solidFill>
                      <a:schemeClr val="bg2">
                        <a:lumMod val="90000"/>
                      </a:schemeClr>
                    </a:solidFill>
                    <a:cs typeface="Calibri" panose="020F0502020204030204" pitchFamily="34" charset="0"/>
                  </a:rPr>
                  <a:t>see </a:t>
                </a:r>
                <a14:m>
                  <m:oMath xmlns:m="http://schemas.openxmlformats.org/officeDocument/2006/math">
                    <m:r>
                      <a:rPr lang="en-GB" b="0" i="1" smtClean="0">
                        <a:solidFill>
                          <a:schemeClr val="bg2">
                            <a:lumMod val="90000"/>
                          </a:schemeClr>
                        </a:solidFill>
                        <a:latin typeface="Cambria Math" panose="02040503050406030204" pitchFamily="18" charset="0"/>
                        <a:cs typeface="Calibri" panose="020F0502020204030204" pitchFamily="34" charset="0"/>
                      </a:rPr>
                      <m:t>(⋆⋆)</m:t>
                    </m:r>
                  </m:oMath>
                </a14:m>
                <a:endParaRPr lang="en-GB" dirty="0">
                  <a:solidFill>
                    <a:schemeClr val="bg2">
                      <a:lumMod val="90000"/>
                    </a:schemeClr>
                  </a:solidFill>
                </a:endParaRPr>
              </a:p>
            </p:txBody>
          </p:sp>
        </mc:Choice>
        <mc:Fallback xmlns="">
          <p:sp>
            <p:nvSpPr>
              <p:cNvPr id="105" name="TextBox 104">
                <a:extLst>
                  <a:ext uri="{FF2B5EF4-FFF2-40B4-BE49-F238E27FC236}">
                    <a16:creationId xmlns:a16="http://schemas.microsoft.com/office/drawing/2014/main" id="{A370FCAA-0425-16E7-AA79-81E2B9F1BA71}"/>
                  </a:ext>
                </a:extLst>
              </p:cNvPr>
              <p:cNvSpPr txBox="1">
                <a:spLocks noRot="1" noChangeAspect="1" noMove="1" noResize="1" noEditPoints="1" noAdjustHandles="1" noChangeArrowheads="1" noChangeShapeType="1" noTextEdit="1"/>
              </p:cNvSpPr>
              <p:nvPr/>
            </p:nvSpPr>
            <p:spPr>
              <a:xfrm>
                <a:off x="10678096" y="3033351"/>
                <a:ext cx="1182350" cy="369332"/>
              </a:xfrm>
              <a:prstGeom prst="rect">
                <a:avLst/>
              </a:prstGeom>
              <a:blipFill>
                <a:blip r:embed="rId33"/>
                <a:stretch>
                  <a:fillRect l="-4211" t="-10345" b="-27586"/>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917319AF-45BD-3DB2-EFF1-6276631768A9}"/>
              </a:ext>
            </a:extLst>
          </p:cNvPr>
          <p:cNvSpPr>
            <a:spLocks noGrp="1"/>
          </p:cNvSpPr>
          <p:nvPr>
            <p:ph type="sldNum" sz="quarter" idx="12"/>
          </p:nvPr>
        </p:nvSpPr>
        <p:spPr/>
        <p:txBody>
          <a:bodyPr/>
          <a:lstStyle/>
          <a:p>
            <a:fld id="{B89329CB-797D-6146-8DF7-8C5F7C196CE5}" type="slidenum">
              <a:rPr lang="en-GB" smtClean="0"/>
              <a:t>14</a:t>
            </a:fld>
            <a:endParaRPr lang="en-GB" dirty="0"/>
          </a:p>
        </p:txBody>
      </p:sp>
    </p:spTree>
    <p:extLst>
      <p:ext uri="{BB962C8B-B14F-4D97-AF65-F5344CB8AC3E}">
        <p14:creationId xmlns:p14="http://schemas.microsoft.com/office/powerpoint/2010/main" val="399158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 fill="hold"/>
                                        <p:tgtEl>
                                          <p:spTgt spid="56"/>
                                        </p:tgtEl>
                                      </p:cBhvr>
                                    </p:cmd>
                                  </p:childTnLst>
                                </p:cTn>
                              </p:par>
                              <p:par>
                                <p:cTn id="7" presetID="1" presetClass="mediacall" presetSubtype="0" fill="hold" nodeType="withEffect">
                                  <p:stCondLst>
                                    <p:cond delay="0"/>
                                  </p:stCondLst>
                                  <p:childTnLst>
                                    <p:cmd type="call" cmd="playFrom(0.0)">
                                      <p:cBhvr>
                                        <p:cTn id="8" dur="10000" fill="hold"/>
                                        <p:tgtEl>
                                          <p:spTgt spid="58"/>
                                        </p:tgtEl>
                                      </p:cBhvr>
                                    </p:cmd>
                                  </p:childTnLst>
                                </p:cTn>
                              </p:par>
                              <p:par>
                                <p:cTn id="9" presetID="1" presetClass="mediacall" presetSubtype="0" fill="hold" nodeType="withEffect">
                                  <p:stCondLst>
                                    <p:cond delay="0"/>
                                  </p:stCondLst>
                                  <p:childTnLst>
                                    <p:cmd type="call" cmd="playFrom(0.0)">
                                      <p:cBhvr>
                                        <p:cTn id="10" dur="8334" fill="hold"/>
                                        <p:tgtEl>
                                          <p:spTgt spid="59"/>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0000" fill="hold"/>
                                        <p:tgtEl>
                                          <p:spTgt spid="60"/>
                                        </p:tgtEl>
                                      </p:cBhvr>
                                    </p:cmd>
                                  </p:childTnLst>
                                </p:cTn>
                              </p:par>
                              <p:par>
                                <p:cTn id="15" presetID="1" presetClass="mediacall" presetSubtype="0" fill="hold" nodeType="withEffect">
                                  <p:stCondLst>
                                    <p:cond delay="0"/>
                                  </p:stCondLst>
                                  <p:childTnLst>
                                    <p:cmd type="call" cmd="playFrom(0.0)">
                                      <p:cBhvr>
                                        <p:cTn id="16" dur="10000" fill="hold"/>
                                        <p:tgtEl>
                                          <p:spTgt spid="61"/>
                                        </p:tgtEl>
                                      </p:cBhvr>
                                    </p:cmd>
                                  </p:childTnLst>
                                </p:cTn>
                              </p:par>
                              <p:par>
                                <p:cTn id="17" presetID="1" presetClass="mediacall" presetSubtype="0" fill="hold" nodeType="withEffect">
                                  <p:stCondLst>
                                    <p:cond delay="0"/>
                                  </p:stCondLst>
                                  <p:childTnLst>
                                    <p:cmd type="call" cmd="playFrom(0.0)">
                                      <p:cBhvr>
                                        <p:cTn id="18" dur="20000" fill="hold"/>
                                        <p:tgtEl>
                                          <p:spTgt spid="6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repeatCount="indefinite" fill="hold" display="0">
                  <p:stCondLst>
                    <p:cond delay="indefinite"/>
                  </p:stCondLst>
                </p:cTn>
                <p:tgtEl>
                  <p:spTgt spid="56"/>
                </p:tgtEl>
              </p:cMediaNode>
            </p:video>
            <p:video>
              <p:cMediaNode vol="80000">
                <p:cTn id="20" repeatCount="indefinite" fill="hold" display="0">
                  <p:stCondLst>
                    <p:cond delay="indefinite"/>
                  </p:stCondLst>
                </p:cTn>
                <p:tgtEl>
                  <p:spTgt spid="58"/>
                </p:tgtEl>
              </p:cMediaNode>
            </p:video>
            <p:video>
              <p:cMediaNode vol="80000">
                <p:cTn id="21" repeatCount="indefinite" fill="hold" display="0">
                  <p:stCondLst>
                    <p:cond delay="indefinite"/>
                  </p:stCondLst>
                </p:cTn>
                <p:tgtEl>
                  <p:spTgt spid="59"/>
                </p:tgtEl>
              </p:cMediaNode>
            </p:video>
            <p:video>
              <p:cMediaNode vol="80000">
                <p:cTn id="22" repeatCount="indefinite" fill="hold" display="0">
                  <p:stCondLst>
                    <p:cond delay="indefinite"/>
                  </p:stCondLst>
                </p:cTn>
                <p:tgtEl>
                  <p:spTgt spid="60"/>
                </p:tgtEl>
              </p:cMediaNode>
            </p:video>
            <p:video>
              <p:cMediaNode vol="80000">
                <p:cTn id="23" repeatCount="indefinite" fill="hold" display="0">
                  <p:stCondLst>
                    <p:cond delay="indefinite"/>
                  </p:stCondLst>
                </p:cTn>
                <p:tgtEl>
                  <p:spTgt spid="61"/>
                </p:tgtEl>
              </p:cMediaNode>
            </p:video>
            <p:video>
              <p:cMediaNode vol="80000">
                <p:cTn id="24" repeatCount="indefinite" fill="hold" display="0">
                  <p:stCondLst>
                    <p:cond delay="indefinite"/>
                  </p:stCondLst>
                </p:cTn>
                <p:tgtEl>
                  <p:spTgt spid="6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85E40-722B-0AAD-460F-35E64469311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383E07BC-90D9-9DFA-CAB4-A151B44CAF7F}"/>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Particle in a one-dimensional well</a:t>
            </a:r>
          </a:p>
        </p:txBody>
      </p:sp>
      <p:sp>
        <p:nvSpPr>
          <p:cNvPr id="66" name="TextBox 65">
            <a:extLst>
              <a:ext uri="{FF2B5EF4-FFF2-40B4-BE49-F238E27FC236}">
                <a16:creationId xmlns:a16="http://schemas.microsoft.com/office/drawing/2014/main" id="{FD679021-C36B-26F2-75BE-5A6C35C8FDA7}"/>
              </a:ext>
            </a:extLst>
          </p:cNvPr>
          <p:cNvSpPr txBox="1"/>
          <p:nvPr/>
        </p:nvSpPr>
        <p:spPr>
          <a:xfrm>
            <a:off x="6261809" y="1044483"/>
            <a:ext cx="4690206" cy="369332"/>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Next, let us evaluate some observables:</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64D27331-26C5-09F5-2E54-D9FFD5587C9B}"/>
                  </a:ext>
                </a:extLst>
              </p:cNvPr>
              <p:cNvSpPr txBox="1"/>
              <p:nvPr/>
            </p:nvSpPr>
            <p:spPr>
              <a:xfrm>
                <a:off x="7008425" y="1652837"/>
                <a:ext cx="1221738" cy="34522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sz="1600" b="0" i="1" smtClean="0">
                              <a:latin typeface="Cambria Math" panose="02040503050406030204" pitchFamily="18" charset="0"/>
                            </a:rPr>
                          </m:ctrlPr>
                        </m:accPr>
                        <m:e>
                          <m:r>
                            <a:rPr lang="en-GB" sz="1600" b="0" i="1" smtClean="0">
                              <a:latin typeface="Cambria Math" panose="02040503050406030204" pitchFamily="18" charset="0"/>
                            </a:rPr>
                            <m:t>𝐸</m:t>
                          </m:r>
                        </m:e>
                      </m:acc>
                      <m:r>
                        <a:rPr lang="en-GB" sz="1600" b="0" i="1" smtClean="0">
                          <a:latin typeface="Cambria Math" panose="02040503050406030204" pitchFamily="18" charset="0"/>
                        </a:rPr>
                        <m:t>=</m:t>
                      </m:r>
                      <m:r>
                        <a:rPr lang="en-GB" sz="1600" b="0" i="1" smtClean="0">
                          <a:latin typeface="Cambria Math" panose="02040503050406030204" pitchFamily="18" charset="0"/>
                        </a:rPr>
                        <m:t>𝑖</m:t>
                      </m:r>
                      <m:r>
                        <a:rPr lang="en-GB" sz="1600" b="0" i="1" smtClean="0">
                          <a:latin typeface="Cambria Math" panose="02040503050406030204" pitchFamily="18" charset="0"/>
                        </a:rPr>
                        <m:t>ℏ</m:t>
                      </m:r>
                      <m:sSub>
                        <m:sSubPr>
                          <m:ctrlPr>
                            <a:rPr lang="en-GB" sz="1600" i="1">
                              <a:latin typeface="Cambria Math" panose="02040503050406030204" pitchFamily="18" charset="0"/>
                            </a:rPr>
                          </m:ctrlPr>
                        </m:sSubPr>
                        <m:e>
                          <m:r>
                            <a:rPr lang="en-GB" sz="1600" i="1">
                              <a:latin typeface="Cambria Math" panose="02040503050406030204" pitchFamily="18" charset="0"/>
                            </a:rPr>
                            <m:t>𝜕</m:t>
                          </m:r>
                        </m:e>
                        <m:sub>
                          <m:r>
                            <a:rPr lang="en-GB" sz="1600" i="1">
                              <a:latin typeface="Cambria Math" panose="02040503050406030204" pitchFamily="18" charset="0"/>
                            </a:rPr>
                            <m:t>𝑡</m:t>
                          </m:r>
                        </m:sub>
                      </m:sSub>
                    </m:oMath>
                  </m:oMathPara>
                </a14:m>
                <a:endParaRPr lang="en-GB" sz="1600" dirty="0"/>
              </a:p>
            </p:txBody>
          </p:sp>
        </mc:Choice>
        <mc:Fallback xmlns="">
          <p:sp>
            <p:nvSpPr>
              <p:cNvPr id="67" name="TextBox 66">
                <a:extLst>
                  <a:ext uri="{FF2B5EF4-FFF2-40B4-BE49-F238E27FC236}">
                    <a16:creationId xmlns:a16="http://schemas.microsoft.com/office/drawing/2014/main" id="{64D27331-26C5-09F5-2E54-D9FFD5587C9B}"/>
                  </a:ext>
                </a:extLst>
              </p:cNvPr>
              <p:cNvSpPr txBox="1">
                <a:spLocks noRot="1" noChangeAspect="1" noMove="1" noResize="1" noEditPoints="1" noAdjustHandles="1" noChangeArrowheads="1" noChangeShapeType="1" noTextEdit="1"/>
              </p:cNvSpPr>
              <p:nvPr/>
            </p:nvSpPr>
            <p:spPr>
              <a:xfrm>
                <a:off x="7008425" y="1652837"/>
                <a:ext cx="1221738" cy="345223"/>
              </a:xfrm>
              <a:prstGeom prst="rect">
                <a:avLst/>
              </a:prstGeom>
              <a:blipFill>
                <a:blip r:embed="rId5"/>
                <a:stretch>
                  <a:fillRect t="-357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16DA8FB-0B58-4FD7-00E4-C020F0F18865}"/>
                  </a:ext>
                </a:extLst>
              </p:cNvPr>
              <p:cNvSpPr txBox="1"/>
              <p:nvPr/>
            </p:nvSpPr>
            <p:spPr>
              <a:xfrm>
                <a:off x="6135567" y="2276783"/>
                <a:ext cx="5544654"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𝐸</m:t>
                          </m:r>
                        </m:e>
                        <m:sub>
                          <m:r>
                            <a:rPr lang="en-GB" b="0" i="1" smtClean="0">
                              <a:latin typeface="Cambria Math" panose="02040503050406030204" pitchFamily="18" charset="0"/>
                            </a:rPr>
                            <m:t>𝑛</m:t>
                          </m:r>
                        </m:sub>
                      </m:sSub>
                      <m:r>
                        <a:rPr lang="en-GB" b="0" i="1" smtClean="0">
                          <a:latin typeface="Cambria Math" panose="02040503050406030204" pitchFamily="18" charset="0"/>
                        </a:rPr>
                        <m:t>=</m:t>
                      </m:r>
                      <m:d>
                        <m:dPr>
                          <m:begChr m:val="⟨"/>
                          <m:endChr m:val="⟩"/>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d>
                            <m:dPr>
                              <m:begChr m:val="|"/>
                              <m:endChr m:val="|"/>
                              <m:ctrlPr>
                                <a:rPr lang="en-GB" sz="1800" b="0" i="1" smtClean="0">
                                  <a:latin typeface="Cambria Math" panose="02040503050406030204" pitchFamily="18" charset="0"/>
                                </a:rPr>
                              </m:ctrlPr>
                            </m:dPr>
                            <m:e>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𝐸</m:t>
                                  </m:r>
                                </m:e>
                              </m:acc>
                            </m:e>
                          </m:d>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e>
                      </m:d>
                      <m:r>
                        <a:rPr lang="en-GB" sz="1800" b="0" i="1" smtClean="0">
                          <a:latin typeface="Cambria Math" panose="02040503050406030204" pitchFamily="18" charset="0"/>
                        </a:rPr>
                        <m:t>=</m:t>
                      </m:r>
                      <m:sSubSup>
                        <m:sSubSupPr>
                          <m:ctrlPr>
                            <a:rPr lang="en-GB" i="1">
                              <a:latin typeface="Cambria Math" panose="02040503050406030204" pitchFamily="18" charset="0"/>
                            </a:rPr>
                          </m:ctrlPr>
                        </m:sSubSupPr>
                        <m:e>
                          <m:r>
                            <m:rPr>
                              <m:sty m:val="p"/>
                            </m:rPr>
                            <a:rPr lang="en-GB" b="0" i="0" smtClean="0">
                              <a:latin typeface="Cambria Math" panose="02040503050406030204" pitchFamily="18" charset="0"/>
                            </a:rPr>
                            <m:t>Θ</m:t>
                          </m:r>
                        </m:e>
                        <m:sub>
                          <m:r>
                            <a:rPr lang="en-GB" i="1">
                              <a:latin typeface="Cambria Math" panose="02040503050406030204" pitchFamily="18" charset="0"/>
                            </a:rPr>
                            <m:t>𝑛</m:t>
                          </m:r>
                        </m:sub>
                        <m:sup>
                          <m:r>
                            <a:rPr lang="en-GB" i="1">
                              <a:latin typeface="Cambria Math" panose="02040503050406030204" pitchFamily="18" charset="0"/>
                            </a:rPr>
                            <m:t>∗</m:t>
                          </m:r>
                        </m:sup>
                      </m:sSubSup>
                      <m:d>
                        <m:dPr>
                          <m:ctrlPr>
                            <a:rPr lang="en-GB" i="1">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m:t>
                      </m:r>
                      <m:r>
                        <a:rPr lang="en-GB" i="1">
                          <a:latin typeface="Cambria Math" panose="02040503050406030204" pitchFamily="18" charset="0"/>
                        </a:rPr>
                        <m:t>𝑖</m:t>
                      </m:r>
                      <m:r>
                        <a:rPr lang="en-GB" i="1">
                          <a:latin typeface="Cambria Math" panose="02040503050406030204" pitchFamily="18" charset="0"/>
                        </a:rPr>
                        <m:t>ℏ</m:t>
                      </m:r>
                      <m:sSub>
                        <m:sSubPr>
                          <m:ctrlPr>
                            <a:rPr lang="en-GB" b="0" i="1" smtClean="0">
                              <a:latin typeface="Cambria Math" panose="02040503050406030204" pitchFamily="18" charset="0"/>
                            </a:rPr>
                          </m:ctrlPr>
                        </m:sSubPr>
                        <m:e>
                          <m:r>
                            <a:rPr lang="en-GB" b="0" i="1" smtClean="0">
                              <a:latin typeface="Cambria Math" panose="02040503050406030204" pitchFamily="18" charset="0"/>
                            </a:rPr>
                            <m:t>𝜕</m:t>
                          </m:r>
                        </m:e>
                        <m:sub>
                          <m:r>
                            <a:rPr lang="en-GB" b="0" i="1" smtClean="0">
                              <a:latin typeface="Cambria Math" panose="02040503050406030204" pitchFamily="18" charset="0"/>
                            </a:rPr>
                            <m:t>𝑡</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m:rPr>
                              <m:sty m:val="p"/>
                            </m:rPr>
                            <a:rPr lang="en-GB" b="0" i="0" smtClean="0">
                              <a:latin typeface="Cambria Math" panose="02040503050406030204" pitchFamily="18" charset="0"/>
                            </a:rPr>
                            <m:t>Θ</m:t>
                          </m:r>
                        </m:e>
                        <m:sub>
                          <m:r>
                            <a:rPr lang="en-GB" b="0" i="1" smtClean="0">
                              <a:latin typeface="Cambria Math" panose="02040503050406030204" pitchFamily="18" charset="0"/>
                            </a:rPr>
                            <m:t>𝑛</m:t>
                          </m:r>
                        </m:sub>
                      </m:sSub>
                      <m:d>
                        <m:dPr>
                          <m:ctrlPr>
                            <a:rPr lang="en-GB" i="1">
                              <a:latin typeface="Cambria Math" panose="02040503050406030204" pitchFamily="18" charset="0"/>
                            </a:rPr>
                          </m:ctrlPr>
                        </m:dPr>
                        <m:e>
                          <m:r>
                            <a:rPr lang="en-GB" b="0" i="1" smtClean="0">
                              <a:latin typeface="Cambria Math" panose="02040503050406030204" pitchFamily="18" charset="0"/>
                            </a:rPr>
                            <m:t>𝑡</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𝛼</m:t>
                          </m:r>
                        </m:e>
                        <m:sub>
                          <m:r>
                            <a:rPr lang="en-GB" b="0" i="1" smtClean="0">
                              <a:latin typeface="Cambria Math" panose="02040503050406030204" pitchFamily="18" charset="0"/>
                            </a:rPr>
                            <m:t>𝑛</m:t>
                          </m:r>
                        </m:sub>
                      </m:sSub>
                    </m:oMath>
                  </m:oMathPara>
                </a14:m>
                <a:endParaRPr lang="en-GB" dirty="0"/>
              </a:p>
            </p:txBody>
          </p:sp>
        </mc:Choice>
        <mc:Fallback xmlns="">
          <p:sp>
            <p:nvSpPr>
              <p:cNvPr id="72" name="TextBox 71">
                <a:extLst>
                  <a:ext uri="{FF2B5EF4-FFF2-40B4-BE49-F238E27FC236}">
                    <a16:creationId xmlns:a16="http://schemas.microsoft.com/office/drawing/2014/main" id="{216DA8FB-0B58-4FD7-00E4-C020F0F18865}"/>
                  </a:ext>
                </a:extLst>
              </p:cNvPr>
              <p:cNvSpPr txBox="1">
                <a:spLocks noRot="1" noChangeAspect="1" noMove="1" noResize="1" noEditPoints="1" noAdjustHandles="1" noChangeArrowheads="1" noChangeShapeType="1" noTextEdit="1"/>
              </p:cNvSpPr>
              <p:nvPr/>
            </p:nvSpPr>
            <p:spPr>
              <a:xfrm>
                <a:off x="6135567" y="2276783"/>
                <a:ext cx="5544654" cy="404983"/>
              </a:xfrm>
              <a:prstGeom prst="rect">
                <a:avLst/>
              </a:prstGeom>
              <a:blipFill>
                <a:blip r:embed="rId6"/>
                <a:stretch>
                  <a:fillRect b="-9091"/>
                </a:stretch>
              </a:blipFill>
            </p:spPr>
            <p:txBody>
              <a:bodyPr/>
              <a:lstStyle/>
              <a:p>
                <a:r>
                  <a:rPr lang="en-GB">
                    <a:noFill/>
                  </a:rPr>
                  <a:t> </a:t>
                </a:r>
              </a:p>
            </p:txBody>
          </p:sp>
        </mc:Fallback>
      </mc:AlternateContent>
      <p:sp>
        <p:nvSpPr>
          <p:cNvPr id="80" name="TextBox 79">
            <a:extLst>
              <a:ext uri="{FF2B5EF4-FFF2-40B4-BE49-F238E27FC236}">
                <a16:creationId xmlns:a16="http://schemas.microsoft.com/office/drawing/2014/main" id="{64B9BA52-AFCE-F913-6D61-6F7D05393719}"/>
              </a:ext>
            </a:extLst>
          </p:cNvPr>
          <p:cNvSpPr txBox="1"/>
          <p:nvPr/>
        </p:nvSpPr>
        <p:spPr>
          <a:xfrm>
            <a:off x="6228446" y="1649717"/>
            <a:ext cx="1390848" cy="338554"/>
          </a:xfrm>
          <a:prstGeom prst="rect">
            <a:avLst/>
          </a:prstGeom>
          <a:noFill/>
        </p:spPr>
        <p:txBody>
          <a:bodyPr wrap="square">
            <a:spAutoFit/>
          </a:bodyPr>
          <a:lstStyle/>
          <a:p>
            <a:r>
              <a:rPr lang="en-GB" sz="1600" b="1" dirty="0">
                <a:solidFill>
                  <a:srgbClr val="1F1F1F"/>
                </a:solidFill>
                <a:latin typeface="Calibri" panose="020F0502020204030204" pitchFamily="34" charset="0"/>
                <a:cs typeface="Calibri" panose="020F0502020204030204" pitchFamily="34" charset="0"/>
              </a:rPr>
              <a:t>Energy:</a:t>
            </a:r>
          </a:p>
        </p:txBody>
      </p:sp>
      <mc:AlternateContent xmlns:mc="http://schemas.openxmlformats.org/markup-compatibility/2006" xmlns:a14="http://schemas.microsoft.com/office/drawing/2010/main">
        <mc:Choice Requires="a14">
          <p:sp>
            <p:nvSpPr>
              <p:cNvPr id="47" name="Content Placeholder 1">
                <a:extLst>
                  <a:ext uri="{FF2B5EF4-FFF2-40B4-BE49-F238E27FC236}">
                    <a16:creationId xmlns:a16="http://schemas.microsoft.com/office/drawing/2014/main" id="{D7E55789-7C15-6C88-8023-2358D73B1FED}"/>
                  </a:ext>
                </a:extLst>
              </p:cNvPr>
              <p:cNvSpPr txBox="1">
                <a:spLocks/>
              </p:cNvSpPr>
              <p:nvPr/>
            </p:nvSpPr>
            <p:spPr>
              <a:xfrm>
                <a:off x="9702931" y="1841140"/>
                <a:ext cx="1908393" cy="345223"/>
              </a:xfrm>
              <a:prstGeom prst="rect">
                <a:avLst/>
              </a:prstGeom>
              <a:ln w="25400">
                <a:solidFill>
                  <a:srgbClr val="FFC000"/>
                </a:solidFill>
              </a:ln>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Θ</m:t>
                          </m:r>
                        </m:e>
                        <m:sub>
                          <m:r>
                            <a:rPr lang="en-GB" sz="1800" b="0" i="1" smtClean="0">
                              <a:latin typeface="Cambria Math" panose="02040503050406030204" pitchFamily="18" charset="0"/>
                            </a:rPr>
                            <m:t>𝑛</m:t>
                          </m:r>
                        </m:sub>
                      </m:sSub>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𝑡</m:t>
                          </m:r>
                        </m:e>
                      </m:d>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r>
                            <a:rPr lang="en-GB" sz="1800" b="0" i="1" smtClean="0">
                              <a:latin typeface="Cambria Math" panose="02040503050406030204" pitchFamily="18" charset="0"/>
                            </a:rPr>
                            <m:t>𝑒</m:t>
                          </m:r>
                        </m:e>
                        <m:sup>
                          <m:r>
                            <a:rPr lang="en-GB" sz="1800" b="0" i="1" smtClean="0">
                              <a:latin typeface="Cambria Math" panose="02040503050406030204" pitchFamily="18" charset="0"/>
                            </a:rPr>
                            <m:t>−</m:t>
                          </m:r>
                          <m:r>
                            <a:rPr lang="en-GB" sz="1800" b="0" i="1" smtClean="0">
                              <a:latin typeface="Cambria Math" panose="02040503050406030204" pitchFamily="18" charset="0"/>
                            </a:rPr>
                            <m:t>𝑖</m:t>
                          </m:r>
                          <m:sSub>
                            <m:sSubPr>
                              <m:ctrlPr>
                                <a:rPr lang="en-GB" sz="1800" b="0" i="1" smtClean="0">
                                  <a:latin typeface="Cambria Math" panose="02040503050406030204" pitchFamily="18" charset="0"/>
                                </a:rPr>
                              </m:ctrlPr>
                            </m:sSubPr>
                            <m:e>
                              <m:r>
                                <a:rPr lang="en-GB" sz="1800" i="1">
                                  <a:latin typeface="Cambria Math" panose="02040503050406030204" pitchFamily="18" charset="0"/>
                                </a:rPr>
                                <m:t>𝛼</m:t>
                              </m:r>
                            </m:e>
                            <m:sub>
                              <m:r>
                                <a:rPr lang="en-GB" sz="1800" b="0" i="1" smtClean="0">
                                  <a:latin typeface="Cambria Math" panose="02040503050406030204" pitchFamily="18" charset="0"/>
                                </a:rPr>
                                <m:t>𝑛</m:t>
                              </m:r>
                            </m:sub>
                          </m:sSub>
                          <m:r>
                            <a:rPr lang="en-GB" sz="1800" b="0" i="1" smtClean="0">
                              <a:latin typeface="Cambria Math" panose="02040503050406030204" pitchFamily="18" charset="0"/>
                            </a:rPr>
                            <m:t>𝑡</m:t>
                          </m:r>
                          <m:r>
                            <a:rPr lang="en-GB" sz="1800" b="0" i="1" smtClean="0">
                              <a:latin typeface="Cambria Math" panose="02040503050406030204" pitchFamily="18" charset="0"/>
                            </a:rPr>
                            <m:t>/ℏ</m:t>
                          </m:r>
                        </m:sup>
                      </m:sSup>
                    </m:oMath>
                  </m:oMathPara>
                </a14:m>
                <a:endParaRPr lang="en-GB" sz="1800" i="1" dirty="0"/>
              </a:p>
            </p:txBody>
          </p:sp>
        </mc:Choice>
        <mc:Fallback xmlns="">
          <p:sp>
            <p:nvSpPr>
              <p:cNvPr id="47" name="Content Placeholder 1">
                <a:extLst>
                  <a:ext uri="{FF2B5EF4-FFF2-40B4-BE49-F238E27FC236}">
                    <a16:creationId xmlns:a16="http://schemas.microsoft.com/office/drawing/2014/main" id="{D7E55789-7C15-6C88-8023-2358D73B1FED}"/>
                  </a:ext>
                </a:extLst>
              </p:cNvPr>
              <p:cNvSpPr txBox="1">
                <a:spLocks noRot="1" noChangeAspect="1" noMove="1" noResize="1" noEditPoints="1" noAdjustHandles="1" noChangeArrowheads="1" noChangeShapeType="1" noTextEdit="1"/>
              </p:cNvSpPr>
              <p:nvPr/>
            </p:nvSpPr>
            <p:spPr>
              <a:xfrm>
                <a:off x="9702931" y="1841140"/>
                <a:ext cx="1908393" cy="345223"/>
              </a:xfrm>
              <a:prstGeom prst="rect">
                <a:avLst/>
              </a:prstGeom>
              <a:blipFill>
                <a:blip r:embed="rId7"/>
                <a:stretch>
                  <a:fillRect t="-3333"/>
                </a:stretch>
              </a:blipFill>
              <a:ln w="25400">
                <a:solidFill>
                  <a:srgbClr val="FFC000"/>
                </a:solidFill>
              </a:ln>
            </p:spPr>
            <p:txBody>
              <a:bodyPr/>
              <a:lstStyle/>
              <a:p>
                <a:r>
                  <a:rPr lang="en-GB">
                    <a:noFill/>
                  </a:rPr>
                  <a:t> </a:t>
                </a:r>
              </a:p>
            </p:txBody>
          </p:sp>
        </mc:Fallback>
      </mc:AlternateContent>
      <p:cxnSp>
        <p:nvCxnSpPr>
          <p:cNvPr id="52" name="Straight Connector 51">
            <a:extLst>
              <a:ext uri="{FF2B5EF4-FFF2-40B4-BE49-F238E27FC236}">
                <a16:creationId xmlns:a16="http://schemas.microsoft.com/office/drawing/2014/main" id="{82945222-9540-E064-BCA8-AED3470E628D}"/>
              </a:ext>
            </a:extLst>
          </p:cNvPr>
          <p:cNvCxnSpPr>
            <a:stCxn id="47" idx="2"/>
          </p:cNvCxnSpPr>
          <p:nvPr/>
        </p:nvCxnSpPr>
        <p:spPr>
          <a:xfrm flipH="1">
            <a:off x="10586301" y="2186363"/>
            <a:ext cx="70827" cy="160911"/>
          </a:xfrm>
          <a:prstGeom prst="line">
            <a:avLst/>
          </a:prstGeom>
          <a:ln>
            <a:solidFill>
              <a:srgbClr val="FFC000"/>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24A512B-6ECA-AA95-214E-5B1396A4CC46}"/>
                  </a:ext>
                </a:extLst>
              </p:cNvPr>
              <p:cNvSpPr txBox="1"/>
              <p:nvPr/>
            </p:nvSpPr>
            <p:spPr>
              <a:xfrm>
                <a:off x="7008425" y="2827824"/>
                <a:ext cx="1390848" cy="524182"/>
              </a:xfrm>
              <a:prstGeom prst="rect">
                <a:avLst/>
              </a:prstGeom>
              <a:noFill/>
            </p:spPr>
            <p:txBody>
              <a:bodyPr wrap="square">
                <a:spAutoFit/>
              </a:bodyPr>
              <a:lstStyle/>
              <a:p>
                <a14:m>
                  <m:oMath xmlns:m="http://schemas.openxmlformats.org/officeDocument/2006/math">
                    <m:r>
                      <a:rPr lang="en-GB" b="0" i="1" smtClean="0">
                        <a:latin typeface="Cambria Math" panose="02040503050406030204" pitchFamily="18" charset="0"/>
                      </a:rPr>
                      <m:t> =</m:t>
                    </m:r>
                  </m:oMath>
                </a14:m>
                <a:r>
                  <a:rPr lang="en-GB" dirty="0"/>
                  <a:t> </a:t>
                </a:r>
                <a14:m>
                  <m:oMath xmlns:m="http://schemas.openxmlformats.org/officeDocument/2006/math">
                    <m:f>
                      <m:fPr>
                        <m:ctrlPr>
                          <a:rPr lang="en-GB" i="1">
                            <a:latin typeface="Cambria Math" panose="02040503050406030204" pitchFamily="18" charset="0"/>
                          </a:rPr>
                        </m:ctrlPr>
                      </m:fPr>
                      <m:num>
                        <m:sSup>
                          <m:sSupPr>
                            <m:ctrlPr>
                              <a:rPr lang="en-GB" i="1">
                                <a:latin typeface="Cambria Math" panose="02040503050406030204" pitchFamily="18" charset="0"/>
                              </a:rPr>
                            </m:ctrlPr>
                          </m:sSupPr>
                          <m:e>
                            <m:sSup>
                              <m:sSupPr>
                                <m:ctrlPr>
                                  <a:rPr lang="en-GB" i="1" smtClean="0">
                                    <a:latin typeface="Cambria Math" panose="02040503050406030204" pitchFamily="18" charset="0"/>
                                  </a:rPr>
                                </m:ctrlPr>
                              </m:sSupPr>
                              <m:e>
                                <m:sSup>
                                  <m:sSupPr>
                                    <m:ctrlPr>
                                      <a:rPr lang="en-GB" i="1">
                                        <a:latin typeface="Cambria Math" panose="02040503050406030204" pitchFamily="18" charset="0"/>
                                      </a:rPr>
                                    </m:ctrlPr>
                                  </m:sSupPr>
                                  <m:e>
                                    <m:r>
                                      <a:rPr lang="en-GB" i="1">
                                        <a:latin typeface="Cambria Math" panose="02040503050406030204" pitchFamily="18" charset="0"/>
                                      </a:rPr>
                                      <m:t>𝜋</m:t>
                                    </m:r>
                                  </m:e>
                                  <m:sup>
                                    <m:r>
                                      <a:rPr lang="en-GB" i="1">
                                        <a:latin typeface="Cambria Math" panose="02040503050406030204" pitchFamily="18" charset="0"/>
                                      </a:rPr>
                                      <m:t>2</m:t>
                                    </m:r>
                                  </m:sup>
                                </m:sSup>
                                <m:r>
                                  <a:rPr lang="en-GB" i="1">
                                    <a:latin typeface="Cambria Math" panose="02040503050406030204" pitchFamily="18" charset="0"/>
                                  </a:rPr>
                                  <m:t>ℏ</m:t>
                                </m:r>
                              </m:e>
                              <m:sup>
                                <m:r>
                                  <a:rPr lang="en-GB" i="1">
                                    <a:latin typeface="Cambria Math" panose="02040503050406030204" pitchFamily="18" charset="0"/>
                                  </a:rPr>
                                  <m:t>2</m:t>
                                </m:r>
                              </m:sup>
                            </m:sSup>
                            <m:r>
                              <a:rPr lang="en-GB" i="1">
                                <a:latin typeface="Cambria Math" panose="02040503050406030204" pitchFamily="18" charset="0"/>
                              </a:rPr>
                              <m:t>𝑛</m:t>
                            </m:r>
                          </m:e>
                          <m:sup>
                            <m:r>
                              <a:rPr lang="en-GB" i="1">
                                <a:latin typeface="Cambria Math" panose="02040503050406030204" pitchFamily="18" charset="0"/>
                              </a:rPr>
                              <m:t>2</m:t>
                            </m:r>
                          </m:sup>
                        </m:sSup>
                      </m:num>
                      <m:den>
                        <m:r>
                          <a:rPr lang="en-GB" i="1">
                            <a:latin typeface="Cambria Math" panose="02040503050406030204" pitchFamily="18" charset="0"/>
                          </a:rPr>
                          <m:t>2</m:t>
                        </m:r>
                        <m:r>
                          <a:rPr lang="en-GB" i="1">
                            <a:latin typeface="Cambria Math" panose="02040503050406030204" pitchFamily="18" charset="0"/>
                          </a:rPr>
                          <m:t>𝑚</m:t>
                        </m:r>
                        <m:sSup>
                          <m:sSupPr>
                            <m:ctrlPr>
                              <a:rPr lang="en-GB" i="1">
                                <a:latin typeface="Cambria Math" panose="02040503050406030204" pitchFamily="18" charset="0"/>
                              </a:rPr>
                            </m:ctrlPr>
                          </m:sSupPr>
                          <m:e>
                            <m:r>
                              <a:rPr lang="en-GB" i="1">
                                <a:latin typeface="Cambria Math" panose="02040503050406030204" pitchFamily="18" charset="0"/>
                              </a:rPr>
                              <m:t>𝐿</m:t>
                            </m:r>
                          </m:e>
                          <m:sup>
                            <m:r>
                              <a:rPr lang="en-GB" i="1">
                                <a:latin typeface="Cambria Math" panose="02040503050406030204" pitchFamily="18" charset="0"/>
                              </a:rPr>
                              <m:t>2</m:t>
                            </m:r>
                          </m:sup>
                        </m:sSup>
                      </m:den>
                    </m:f>
                  </m:oMath>
                </a14:m>
                <a:endParaRPr lang="en-GB" dirty="0"/>
              </a:p>
            </p:txBody>
          </p:sp>
        </mc:Choice>
        <mc:Fallback xmlns="">
          <p:sp>
            <p:nvSpPr>
              <p:cNvPr id="54" name="TextBox 53">
                <a:extLst>
                  <a:ext uri="{FF2B5EF4-FFF2-40B4-BE49-F238E27FC236}">
                    <a16:creationId xmlns:a16="http://schemas.microsoft.com/office/drawing/2014/main" id="{B24A512B-6ECA-AA95-214E-5B1396A4CC46}"/>
                  </a:ext>
                </a:extLst>
              </p:cNvPr>
              <p:cNvSpPr txBox="1">
                <a:spLocks noRot="1" noChangeAspect="1" noMove="1" noResize="1" noEditPoints="1" noAdjustHandles="1" noChangeArrowheads="1" noChangeShapeType="1" noTextEdit="1"/>
              </p:cNvSpPr>
              <p:nvPr/>
            </p:nvSpPr>
            <p:spPr>
              <a:xfrm>
                <a:off x="7008425" y="2827824"/>
                <a:ext cx="1390848" cy="524182"/>
              </a:xfrm>
              <a:prstGeom prst="rect">
                <a:avLst/>
              </a:prstGeom>
              <a:blipFill>
                <a:blip r:embed="rId8"/>
                <a:stretch>
                  <a:fillRect l="-2727" b="-2381"/>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7" name="Content Placeholder 1">
                <a:extLst>
                  <a:ext uri="{FF2B5EF4-FFF2-40B4-BE49-F238E27FC236}">
                    <a16:creationId xmlns:a16="http://schemas.microsoft.com/office/drawing/2014/main" id="{C19AB8FB-F161-E6DA-4686-DF4E49653235}"/>
                  </a:ext>
                </a:extLst>
              </p:cNvPr>
              <p:cNvSpPr txBox="1">
                <a:spLocks/>
              </p:cNvSpPr>
              <p:nvPr/>
            </p:nvSpPr>
            <p:spPr>
              <a:xfrm>
                <a:off x="7212512" y="3789292"/>
                <a:ext cx="3739503" cy="784296"/>
              </a:xfrm>
              <a:prstGeom prst="rect">
                <a:avLst/>
              </a:prstGeom>
              <a:ln w="38100">
                <a:solidFill>
                  <a:srgbClr val="FF0000">
                    <a:alpha val="30000"/>
                  </a:srgbClr>
                </a:solid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d>
                        <m:dPr>
                          <m:ctrlPr>
                            <a:rPr lang="en-GB" sz="1800" i="1">
                              <a:latin typeface="Cambria Math" panose="02040503050406030204" pitchFamily="18" charset="0"/>
                            </a:rPr>
                          </m:ctrlPr>
                        </m:dPr>
                        <m:e>
                          <m:r>
                            <a:rPr lang="en-GB" sz="1800" i="1">
                              <a:latin typeface="Cambria Math" panose="02040503050406030204" pitchFamily="18" charset="0"/>
                            </a:rPr>
                            <m:t>𝑥</m:t>
                          </m:r>
                          <m:r>
                            <a:rPr lang="en-GB" sz="1800" b="1" i="1">
                              <a:latin typeface="Cambria Math" panose="02040503050406030204" pitchFamily="18" charset="0"/>
                            </a:rPr>
                            <m:t>,</m:t>
                          </m:r>
                          <m:r>
                            <a:rPr lang="en-GB" sz="1800" i="1">
                              <a:latin typeface="Cambria Math" panose="02040503050406030204" pitchFamily="18" charset="0"/>
                            </a:rPr>
                            <m:t>𝑡</m:t>
                          </m:r>
                        </m:e>
                      </m:d>
                      <m:r>
                        <a:rPr lang="en-GB" sz="1800" i="1">
                          <a:latin typeface="Cambria Math" panose="02040503050406030204" pitchFamily="18" charset="0"/>
                        </a:rPr>
                        <m:t>=</m:t>
                      </m:r>
                      <m:func>
                        <m:funcPr>
                          <m:ctrlPr>
                            <a:rPr lang="en-GB" sz="1800" i="1">
                              <a:latin typeface="Cambria Math" panose="02040503050406030204" pitchFamily="18" charset="0"/>
                            </a:rPr>
                          </m:ctrlPr>
                        </m:funcPr>
                        <m:fName>
                          <m:sSub>
                            <m:sSubPr>
                              <m:ctrlPr>
                                <a:rPr lang="en-GB" sz="1800" i="1">
                                  <a:latin typeface="Cambria Math" panose="02040503050406030204" pitchFamily="18" charset="0"/>
                                </a:rPr>
                              </m:ctrlPr>
                            </m:sSubPr>
                            <m:e>
                              <m:r>
                                <m:rPr>
                                  <m:sty m:val="p"/>
                                </m:rPr>
                                <a:rPr lang="en-GB" sz="1800">
                                  <a:latin typeface="Cambria Math" panose="02040503050406030204" pitchFamily="18" charset="0"/>
                                </a:rPr>
                                <m:t>Φ</m:t>
                              </m:r>
                            </m:e>
                            <m:sub>
                              <m:r>
                                <a:rPr lang="en-GB" sz="1800" i="1">
                                  <a:latin typeface="Cambria Math" panose="02040503050406030204" pitchFamily="18" charset="0"/>
                                </a:rPr>
                                <m:t>𝑛</m:t>
                              </m:r>
                            </m:sub>
                          </m:sSub>
                          <m:d>
                            <m:dPr>
                              <m:ctrlPr>
                                <a:rPr lang="en-GB" sz="1800" i="1">
                                  <a:latin typeface="Cambria Math" panose="02040503050406030204" pitchFamily="18" charset="0"/>
                                </a:rPr>
                              </m:ctrlPr>
                            </m:dPr>
                            <m:e>
                              <m:r>
                                <a:rPr lang="en-GB" sz="1800" i="1">
                                  <a:latin typeface="Cambria Math" panose="02040503050406030204" pitchFamily="18" charset="0"/>
                                </a:rPr>
                                <m:t>𝑥</m:t>
                              </m:r>
                            </m:e>
                          </m:d>
                        </m:fName>
                        <m:e>
                          <m:sSup>
                            <m:sSupPr>
                              <m:ctrlPr>
                                <a:rPr lang="en-GB" sz="1800" i="1">
                                  <a:latin typeface="Cambria Math" panose="02040503050406030204" pitchFamily="18" charset="0"/>
                                </a:rPr>
                              </m:ctrlPr>
                            </m:sSupPr>
                            <m:e>
                              <m:r>
                                <a:rPr lang="en-GB" sz="1800" i="1">
                                  <a:latin typeface="Cambria Math" panose="02040503050406030204" pitchFamily="18" charset="0"/>
                                </a:rPr>
                                <m:t>𝑒</m:t>
                              </m:r>
                            </m:e>
                            <m:sup>
                              <m:r>
                                <a:rPr lang="en-GB" sz="1800" i="1">
                                  <a:latin typeface="Cambria Math" panose="02040503050406030204" pitchFamily="18" charset="0"/>
                                </a:rPr>
                                <m:t>−</m:t>
                              </m:r>
                              <m:f>
                                <m:fPr>
                                  <m:ctrlPr>
                                    <a:rPr lang="en-GB" sz="1800" i="1">
                                      <a:latin typeface="Cambria Math" panose="02040503050406030204" pitchFamily="18" charset="0"/>
                                    </a:rPr>
                                  </m:ctrlPr>
                                </m:fPr>
                                <m:num>
                                  <m:sSub>
                                    <m:sSubPr>
                                      <m:ctrlPr>
                                        <a:rPr lang="en-GB" sz="1800" i="1">
                                          <a:latin typeface="Cambria Math" panose="02040503050406030204" pitchFamily="18" charset="0"/>
                                        </a:rPr>
                                      </m:ctrlPr>
                                    </m:sSubPr>
                                    <m:e>
                                      <m:r>
                                        <a:rPr lang="en-GB" sz="1800" i="1">
                                          <a:latin typeface="Cambria Math" panose="02040503050406030204" pitchFamily="18" charset="0"/>
                                        </a:rPr>
                                        <m:t>𝑖𝐸</m:t>
                                      </m:r>
                                    </m:e>
                                    <m:sub>
                                      <m:r>
                                        <a:rPr lang="en-GB" sz="1800" i="1">
                                          <a:latin typeface="Cambria Math" panose="02040503050406030204" pitchFamily="18" charset="0"/>
                                        </a:rPr>
                                        <m:t>𝑛</m:t>
                                      </m:r>
                                    </m:sub>
                                  </m:sSub>
                                  <m:r>
                                    <a:rPr lang="en-GB" sz="1800" i="1">
                                      <a:latin typeface="Cambria Math" panose="02040503050406030204" pitchFamily="18" charset="0"/>
                                    </a:rPr>
                                    <m:t>𝑡</m:t>
                                  </m:r>
                                </m:num>
                                <m:den>
                                  <m:r>
                                    <a:rPr lang="en-GB" sz="1800" i="1">
                                      <a:latin typeface="Cambria Math" panose="02040503050406030204" pitchFamily="18" charset="0"/>
                                    </a:rPr>
                                    <m:t>ℏ </m:t>
                                  </m:r>
                                </m:den>
                              </m:f>
                            </m:sup>
                          </m:sSup>
                        </m:e>
                      </m:func>
                    </m:oMath>
                  </m:oMathPara>
                </a14:m>
                <a:endParaRPr lang="en-GB" sz="1800" i="1" dirty="0"/>
              </a:p>
            </p:txBody>
          </p:sp>
        </mc:Choice>
        <mc:Fallback>
          <p:sp>
            <p:nvSpPr>
              <p:cNvPr id="57" name="Content Placeholder 1">
                <a:extLst>
                  <a:ext uri="{FF2B5EF4-FFF2-40B4-BE49-F238E27FC236}">
                    <a16:creationId xmlns:a16="http://schemas.microsoft.com/office/drawing/2014/main" id="{C19AB8FB-F161-E6DA-4686-DF4E49653235}"/>
                  </a:ext>
                </a:extLst>
              </p:cNvPr>
              <p:cNvSpPr txBox="1">
                <a:spLocks noRot="1" noChangeAspect="1" noMove="1" noResize="1" noEditPoints="1" noAdjustHandles="1" noChangeArrowheads="1" noChangeShapeType="1" noTextEdit="1"/>
              </p:cNvSpPr>
              <p:nvPr/>
            </p:nvSpPr>
            <p:spPr>
              <a:xfrm>
                <a:off x="7212512" y="3789292"/>
                <a:ext cx="3739503" cy="784296"/>
              </a:xfrm>
              <a:prstGeom prst="rect">
                <a:avLst/>
              </a:prstGeom>
              <a:blipFill>
                <a:blip r:embed="rId9"/>
                <a:stretch>
                  <a:fillRect/>
                </a:stretch>
              </a:blipFill>
              <a:ln w="38100">
                <a:solidFill>
                  <a:srgbClr val="FF0000">
                    <a:alpha val="30000"/>
                  </a:srgbClr>
                </a:solidFill>
              </a:ln>
            </p:spPr>
            <p:txBody>
              <a:bodyPr/>
              <a:lstStyle/>
              <a:p>
                <a:r>
                  <a:rPr lang="en-GB">
                    <a:noFill/>
                  </a:rPr>
                  <a:t> </a:t>
                </a:r>
              </a:p>
            </p:txBody>
          </p:sp>
        </mc:Fallback>
      </mc:AlternateContent>
      <p:sp>
        <p:nvSpPr>
          <p:cNvPr id="59" name="Right Arrow 58">
            <a:extLst>
              <a:ext uri="{FF2B5EF4-FFF2-40B4-BE49-F238E27FC236}">
                <a16:creationId xmlns:a16="http://schemas.microsoft.com/office/drawing/2014/main" id="{AD209131-47B1-3D68-71CF-437386C1A4F5}"/>
              </a:ext>
            </a:extLst>
          </p:cNvPr>
          <p:cNvSpPr/>
          <p:nvPr/>
        </p:nvSpPr>
        <p:spPr>
          <a:xfrm>
            <a:off x="6370996" y="4087845"/>
            <a:ext cx="478957" cy="237240"/>
          </a:xfrm>
          <a:prstGeom prst="rightArrow">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0841EDF7-0066-2A1A-C19C-35B79555C8BA}"/>
              </a:ext>
            </a:extLst>
          </p:cNvPr>
          <p:cNvSpPr txBox="1"/>
          <p:nvPr/>
        </p:nvSpPr>
        <p:spPr>
          <a:xfrm>
            <a:off x="6370995" y="4887072"/>
            <a:ext cx="5309225" cy="923330"/>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The above expression is general for time-independent Hamiltonians, </a:t>
            </a:r>
            <a:r>
              <a:rPr lang="en-GB" dirty="0" err="1">
                <a:solidFill>
                  <a:srgbClr val="1F1F1F"/>
                </a:solidFill>
                <a:latin typeface="Calibri" panose="020F0502020204030204" pitchFamily="34" charset="0"/>
                <a:cs typeface="Calibri" panose="020F0502020204030204" pitchFamily="34" charset="0"/>
              </a:rPr>
              <a:t>e.g</a:t>
            </a:r>
            <a:r>
              <a:rPr lang="en-GB" dirty="0">
                <a:solidFill>
                  <a:srgbClr val="1F1F1F"/>
                </a:solidFill>
                <a:latin typeface="Calibri" panose="020F0502020204030204" pitchFamily="34" charset="0"/>
                <a:cs typeface="Calibri" panose="020F0502020204030204" pitchFamily="34" charset="0"/>
              </a:rPr>
              <a:t> when there is no time-varying external potential.</a:t>
            </a:r>
          </a:p>
        </p:txBody>
      </p:sp>
      <p:pic>
        <p:nvPicPr>
          <p:cNvPr id="3" name="Picture 2">
            <a:extLst>
              <a:ext uri="{FF2B5EF4-FFF2-40B4-BE49-F238E27FC236}">
                <a16:creationId xmlns:a16="http://schemas.microsoft.com/office/drawing/2014/main" id="{E77B4A69-E71F-B9AE-9E97-5B2106A849E9}"/>
              </a:ext>
            </a:extLst>
          </p:cNvPr>
          <p:cNvPicPr>
            <a:picLocks noChangeAspect="1"/>
          </p:cNvPicPr>
          <p:nvPr/>
        </p:nvPicPr>
        <p:blipFill>
          <a:blip r:embed="rId10">
            <a:alphaModFix/>
          </a:blip>
          <a:srcRect l="10380" b="5212"/>
          <a:stretch/>
        </p:blipFill>
        <p:spPr>
          <a:xfrm>
            <a:off x="3524120" y="1487018"/>
            <a:ext cx="2296886" cy="4341406"/>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31E32C0-9CC6-FF5B-381B-3700BECA7B5C}"/>
                  </a:ext>
                </a:extLst>
              </p:cNvPr>
              <p:cNvSpPr txBox="1"/>
              <p:nvPr/>
            </p:nvSpPr>
            <p:spPr>
              <a:xfrm>
                <a:off x="1245831" y="5952856"/>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position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𝑥</m:t>
                    </m:r>
                  </m:oMath>
                </a14:m>
                <a:endParaRPr lang="en-GB" sz="1800" dirty="0">
                  <a:latin typeface="Cambria Math" panose="02040503050406030204" pitchFamily="18" charset="0"/>
                </a:endParaRPr>
              </a:p>
            </p:txBody>
          </p:sp>
        </mc:Choice>
        <mc:Fallback xmlns="">
          <p:sp>
            <p:nvSpPr>
              <p:cNvPr id="6" name="TextBox 5">
                <a:extLst>
                  <a:ext uri="{FF2B5EF4-FFF2-40B4-BE49-F238E27FC236}">
                    <a16:creationId xmlns:a16="http://schemas.microsoft.com/office/drawing/2014/main" id="{F31E32C0-9CC6-FF5B-381B-3700BECA7B5C}"/>
                  </a:ext>
                </a:extLst>
              </p:cNvPr>
              <p:cNvSpPr txBox="1">
                <a:spLocks noRot="1" noChangeAspect="1" noMove="1" noResize="1" noEditPoints="1" noAdjustHandles="1" noChangeArrowheads="1" noChangeShapeType="1" noTextEdit="1"/>
              </p:cNvSpPr>
              <p:nvPr/>
            </p:nvSpPr>
            <p:spPr>
              <a:xfrm>
                <a:off x="1245831" y="5952856"/>
                <a:ext cx="1161279" cy="369332"/>
              </a:xfrm>
              <a:prstGeom prst="rect">
                <a:avLst/>
              </a:prstGeom>
              <a:blipFill>
                <a:blip r:embed="rId11"/>
                <a:stretch>
                  <a:fillRect l="-1075"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228ABA9-A981-4E8F-46CF-84EA0036BD1D}"/>
                  </a:ext>
                </a:extLst>
              </p:cNvPr>
              <p:cNvSpPr txBox="1"/>
              <p:nvPr/>
            </p:nvSpPr>
            <p:spPr>
              <a:xfrm>
                <a:off x="642936" y="5782855"/>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0</m:t>
                      </m:r>
                    </m:oMath>
                  </m:oMathPara>
                </a14:m>
                <a:endParaRPr lang="en-GB" sz="1400" dirty="0">
                  <a:latin typeface="Cambria Math" panose="02040503050406030204" pitchFamily="18" charset="0"/>
                </a:endParaRPr>
              </a:p>
            </p:txBody>
          </p:sp>
        </mc:Choice>
        <mc:Fallback xmlns="">
          <p:sp>
            <p:nvSpPr>
              <p:cNvPr id="8" name="TextBox 7">
                <a:extLst>
                  <a:ext uri="{FF2B5EF4-FFF2-40B4-BE49-F238E27FC236}">
                    <a16:creationId xmlns:a16="http://schemas.microsoft.com/office/drawing/2014/main" id="{2228ABA9-A981-4E8F-46CF-84EA0036BD1D}"/>
                  </a:ext>
                </a:extLst>
              </p:cNvPr>
              <p:cNvSpPr txBox="1">
                <a:spLocks noRot="1" noChangeAspect="1" noMove="1" noResize="1" noEditPoints="1" noAdjustHandles="1" noChangeArrowheads="1" noChangeShapeType="1" noTextEdit="1"/>
              </p:cNvSpPr>
              <p:nvPr/>
            </p:nvSpPr>
            <p:spPr>
              <a:xfrm>
                <a:off x="642936" y="5782855"/>
                <a:ext cx="314538"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282884B-B2B8-0EDD-458E-DAC3F254CF23}"/>
                  </a:ext>
                </a:extLst>
              </p:cNvPr>
              <p:cNvSpPr txBox="1"/>
              <p:nvPr/>
            </p:nvSpPr>
            <p:spPr>
              <a:xfrm>
                <a:off x="2694623" y="5782855"/>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dirty="0" smtClean="0">
                          <a:solidFill>
                            <a:srgbClr val="1F1F1F"/>
                          </a:solidFill>
                          <a:latin typeface="Cambria Math" panose="02040503050406030204" pitchFamily="18" charset="0"/>
                          <a:cs typeface="Calibri" panose="020F0502020204030204" pitchFamily="34" charset="0"/>
                        </a:rPr>
                        <m:t>𝐿</m:t>
                      </m:r>
                    </m:oMath>
                  </m:oMathPara>
                </a14:m>
                <a:endParaRPr lang="en-GB" sz="1400"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E282884B-B2B8-0EDD-458E-DAC3F254CF23}"/>
                  </a:ext>
                </a:extLst>
              </p:cNvPr>
              <p:cNvSpPr txBox="1">
                <a:spLocks noRot="1" noChangeAspect="1" noMove="1" noResize="1" noEditPoints="1" noAdjustHandles="1" noChangeArrowheads="1" noChangeShapeType="1" noTextEdit="1"/>
              </p:cNvSpPr>
              <p:nvPr/>
            </p:nvSpPr>
            <p:spPr>
              <a:xfrm>
                <a:off x="2694623" y="5782855"/>
                <a:ext cx="314538"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72A413-DC63-FADC-7F86-2A06BD52A071}"/>
                  </a:ext>
                </a:extLst>
              </p:cNvPr>
              <p:cNvSpPr txBox="1"/>
              <p:nvPr/>
            </p:nvSpPr>
            <p:spPr>
              <a:xfrm rot="16200000">
                <a:off x="-322646" y="3460179"/>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state </a:t>
                </a:r>
                <a14:m>
                  <m:oMath xmlns:m="http://schemas.openxmlformats.org/officeDocument/2006/math">
                    <m:r>
                      <a:rPr lang="en-GB" b="0" i="1" dirty="0" smtClean="0">
                        <a:solidFill>
                          <a:srgbClr val="1F1F1F"/>
                        </a:solidFill>
                        <a:latin typeface="Cambria Math" panose="02040503050406030204" pitchFamily="18" charset="0"/>
                        <a:cs typeface="Calibri" panose="020F0502020204030204" pitchFamily="34" charset="0"/>
                      </a:rPr>
                      <m:t>𝑛</m:t>
                    </m:r>
                  </m:oMath>
                </a14:m>
                <a:endParaRPr lang="en-GB" sz="1800" dirty="0">
                  <a:latin typeface="Cambria Math" panose="02040503050406030204" pitchFamily="18" charset="0"/>
                </a:endParaRPr>
              </a:p>
            </p:txBody>
          </p:sp>
        </mc:Choice>
        <mc:Fallback xmlns="">
          <p:sp>
            <p:nvSpPr>
              <p:cNvPr id="10" name="TextBox 9">
                <a:extLst>
                  <a:ext uri="{FF2B5EF4-FFF2-40B4-BE49-F238E27FC236}">
                    <a16:creationId xmlns:a16="http://schemas.microsoft.com/office/drawing/2014/main" id="{8572A413-DC63-FADC-7F86-2A06BD52A071}"/>
                  </a:ext>
                </a:extLst>
              </p:cNvPr>
              <p:cNvSpPr txBox="1">
                <a:spLocks noRot="1" noChangeAspect="1" noMove="1" noResize="1" noEditPoints="1" noAdjustHandles="1" noChangeArrowheads="1" noChangeShapeType="1" noTextEdit="1"/>
              </p:cNvSpPr>
              <p:nvPr/>
            </p:nvSpPr>
            <p:spPr>
              <a:xfrm rot="16200000">
                <a:off x="-322646" y="3460179"/>
                <a:ext cx="1161279" cy="369332"/>
              </a:xfrm>
              <a:prstGeom prst="rect">
                <a:avLst/>
              </a:prstGeom>
              <a:blipFill>
                <a:blip r:embed="rId14"/>
                <a:stretch>
                  <a:fillRect l="-6452" r="-225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F67C9E-09CD-4CF3-771E-59E5EE1CEA18}"/>
                  </a:ext>
                </a:extLst>
              </p:cNvPr>
              <p:cNvSpPr txBox="1"/>
              <p:nvPr/>
            </p:nvSpPr>
            <p:spPr>
              <a:xfrm>
                <a:off x="438810" y="4897030"/>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1</m:t>
                      </m:r>
                    </m:oMath>
                  </m:oMathPara>
                </a14:m>
                <a:endParaRPr lang="en-GB" sz="1400" dirty="0">
                  <a:latin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C2F67C9E-09CD-4CF3-771E-59E5EE1CEA18}"/>
                  </a:ext>
                </a:extLst>
              </p:cNvPr>
              <p:cNvSpPr txBox="1">
                <a:spLocks noRot="1" noChangeAspect="1" noMove="1" noResize="1" noEditPoints="1" noAdjustHandles="1" noChangeArrowheads="1" noChangeShapeType="1" noTextEdit="1"/>
              </p:cNvSpPr>
              <p:nvPr/>
            </p:nvSpPr>
            <p:spPr>
              <a:xfrm>
                <a:off x="438810" y="4897030"/>
                <a:ext cx="314538" cy="30777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97E5F99-2051-0D51-08FD-80AE54D107AB}"/>
                  </a:ext>
                </a:extLst>
              </p:cNvPr>
              <p:cNvSpPr txBox="1"/>
              <p:nvPr/>
            </p:nvSpPr>
            <p:spPr>
              <a:xfrm>
                <a:off x="438810" y="4189968"/>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2</m:t>
                      </m:r>
                    </m:oMath>
                  </m:oMathPara>
                </a14:m>
                <a:endParaRPr lang="en-GB" sz="1400" dirty="0">
                  <a:latin typeface="Cambria Math" panose="02040503050406030204" pitchFamily="18" charset="0"/>
                </a:endParaRPr>
              </a:p>
            </p:txBody>
          </p:sp>
        </mc:Choice>
        <mc:Fallback xmlns="">
          <p:sp>
            <p:nvSpPr>
              <p:cNvPr id="12" name="TextBox 11">
                <a:extLst>
                  <a:ext uri="{FF2B5EF4-FFF2-40B4-BE49-F238E27FC236}">
                    <a16:creationId xmlns:a16="http://schemas.microsoft.com/office/drawing/2014/main" id="{797E5F99-2051-0D51-08FD-80AE54D107AB}"/>
                  </a:ext>
                </a:extLst>
              </p:cNvPr>
              <p:cNvSpPr txBox="1">
                <a:spLocks noRot="1" noChangeAspect="1" noMove="1" noResize="1" noEditPoints="1" noAdjustHandles="1" noChangeArrowheads="1" noChangeShapeType="1" noTextEdit="1"/>
              </p:cNvSpPr>
              <p:nvPr/>
            </p:nvSpPr>
            <p:spPr>
              <a:xfrm>
                <a:off x="438810" y="4189968"/>
                <a:ext cx="314538"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A5543D8-C293-A887-5835-476826F74F89}"/>
                  </a:ext>
                </a:extLst>
              </p:cNvPr>
              <p:cNvSpPr txBox="1"/>
              <p:nvPr/>
            </p:nvSpPr>
            <p:spPr>
              <a:xfrm>
                <a:off x="438810" y="3482906"/>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3</m:t>
                      </m:r>
                    </m:oMath>
                  </m:oMathPara>
                </a14:m>
                <a:endParaRPr lang="en-GB" sz="1400" dirty="0">
                  <a:latin typeface="Cambria Math" panose="02040503050406030204" pitchFamily="18" charset="0"/>
                </a:endParaRPr>
              </a:p>
            </p:txBody>
          </p:sp>
        </mc:Choice>
        <mc:Fallback xmlns="">
          <p:sp>
            <p:nvSpPr>
              <p:cNvPr id="13" name="TextBox 12">
                <a:extLst>
                  <a:ext uri="{FF2B5EF4-FFF2-40B4-BE49-F238E27FC236}">
                    <a16:creationId xmlns:a16="http://schemas.microsoft.com/office/drawing/2014/main" id="{2A5543D8-C293-A887-5835-476826F74F89}"/>
                  </a:ext>
                </a:extLst>
              </p:cNvPr>
              <p:cNvSpPr txBox="1">
                <a:spLocks noRot="1" noChangeAspect="1" noMove="1" noResize="1" noEditPoints="1" noAdjustHandles="1" noChangeArrowheads="1" noChangeShapeType="1" noTextEdit="1"/>
              </p:cNvSpPr>
              <p:nvPr/>
            </p:nvSpPr>
            <p:spPr>
              <a:xfrm>
                <a:off x="438810" y="3482906"/>
                <a:ext cx="314538"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A253CE9-801E-C2B8-2435-B0780372F12A}"/>
                  </a:ext>
                </a:extLst>
              </p:cNvPr>
              <p:cNvSpPr txBox="1"/>
              <p:nvPr/>
            </p:nvSpPr>
            <p:spPr>
              <a:xfrm>
                <a:off x="438810" y="2775844"/>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4</m:t>
                      </m:r>
                    </m:oMath>
                  </m:oMathPara>
                </a14:m>
                <a:endParaRPr lang="en-GB" sz="1400" dirty="0">
                  <a:latin typeface="Cambria Math" panose="02040503050406030204" pitchFamily="18" charset="0"/>
                </a:endParaRPr>
              </a:p>
            </p:txBody>
          </p:sp>
        </mc:Choice>
        <mc:Fallback xmlns="">
          <p:sp>
            <p:nvSpPr>
              <p:cNvPr id="15" name="TextBox 14">
                <a:extLst>
                  <a:ext uri="{FF2B5EF4-FFF2-40B4-BE49-F238E27FC236}">
                    <a16:creationId xmlns:a16="http://schemas.microsoft.com/office/drawing/2014/main" id="{7A253CE9-801E-C2B8-2435-B0780372F12A}"/>
                  </a:ext>
                </a:extLst>
              </p:cNvPr>
              <p:cNvSpPr txBox="1">
                <a:spLocks noRot="1" noChangeAspect="1" noMove="1" noResize="1" noEditPoints="1" noAdjustHandles="1" noChangeArrowheads="1" noChangeShapeType="1" noTextEdit="1"/>
              </p:cNvSpPr>
              <p:nvPr/>
            </p:nvSpPr>
            <p:spPr>
              <a:xfrm>
                <a:off x="438810" y="2775844"/>
                <a:ext cx="314538"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4B13167-A88F-BD5C-EBAC-106AA12DAA2F}"/>
                  </a:ext>
                </a:extLst>
              </p:cNvPr>
              <p:cNvSpPr txBox="1"/>
              <p:nvPr/>
            </p:nvSpPr>
            <p:spPr>
              <a:xfrm>
                <a:off x="438810" y="2068782"/>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5</m:t>
                      </m:r>
                    </m:oMath>
                  </m:oMathPara>
                </a14:m>
                <a:endParaRPr lang="en-GB" sz="1400" dirty="0">
                  <a:latin typeface="Cambria Math" panose="02040503050406030204" pitchFamily="18" charset="0"/>
                </a:endParaRPr>
              </a:p>
            </p:txBody>
          </p:sp>
        </mc:Choice>
        <mc:Fallback xmlns="">
          <p:sp>
            <p:nvSpPr>
              <p:cNvPr id="16" name="TextBox 15">
                <a:extLst>
                  <a:ext uri="{FF2B5EF4-FFF2-40B4-BE49-F238E27FC236}">
                    <a16:creationId xmlns:a16="http://schemas.microsoft.com/office/drawing/2014/main" id="{94B13167-A88F-BD5C-EBAC-106AA12DAA2F}"/>
                  </a:ext>
                </a:extLst>
              </p:cNvPr>
              <p:cNvSpPr txBox="1">
                <a:spLocks noRot="1" noChangeAspect="1" noMove="1" noResize="1" noEditPoints="1" noAdjustHandles="1" noChangeArrowheads="1" noChangeShapeType="1" noTextEdit="1"/>
              </p:cNvSpPr>
              <p:nvPr/>
            </p:nvSpPr>
            <p:spPr>
              <a:xfrm>
                <a:off x="438810" y="2068782"/>
                <a:ext cx="314538"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F11E4A6-7D21-9C22-67A3-A08B5DD9CDAA}"/>
                  </a:ext>
                </a:extLst>
              </p:cNvPr>
              <p:cNvSpPr txBox="1"/>
              <p:nvPr/>
            </p:nvSpPr>
            <p:spPr>
              <a:xfrm>
                <a:off x="4028363" y="5951320"/>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position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𝑥</m:t>
                    </m:r>
                  </m:oMath>
                </a14:m>
                <a:endParaRPr lang="en-GB" sz="1800" dirty="0">
                  <a:latin typeface="Cambria Math" panose="02040503050406030204" pitchFamily="18" charset="0"/>
                </a:endParaRPr>
              </a:p>
            </p:txBody>
          </p:sp>
        </mc:Choice>
        <mc:Fallback xmlns="">
          <p:sp>
            <p:nvSpPr>
              <p:cNvPr id="17" name="TextBox 16">
                <a:extLst>
                  <a:ext uri="{FF2B5EF4-FFF2-40B4-BE49-F238E27FC236}">
                    <a16:creationId xmlns:a16="http://schemas.microsoft.com/office/drawing/2014/main" id="{5F11E4A6-7D21-9C22-67A3-A08B5DD9CDAA}"/>
                  </a:ext>
                </a:extLst>
              </p:cNvPr>
              <p:cNvSpPr txBox="1">
                <a:spLocks noRot="1" noChangeAspect="1" noMove="1" noResize="1" noEditPoints="1" noAdjustHandles="1" noChangeArrowheads="1" noChangeShapeType="1" noTextEdit="1"/>
              </p:cNvSpPr>
              <p:nvPr/>
            </p:nvSpPr>
            <p:spPr>
              <a:xfrm>
                <a:off x="4028363" y="5951320"/>
                <a:ext cx="1161279" cy="369332"/>
              </a:xfrm>
              <a:prstGeom prst="rect">
                <a:avLst/>
              </a:prstGeom>
              <a:blipFill>
                <a:blip r:embed="rId20"/>
                <a:stretch>
                  <a:fillRect l="-3261"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6F98160-FBD6-86B7-B555-800AB06D7A7A}"/>
                  </a:ext>
                </a:extLst>
              </p:cNvPr>
              <p:cNvSpPr txBox="1"/>
              <p:nvPr/>
            </p:nvSpPr>
            <p:spPr>
              <a:xfrm>
                <a:off x="3425468" y="5781319"/>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0</m:t>
                      </m:r>
                    </m:oMath>
                  </m:oMathPara>
                </a14:m>
                <a:endParaRPr lang="en-GB" sz="1400" dirty="0">
                  <a:latin typeface="Cambria Math" panose="02040503050406030204" pitchFamily="18" charset="0"/>
                </a:endParaRPr>
              </a:p>
            </p:txBody>
          </p:sp>
        </mc:Choice>
        <mc:Fallback xmlns="">
          <p:sp>
            <p:nvSpPr>
              <p:cNvPr id="19" name="TextBox 18">
                <a:extLst>
                  <a:ext uri="{FF2B5EF4-FFF2-40B4-BE49-F238E27FC236}">
                    <a16:creationId xmlns:a16="http://schemas.microsoft.com/office/drawing/2014/main" id="{56F98160-FBD6-86B7-B555-800AB06D7A7A}"/>
                  </a:ext>
                </a:extLst>
              </p:cNvPr>
              <p:cNvSpPr txBox="1">
                <a:spLocks noRot="1" noChangeAspect="1" noMove="1" noResize="1" noEditPoints="1" noAdjustHandles="1" noChangeArrowheads="1" noChangeShapeType="1" noTextEdit="1"/>
              </p:cNvSpPr>
              <p:nvPr/>
            </p:nvSpPr>
            <p:spPr>
              <a:xfrm>
                <a:off x="3425468" y="5781319"/>
                <a:ext cx="314538" cy="307777"/>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D04E4FD-32C0-F6AF-BDC4-F4FC9EBE45E8}"/>
                  </a:ext>
                </a:extLst>
              </p:cNvPr>
              <p:cNvSpPr txBox="1"/>
              <p:nvPr/>
            </p:nvSpPr>
            <p:spPr>
              <a:xfrm>
                <a:off x="5477155" y="5781319"/>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dirty="0" smtClean="0">
                          <a:solidFill>
                            <a:srgbClr val="1F1F1F"/>
                          </a:solidFill>
                          <a:latin typeface="Cambria Math" panose="02040503050406030204" pitchFamily="18" charset="0"/>
                          <a:cs typeface="Calibri" panose="020F0502020204030204" pitchFamily="34" charset="0"/>
                        </a:rPr>
                        <m:t>𝐿</m:t>
                      </m:r>
                    </m:oMath>
                  </m:oMathPara>
                </a14:m>
                <a:endParaRPr lang="en-GB" sz="1400" dirty="0">
                  <a:latin typeface="Cambria Math" panose="02040503050406030204" pitchFamily="18" charset="0"/>
                </a:endParaRPr>
              </a:p>
            </p:txBody>
          </p:sp>
        </mc:Choice>
        <mc:Fallback xmlns="">
          <p:sp>
            <p:nvSpPr>
              <p:cNvPr id="20" name="TextBox 19">
                <a:extLst>
                  <a:ext uri="{FF2B5EF4-FFF2-40B4-BE49-F238E27FC236}">
                    <a16:creationId xmlns:a16="http://schemas.microsoft.com/office/drawing/2014/main" id="{6D04E4FD-32C0-F6AF-BDC4-F4FC9EBE45E8}"/>
                  </a:ext>
                </a:extLst>
              </p:cNvPr>
              <p:cNvSpPr txBox="1">
                <a:spLocks noRot="1" noChangeAspect="1" noMove="1" noResize="1" noEditPoints="1" noAdjustHandles="1" noChangeArrowheads="1" noChangeShapeType="1" noTextEdit="1"/>
              </p:cNvSpPr>
              <p:nvPr/>
            </p:nvSpPr>
            <p:spPr>
              <a:xfrm>
                <a:off x="5477155" y="5781319"/>
                <a:ext cx="314538" cy="307777"/>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B2A00970-7457-942E-2A81-8881EBA7C2D9}"/>
                  </a:ext>
                </a:extLst>
              </p:cNvPr>
              <p:cNvSpPr txBox="1"/>
              <p:nvPr/>
            </p:nvSpPr>
            <p:spPr>
              <a:xfrm>
                <a:off x="5078424" y="4573588"/>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5A7EB3"/>
                              </a:solidFill>
                              <a:latin typeface="Cambria Math" panose="02040503050406030204" pitchFamily="18" charset="0"/>
                            </a:rPr>
                          </m:ctrlPr>
                        </m:sSubPr>
                        <m:e>
                          <m:r>
                            <a:rPr lang="en-GB" sz="1400" b="0" i="1" smtClean="0">
                              <a:solidFill>
                                <a:srgbClr val="5A7EB3"/>
                              </a:solidFill>
                              <a:latin typeface="Cambria Math" panose="02040503050406030204" pitchFamily="18" charset="0"/>
                            </a:rPr>
                            <m:t>𝜌</m:t>
                          </m:r>
                        </m:e>
                        <m:sub>
                          <m:r>
                            <a:rPr lang="en-GB" sz="1400" b="0" i="1" smtClean="0">
                              <a:solidFill>
                                <a:srgbClr val="5A7EB3"/>
                              </a:solidFill>
                              <a:latin typeface="Cambria Math" panose="02040503050406030204" pitchFamily="18" charset="0"/>
                            </a:rPr>
                            <m:t>1</m:t>
                          </m:r>
                        </m:sub>
                      </m:sSub>
                      <m:r>
                        <a:rPr lang="en-GB" sz="1400" b="0" i="1" smtClean="0">
                          <a:solidFill>
                            <a:srgbClr val="5A7EB3"/>
                          </a:solidFill>
                          <a:latin typeface="Cambria Math" panose="02040503050406030204" pitchFamily="18" charset="0"/>
                        </a:rPr>
                        <m:t>(</m:t>
                      </m:r>
                      <m:r>
                        <a:rPr lang="en-GB" sz="1400" b="0" i="1" smtClean="0">
                          <a:solidFill>
                            <a:srgbClr val="5A7EB3"/>
                          </a:solidFill>
                          <a:latin typeface="Cambria Math" panose="02040503050406030204" pitchFamily="18" charset="0"/>
                        </a:rPr>
                        <m:t>𝑥</m:t>
                      </m:r>
                      <m:r>
                        <a:rPr lang="en-GB" sz="1400" b="0" i="1" smtClean="0">
                          <a:solidFill>
                            <a:srgbClr val="5A7EB3"/>
                          </a:solidFill>
                          <a:latin typeface="Cambria Math" panose="02040503050406030204" pitchFamily="18" charset="0"/>
                        </a:rPr>
                        <m:t>)</m:t>
                      </m:r>
                    </m:oMath>
                  </m:oMathPara>
                </a14:m>
                <a:endParaRPr lang="en-GB" sz="1400" dirty="0">
                  <a:solidFill>
                    <a:srgbClr val="5A7EB3"/>
                  </a:solidFill>
                </a:endParaRPr>
              </a:p>
            </p:txBody>
          </p:sp>
        </mc:Choice>
        <mc:Fallback xmlns="">
          <p:sp>
            <p:nvSpPr>
              <p:cNvPr id="22" name="TextBox 21">
                <a:extLst>
                  <a:ext uri="{FF2B5EF4-FFF2-40B4-BE49-F238E27FC236}">
                    <a16:creationId xmlns:a16="http://schemas.microsoft.com/office/drawing/2014/main" id="{B2A00970-7457-942E-2A81-8881EBA7C2D9}"/>
                  </a:ext>
                </a:extLst>
              </p:cNvPr>
              <p:cNvSpPr txBox="1">
                <a:spLocks noRot="1" noChangeAspect="1" noMove="1" noResize="1" noEditPoints="1" noAdjustHandles="1" noChangeArrowheads="1" noChangeShapeType="1" noTextEdit="1"/>
              </p:cNvSpPr>
              <p:nvPr/>
            </p:nvSpPr>
            <p:spPr>
              <a:xfrm>
                <a:off x="5078424" y="4573588"/>
                <a:ext cx="653537" cy="215444"/>
              </a:xfrm>
              <a:prstGeom prst="rect">
                <a:avLst/>
              </a:prstGeom>
              <a:blipFill>
                <a:blip r:embed="rId23"/>
                <a:stretch>
                  <a:fillRect t="-5556"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CFC0385F-026E-3ABA-4110-67ED3BD4039E}"/>
                  </a:ext>
                </a:extLst>
              </p:cNvPr>
              <p:cNvSpPr txBox="1"/>
              <p:nvPr/>
            </p:nvSpPr>
            <p:spPr>
              <a:xfrm>
                <a:off x="5078424" y="3698372"/>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0981A"/>
                              </a:solidFill>
                              <a:latin typeface="Cambria Math" panose="02040503050406030204" pitchFamily="18" charset="0"/>
                            </a:rPr>
                          </m:ctrlPr>
                        </m:sSubPr>
                        <m:e>
                          <m:r>
                            <a:rPr lang="en-GB" sz="1400" b="0" i="1" smtClean="0">
                              <a:solidFill>
                                <a:srgbClr val="E0981A"/>
                              </a:solidFill>
                              <a:latin typeface="Cambria Math" panose="02040503050406030204" pitchFamily="18" charset="0"/>
                            </a:rPr>
                            <m:t>𝜌</m:t>
                          </m:r>
                        </m:e>
                        <m:sub>
                          <m:r>
                            <a:rPr lang="en-GB" sz="1400" b="0" i="1" smtClean="0">
                              <a:solidFill>
                                <a:srgbClr val="E0981A"/>
                              </a:solidFill>
                              <a:latin typeface="Cambria Math" panose="02040503050406030204" pitchFamily="18" charset="0"/>
                            </a:rPr>
                            <m:t>2</m:t>
                          </m:r>
                        </m:sub>
                      </m:sSub>
                      <m:r>
                        <a:rPr lang="en-GB" sz="1400" b="0" i="1" smtClean="0">
                          <a:solidFill>
                            <a:srgbClr val="E0981A"/>
                          </a:solidFill>
                          <a:latin typeface="Cambria Math" panose="02040503050406030204" pitchFamily="18" charset="0"/>
                        </a:rPr>
                        <m:t>(</m:t>
                      </m:r>
                      <m:r>
                        <a:rPr lang="en-GB" sz="1400" b="0" i="1" smtClean="0">
                          <a:solidFill>
                            <a:srgbClr val="E0981A"/>
                          </a:solidFill>
                          <a:latin typeface="Cambria Math" panose="02040503050406030204" pitchFamily="18" charset="0"/>
                        </a:rPr>
                        <m:t>𝑥</m:t>
                      </m:r>
                      <m:r>
                        <a:rPr lang="en-GB" sz="1400" b="0" i="1" smtClean="0">
                          <a:solidFill>
                            <a:srgbClr val="E0981A"/>
                          </a:solidFill>
                          <a:latin typeface="Cambria Math" panose="02040503050406030204" pitchFamily="18" charset="0"/>
                        </a:rPr>
                        <m:t>)</m:t>
                      </m:r>
                    </m:oMath>
                  </m:oMathPara>
                </a14:m>
                <a:endParaRPr lang="en-GB" sz="1400" dirty="0">
                  <a:solidFill>
                    <a:srgbClr val="E0981A"/>
                  </a:solidFill>
                </a:endParaRPr>
              </a:p>
            </p:txBody>
          </p:sp>
        </mc:Choice>
        <mc:Fallback xmlns="">
          <p:sp>
            <p:nvSpPr>
              <p:cNvPr id="42" name="TextBox 41">
                <a:extLst>
                  <a:ext uri="{FF2B5EF4-FFF2-40B4-BE49-F238E27FC236}">
                    <a16:creationId xmlns:a16="http://schemas.microsoft.com/office/drawing/2014/main" id="{CFC0385F-026E-3ABA-4110-67ED3BD4039E}"/>
                  </a:ext>
                </a:extLst>
              </p:cNvPr>
              <p:cNvSpPr txBox="1">
                <a:spLocks noRot="1" noChangeAspect="1" noMove="1" noResize="1" noEditPoints="1" noAdjustHandles="1" noChangeArrowheads="1" noChangeShapeType="1" noTextEdit="1"/>
              </p:cNvSpPr>
              <p:nvPr/>
            </p:nvSpPr>
            <p:spPr>
              <a:xfrm>
                <a:off x="5078424" y="3698372"/>
                <a:ext cx="653537" cy="215444"/>
              </a:xfrm>
              <a:prstGeom prst="rect">
                <a:avLst/>
              </a:prstGeom>
              <a:blipFill>
                <a:blip r:embed="rId24"/>
                <a:stretch>
                  <a:fillRect t="-5556" b="-2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AA8C2B2-5330-597B-921A-38823A953112}"/>
                  </a:ext>
                </a:extLst>
              </p:cNvPr>
              <p:cNvSpPr txBox="1"/>
              <p:nvPr/>
            </p:nvSpPr>
            <p:spPr>
              <a:xfrm>
                <a:off x="5078424" y="2991310"/>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FAF30"/>
                              </a:solidFill>
                              <a:latin typeface="Cambria Math" panose="02040503050406030204" pitchFamily="18" charset="0"/>
                            </a:rPr>
                          </m:ctrlPr>
                        </m:sSubPr>
                        <m:e>
                          <m:r>
                            <a:rPr lang="en-GB" sz="1400" b="0" i="1" smtClean="0">
                              <a:solidFill>
                                <a:srgbClr val="8FAF30"/>
                              </a:solidFill>
                              <a:latin typeface="Cambria Math" panose="02040503050406030204" pitchFamily="18" charset="0"/>
                            </a:rPr>
                            <m:t>𝜌</m:t>
                          </m:r>
                        </m:e>
                        <m:sub>
                          <m:r>
                            <a:rPr lang="en-GB" sz="1400" b="0" i="1" smtClean="0">
                              <a:solidFill>
                                <a:srgbClr val="8FAF30"/>
                              </a:solidFill>
                              <a:latin typeface="Cambria Math" panose="02040503050406030204" pitchFamily="18" charset="0"/>
                            </a:rPr>
                            <m:t>3</m:t>
                          </m:r>
                        </m:sub>
                      </m:sSub>
                      <m:r>
                        <a:rPr lang="en-GB" sz="1400" b="0" i="1" smtClean="0">
                          <a:solidFill>
                            <a:srgbClr val="8FAF30"/>
                          </a:solidFill>
                          <a:latin typeface="Cambria Math" panose="02040503050406030204" pitchFamily="18" charset="0"/>
                        </a:rPr>
                        <m:t>(</m:t>
                      </m:r>
                      <m:r>
                        <a:rPr lang="en-GB" sz="1400" b="0" i="1" smtClean="0">
                          <a:solidFill>
                            <a:srgbClr val="8FAF30"/>
                          </a:solidFill>
                          <a:latin typeface="Cambria Math" panose="02040503050406030204" pitchFamily="18" charset="0"/>
                        </a:rPr>
                        <m:t>𝑥</m:t>
                      </m:r>
                      <m:r>
                        <a:rPr lang="en-GB" sz="1400" b="0" i="1" smtClean="0">
                          <a:solidFill>
                            <a:srgbClr val="8FAF30"/>
                          </a:solidFill>
                          <a:latin typeface="Cambria Math" panose="02040503050406030204" pitchFamily="18" charset="0"/>
                        </a:rPr>
                        <m:t>)</m:t>
                      </m:r>
                    </m:oMath>
                  </m:oMathPara>
                </a14:m>
                <a:endParaRPr lang="en-GB" sz="1400" dirty="0">
                  <a:solidFill>
                    <a:srgbClr val="8FAF30"/>
                  </a:solidFill>
                </a:endParaRPr>
              </a:p>
            </p:txBody>
          </p:sp>
        </mc:Choice>
        <mc:Fallback xmlns="">
          <p:sp>
            <p:nvSpPr>
              <p:cNvPr id="44" name="TextBox 43">
                <a:extLst>
                  <a:ext uri="{FF2B5EF4-FFF2-40B4-BE49-F238E27FC236}">
                    <a16:creationId xmlns:a16="http://schemas.microsoft.com/office/drawing/2014/main" id="{EAA8C2B2-5330-597B-921A-38823A953112}"/>
                  </a:ext>
                </a:extLst>
              </p:cNvPr>
              <p:cNvSpPr txBox="1">
                <a:spLocks noRot="1" noChangeAspect="1" noMove="1" noResize="1" noEditPoints="1" noAdjustHandles="1" noChangeArrowheads="1" noChangeShapeType="1" noTextEdit="1"/>
              </p:cNvSpPr>
              <p:nvPr/>
            </p:nvSpPr>
            <p:spPr>
              <a:xfrm>
                <a:off x="5078424" y="2991310"/>
                <a:ext cx="653537" cy="215444"/>
              </a:xfrm>
              <a:prstGeom prst="rect">
                <a:avLst/>
              </a:prstGeom>
              <a:blipFill>
                <a:blip r:embed="rId25"/>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1E9E8D6-18D9-514D-03AF-A7A182A33D03}"/>
                  </a:ext>
                </a:extLst>
              </p:cNvPr>
              <p:cNvSpPr txBox="1"/>
              <p:nvPr/>
            </p:nvSpPr>
            <p:spPr>
              <a:xfrm>
                <a:off x="5078424" y="2271746"/>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C6132"/>
                              </a:solidFill>
                              <a:latin typeface="Cambria Math" panose="02040503050406030204" pitchFamily="18" charset="0"/>
                            </a:rPr>
                          </m:ctrlPr>
                        </m:sSubPr>
                        <m:e>
                          <m:r>
                            <a:rPr lang="en-GB" sz="1400" b="0" i="1" smtClean="0">
                              <a:solidFill>
                                <a:srgbClr val="EC6132"/>
                              </a:solidFill>
                              <a:latin typeface="Cambria Math" panose="02040503050406030204" pitchFamily="18" charset="0"/>
                            </a:rPr>
                            <m:t>𝜌</m:t>
                          </m:r>
                        </m:e>
                        <m:sub>
                          <m:r>
                            <a:rPr lang="en-GB" sz="1400" b="0" i="1" smtClean="0">
                              <a:solidFill>
                                <a:srgbClr val="EC6132"/>
                              </a:solidFill>
                              <a:latin typeface="Cambria Math" panose="02040503050406030204" pitchFamily="18" charset="0"/>
                            </a:rPr>
                            <m:t>4</m:t>
                          </m:r>
                        </m:sub>
                      </m:sSub>
                      <m:r>
                        <a:rPr lang="en-GB" sz="1400" b="0" i="1" smtClean="0">
                          <a:solidFill>
                            <a:srgbClr val="EC6132"/>
                          </a:solidFill>
                          <a:latin typeface="Cambria Math" panose="02040503050406030204" pitchFamily="18" charset="0"/>
                        </a:rPr>
                        <m:t>(</m:t>
                      </m:r>
                      <m:r>
                        <a:rPr lang="en-GB" sz="1400" b="0" i="1" smtClean="0">
                          <a:solidFill>
                            <a:srgbClr val="EC6132"/>
                          </a:solidFill>
                          <a:latin typeface="Cambria Math" panose="02040503050406030204" pitchFamily="18" charset="0"/>
                        </a:rPr>
                        <m:t>𝑥</m:t>
                      </m:r>
                      <m:r>
                        <a:rPr lang="en-GB" sz="1400" b="0" i="1" smtClean="0">
                          <a:solidFill>
                            <a:srgbClr val="EC6132"/>
                          </a:solidFill>
                          <a:latin typeface="Cambria Math" panose="02040503050406030204" pitchFamily="18" charset="0"/>
                        </a:rPr>
                        <m:t>)</m:t>
                      </m:r>
                    </m:oMath>
                  </m:oMathPara>
                </a14:m>
                <a:endParaRPr lang="en-GB" sz="1400" dirty="0">
                  <a:solidFill>
                    <a:srgbClr val="EC6132"/>
                  </a:solidFill>
                </a:endParaRPr>
              </a:p>
            </p:txBody>
          </p:sp>
        </mc:Choice>
        <mc:Fallback xmlns="">
          <p:sp>
            <p:nvSpPr>
              <p:cNvPr id="45" name="TextBox 44">
                <a:extLst>
                  <a:ext uri="{FF2B5EF4-FFF2-40B4-BE49-F238E27FC236}">
                    <a16:creationId xmlns:a16="http://schemas.microsoft.com/office/drawing/2014/main" id="{81E9E8D6-18D9-514D-03AF-A7A182A33D03}"/>
                  </a:ext>
                </a:extLst>
              </p:cNvPr>
              <p:cNvSpPr txBox="1">
                <a:spLocks noRot="1" noChangeAspect="1" noMove="1" noResize="1" noEditPoints="1" noAdjustHandles="1" noChangeArrowheads="1" noChangeShapeType="1" noTextEdit="1"/>
              </p:cNvSpPr>
              <p:nvPr/>
            </p:nvSpPr>
            <p:spPr>
              <a:xfrm>
                <a:off x="5078424" y="2271746"/>
                <a:ext cx="653537" cy="215444"/>
              </a:xfrm>
              <a:prstGeom prst="rect">
                <a:avLst/>
              </a:prstGeom>
              <a:blipFill>
                <a:blip r:embed="rId26"/>
                <a:stretch>
                  <a:fillRect t="-5882" b="-35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0AC3122A-F410-163D-B7EA-9DDF0479C57F}"/>
                  </a:ext>
                </a:extLst>
              </p:cNvPr>
              <p:cNvSpPr txBox="1"/>
              <p:nvPr/>
            </p:nvSpPr>
            <p:spPr>
              <a:xfrm>
                <a:off x="5078424" y="154939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373B0"/>
                              </a:solidFill>
                              <a:latin typeface="Cambria Math" panose="02040503050406030204" pitchFamily="18" charset="0"/>
                            </a:rPr>
                          </m:ctrlPr>
                        </m:sSubPr>
                        <m:e>
                          <m:r>
                            <a:rPr lang="en-GB" sz="1400" b="0" i="1" smtClean="0">
                              <a:solidFill>
                                <a:srgbClr val="8373B0"/>
                              </a:solidFill>
                              <a:latin typeface="Cambria Math" panose="02040503050406030204" pitchFamily="18" charset="0"/>
                            </a:rPr>
                            <m:t>𝜌</m:t>
                          </m:r>
                        </m:e>
                        <m:sub>
                          <m:r>
                            <a:rPr lang="en-GB" sz="1400" b="0" i="1" smtClean="0">
                              <a:solidFill>
                                <a:srgbClr val="8373B0"/>
                              </a:solidFill>
                              <a:latin typeface="Cambria Math" panose="02040503050406030204" pitchFamily="18" charset="0"/>
                            </a:rPr>
                            <m:t>5</m:t>
                          </m:r>
                        </m:sub>
                      </m:sSub>
                      <m:r>
                        <a:rPr lang="en-GB" sz="1400" b="0" i="1" smtClean="0">
                          <a:solidFill>
                            <a:srgbClr val="8373B0"/>
                          </a:solidFill>
                          <a:latin typeface="Cambria Math" panose="02040503050406030204" pitchFamily="18" charset="0"/>
                        </a:rPr>
                        <m:t>(</m:t>
                      </m:r>
                      <m:r>
                        <a:rPr lang="en-GB" sz="1400" b="0" i="1" smtClean="0">
                          <a:solidFill>
                            <a:srgbClr val="8373B0"/>
                          </a:solidFill>
                          <a:latin typeface="Cambria Math" panose="02040503050406030204" pitchFamily="18" charset="0"/>
                        </a:rPr>
                        <m:t>𝑥</m:t>
                      </m:r>
                      <m:r>
                        <a:rPr lang="en-GB" sz="1400" b="0" i="1" smtClean="0">
                          <a:solidFill>
                            <a:srgbClr val="8373B0"/>
                          </a:solidFill>
                          <a:latin typeface="Cambria Math" panose="02040503050406030204" pitchFamily="18" charset="0"/>
                        </a:rPr>
                        <m:t>)</m:t>
                      </m:r>
                    </m:oMath>
                  </m:oMathPara>
                </a14:m>
                <a:endParaRPr lang="en-GB" sz="1400" dirty="0">
                  <a:solidFill>
                    <a:srgbClr val="8373B0"/>
                  </a:solidFill>
                </a:endParaRPr>
              </a:p>
            </p:txBody>
          </p:sp>
        </mc:Choice>
        <mc:Fallback xmlns="">
          <p:sp>
            <p:nvSpPr>
              <p:cNvPr id="46" name="TextBox 45">
                <a:extLst>
                  <a:ext uri="{FF2B5EF4-FFF2-40B4-BE49-F238E27FC236}">
                    <a16:creationId xmlns:a16="http://schemas.microsoft.com/office/drawing/2014/main" id="{0AC3122A-F410-163D-B7EA-9DDF0479C57F}"/>
                  </a:ext>
                </a:extLst>
              </p:cNvPr>
              <p:cNvSpPr txBox="1">
                <a:spLocks noRot="1" noChangeAspect="1" noMove="1" noResize="1" noEditPoints="1" noAdjustHandles="1" noChangeArrowheads="1" noChangeShapeType="1" noTextEdit="1"/>
              </p:cNvSpPr>
              <p:nvPr/>
            </p:nvSpPr>
            <p:spPr>
              <a:xfrm>
                <a:off x="5078424" y="1549393"/>
                <a:ext cx="653537" cy="215444"/>
              </a:xfrm>
              <a:prstGeom prst="rect">
                <a:avLst/>
              </a:prstGeom>
              <a:blipFill>
                <a:blip r:embed="rId27"/>
                <a:stretch>
                  <a:fillRect b="-26316"/>
                </a:stretch>
              </a:blipFill>
            </p:spPr>
            <p:txBody>
              <a:bodyPr/>
              <a:lstStyle/>
              <a:p>
                <a:r>
                  <a:rPr lang="en-GB">
                    <a:noFill/>
                  </a:rPr>
                  <a:t> </a:t>
                </a:r>
              </a:p>
            </p:txBody>
          </p:sp>
        </mc:Fallback>
      </mc:AlternateContent>
      <p:pic>
        <p:nvPicPr>
          <p:cNvPr id="48" name="output">
            <a:hlinkClick r:id="" action="ppaction://media"/>
            <a:extLst>
              <a:ext uri="{FF2B5EF4-FFF2-40B4-BE49-F238E27FC236}">
                <a16:creationId xmlns:a16="http://schemas.microsoft.com/office/drawing/2014/main" id="{0157568A-7981-4DE1-92CB-2B4E706F6378}"/>
              </a:ext>
            </a:extLst>
          </p:cNvPr>
          <p:cNvPicPr>
            <a:picLocks noChangeAspect="1"/>
          </p:cNvPicPr>
          <p:nvPr>
            <a:videoFile r:link="rId2"/>
            <p:extLst>
              <p:ext uri="{DAA4B4D4-6D71-4841-9C94-3DE7FCFB9230}">
                <p14:media xmlns:p14="http://schemas.microsoft.com/office/powerpoint/2010/main" r:embed="rId1"/>
              </p:ext>
            </p:extLst>
          </p:nvPr>
        </p:nvPicPr>
        <p:blipFill>
          <a:blip r:embed="rId28"/>
          <a:srcRect l="8320" b="5199"/>
          <a:stretch/>
        </p:blipFill>
        <p:spPr>
          <a:xfrm>
            <a:off x="723056" y="1501052"/>
            <a:ext cx="2231123" cy="4299113"/>
          </a:xfrm>
          <a:prstGeom prst="rect">
            <a:avLst/>
          </a:prstGeom>
        </p:spPr>
      </p:pic>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732C7F80-79AC-5E7B-3D1C-A01EE3BBAC5D}"/>
                  </a:ext>
                </a:extLst>
              </p:cNvPr>
              <p:cNvSpPr txBox="1"/>
              <p:nvPr/>
            </p:nvSpPr>
            <p:spPr>
              <a:xfrm>
                <a:off x="622064" y="1122141"/>
                <a:ext cx="2387098"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Wave-function </a:t>
                </a:r>
                <a14:m>
                  <m:oMath xmlns:m="http://schemas.openxmlformats.org/officeDocument/2006/math">
                    <m:r>
                      <m:rPr>
                        <m:sty m:val="p"/>
                      </m:rPr>
                      <a:rPr lang="en-GB" b="0" i="0" smtClean="0">
                        <a:solidFill>
                          <a:srgbClr val="1F1F1F"/>
                        </a:solidFill>
                        <a:latin typeface="Cambria Math" panose="02040503050406030204" pitchFamily="18" charset="0"/>
                        <a:cs typeface="Calibri" panose="020F0502020204030204" pitchFamily="34" charset="0"/>
                      </a:rPr>
                      <m:t>Re</m:t>
                    </m:r>
                    <m:r>
                      <a:rPr lang="en-GB" b="0" i="0" smtClean="0">
                        <a:solidFill>
                          <a:srgbClr val="1F1F1F"/>
                        </a:solidFill>
                        <a:latin typeface="Cambria Math" panose="02040503050406030204" pitchFamily="18" charset="0"/>
                        <a:cs typeface="Calibri" panose="020F0502020204030204" pitchFamily="34" charset="0"/>
                      </a:rPr>
                      <m:t>(</m:t>
                    </m:r>
                    <m:sSub>
                      <m:sSubPr>
                        <m:ctrlPr>
                          <a:rPr lang="en-GB" b="0" i="1" smtClean="0">
                            <a:solidFill>
                              <a:srgbClr val="1F1F1F"/>
                            </a:solidFill>
                            <a:latin typeface="Cambria Math" panose="02040503050406030204" pitchFamily="18" charset="0"/>
                            <a:cs typeface="Calibri" panose="020F0502020204030204" pitchFamily="34" charset="0"/>
                          </a:rPr>
                        </m:ctrlPr>
                      </m:sSubPr>
                      <m:e>
                        <m:r>
                          <m:rPr>
                            <m:sty m:val="p"/>
                          </m:rPr>
                          <a:rPr lang="en-GB" b="0" i="0" smtClean="0">
                            <a:solidFill>
                              <a:srgbClr val="1F1F1F"/>
                            </a:solidFill>
                            <a:latin typeface="Cambria Math" panose="02040503050406030204" pitchFamily="18" charset="0"/>
                            <a:cs typeface="Calibri" panose="020F0502020204030204" pitchFamily="34" charset="0"/>
                          </a:rPr>
                          <m:t>Ψ</m:t>
                        </m:r>
                      </m:e>
                      <m:sub>
                        <m:r>
                          <a:rPr lang="en-GB" b="0" i="1" smtClean="0">
                            <a:solidFill>
                              <a:srgbClr val="1F1F1F"/>
                            </a:solidFill>
                            <a:latin typeface="Cambria Math" panose="02040503050406030204" pitchFamily="18" charset="0"/>
                            <a:cs typeface="Calibri" panose="020F0502020204030204" pitchFamily="34" charset="0"/>
                          </a:rPr>
                          <m:t>𝑛</m:t>
                        </m:r>
                      </m:sub>
                    </m:sSub>
                    <m:r>
                      <a:rPr lang="en-GB" b="0" i="1" smtClean="0">
                        <a:solidFill>
                          <a:srgbClr val="1F1F1F"/>
                        </a:solidFill>
                        <a:latin typeface="Cambria Math" panose="02040503050406030204" pitchFamily="18" charset="0"/>
                        <a:cs typeface="Calibri" panose="020F0502020204030204" pitchFamily="34" charset="0"/>
                      </a:rPr>
                      <m:t>)</m:t>
                    </m:r>
                  </m:oMath>
                </a14:m>
                <a:endParaRPr lang="en-GB" sz="1800" dirty="0">
                  <a:latin typeface="Cambria Math" panose="02040503050406030204" pitchFamily="18" charset="0"/>
                </a:endParaRPr>
              </a:p>
            </p:txBody>
          </p:sp>
        </mc:Choice>
        <mc:Fallback xmlns="">
          <p:sp>
            <p:nvSpPr>
              <p:cNvPr id="49" name="TextBox 48">
                <a:extLst>
                  <a:ext uri="{FF2B5EF4-FFF2-40B4-BE49-F238E27FC236}">
                    <a16:creationId xmlns:a16="http://schemas.microsoft.com/office/drawing/2014/main" id="{732C7F80-79AC-5E7B-3D1C-A01EE3BBAC5D}"/>
                  </a:ext>
                </a:extLst>
              </p:cNvPr>
              <p:cNvSpPr txBox="1">
                <a:spLocks noRot="1" noChangeAspect="1" noMove="1" noResize="1" noEditPoints="1" noAdjustHandles="1" noChangeArrowheads="1" noChangeShapeType="1" noTextEdit="1"/>
              </p:cNvSpPr>
              <p:nvPr/>
            </p:nvSpPr>
            <p:spPr>
              <a:xfrm>
                <a:off x="622064" y="1122141"/>
                <a:ext cx="2387098" cy="369332"/>
              </a:xfrm>
              <a:prstGeom prst="rect">
                <a:avLst/>
              </a:prstGeom>
              <a:blipFill>
                <a:blip r:embed="rId29"/>
                <a:stretch>
                  <a:fillRect l="-526"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940A01D3-5B34-334D-01C2-9BE393274E93}"/>
                  </a:ext>
                </a:extLst>
              </p:cNvPr>
              <p:cNvSpPr txBox="1"/>
              <p:nvPr/>
            </p:nvSpPr>
            <p:spPr>
              <a:xfrm>
                <a:off x="3287811" y="1122141"/>
                <a:ext cx="2642382"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Prob. density </a:t>
                </a:r>
                <a14:m>
                  <m:oMath xmlns:m="http://schemas.openxmlformats.org/officeDocument/2006/math">
                    <m:sSub>
                      <m:sSubPr>
                        <m:ctrlPr>
                          <a:rPr lang="en-GB" b="0" i="1" smtClean="0">
                            <a:solidFill>
                              <a:srgbClr val="1F1F1F"/>
                            </a:solidFill>
                            <a:latin typeface="Cambria Math" panose="02040503050406030204" pitchFamily="18" charset="0"/>
                            <a:cs typeface="Calibri" panose="020F0502020204030204" pitchFamily="34" charset="0"/>
                          </a:rPr>
                        </m:ctrlPr>
                      </m:sSubPr>
                      <m:e>
                        <m:r>
                          <a:rPr lang="en-GB" b="0" i="1" smtClean="0">
                            <a:solidFill>
                              <a:srgbClr val="1F1F1F"/>
                            </a:solidFill>
                            <a:latin typeface="Cambria Math" panose="02040503050406030204" pitchFamily="18" charset="0"/>
                            <a:cs typeface="Calibri" panose="020F0502020204030204" pitchFamily="34" charset="0"/>
                          </a:rPr>
                          <m:t>𝜌</m:t>
                        </m:r>
                      </m:e>
                      <m:sub>
                        <m:r>
                          <a:rPr lang="en-GB" b="0" i="1" smtClean="0">
                            <a:solidFill>
                              <a:srgbClr val="1F1F1F"/>
                            </a:solidFill>
                            <a:latin typeface="Cambria Math" panose="02040503050406030204" pitchFamily="18" charset="0"/>
                            <a:cs typeface="Calibri" panose="020F0502020204030204" pitchFamily="34" charset="0"/>
                          </a:rPr>
                          <m:t>𝑛</m:t>
                        </m:r>
                      </m:sub>
                    </m:sSub>
                    <m:r>
                      <a:rPr lang="en-GB" b="0" i="1" smtClean="0">
                        <a:solidFill>
                          <a:srgbClr val="1F1F1F"/>
                        </a:solidFill>
                        <a:latin typeface="Cambria Math" panose="02040503050406030204" pitchFamily="18" charset="0"/>
                        <a:cs typeface="Calibri" panose="020F0502020204030204" pitchFamily="34" charset="0"/>
                      </a:rPr>
                      <m:t>=</m:t>
                    </m:r>
                    <m:sSubSup>
                      <m:sSubSupPr>
                        <m:ctrlPr>
                          <a:rPr lang="en-GB" b="0" i="1" smtClean="0">
                            <a:latin typeface="Cambria Math" panose="02040503050406030204" pitchFamily="18" charset="0"/>
                          </a:rPr>
                        </m:ctrlPr>
                      </m:sSubSupPr>
                      <m:e>
                        <m:r>
                          <m:rPr>
                            <m:sty m:val="p"/>
                          </m:rPr>
                          <a:rPr lang="en-GB" b="0" i="0" smtClean="0">
                            <a:latin typeface="Cambria Math" panose="02040503050406030204" pitchFamily="18" charset="0"/>
                          </a:rPr>
                          <m:t>Ψ</m:t>
                        </m:r>
                      </m:e>
                      <m:sub>
                        <m:r>
                          <a:rPr lang="en-GB" b="0" i="1" smtClean="0">
                            <a:latin typeface="Cambria Math" panose="02040503050406030204" pitchFamily="18" charset="0"/>
                          </a:rPr>
                          <m:t>𝑛</m:t>
                        </m:r>
                      </m:sub>
                      <m:sup>
                        <m:r>
                          <a:rPr lang="en-GB" b="0" i="1" smtClean="0">
                            <a:latin typeface="Cambria Math" panose="02040503050406030204" pitchFamily="18" charset="0"/>
                          </a:rPr>
                          <m:t>∗</m:t>
                        </m:r>
                      </m:sup>
                    </m:sSubSup>
                    <m:sSub>
                      <m:sSubPr>
                        <m:ctrlPr>
                          <a:rPr lang="en-GB" b="0" i="1" smtClean="0">
                            <a:solidFill>
                              <a:srgbClr val="1F1F1F"/>
                            </a:solidFill>
                            <a:latin typeface="Cambria Math" panose="02040503050406030204" pitchFamily="18" charset="0"/>
                            <a:cs typeface="Calibri" panose="020F0502020204030204" pitchFamily="34" charset="0"/>
                          </a:rPr>
                        </m:ctrlPr>
                      </m:sSubPr>
                      <m:e>
                        <m:r>
                          <m:rPr>
                            <m:sty m:val="p"/>
                          </m:rPr>
                          <a:rPr lang="en-GB" b="0" i="0" smtClean="0">
                            <a:solidFill>
                              <a:srgbClr val="1F1F1F"/>
                            </a:solidFill>
                            <a:latin typeface="Cambria Math" panose="02040503050406030204" pitchFamily="18" charset="0"/>
                            <a:cs typeface="Calibri" panose="020F0502020204030204" pitchFamily="34" charset="0"/>
                          </a:rPr>
                          <m:t>Ψ</m:t>
                        </m:r>
                      </m:e>
                      <m:sub>
                        <m:r>
                          <a:rPr lang="en-GB" b="0" i="1" smtClean="0">
                            <a:solidFill>
                              <a:srgbClr val="1F1F1F"/>
                            </a:solidFill>
                            <a:latin typeface="Cambria Math" panose="02040503050406030204" pitchFamily="18" charset="0"/>
                            <a:cs typeface="Calibri" panose="020F0502020204030204" pitchFamily="34" charset="0"/>
                          </a:rPr>
                          <m:t>𝑛</m:t>
                        </m:r>
                      </m:sub>
                    </m:sSub>
                  </m:oMath>
                </a14:m>
                <a:endParaRPr lang="en-GB" sz="1800" dirty="0">
                  <a:latin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940A01D3-5B34-334D-01C2-9BE393274E93}"/>
                  </a:ext>
                </a:extLst>
              </p:cNvPr>
              <p:cNvSpPr txBox="1">
                <a:spLocks noRot="1" noChangeAspect="1" noMove="1" noResize="1" noEditPoints="1" noAdjustHandles="1" noChangeArrowheads="1" noChangeShapeType="1" noTextEdit="1"/>
              </p:cNvSpPr>
              <p:nvPr/>
            </p:nvSpPr>
            <p:spPr>
              <a:xfrm>
                <a:off x="3287811" y="1122141"/>
                <a:ext cx="2642382" cy="369332"/>
              </a:xfrm>
              <a:prstGeom prst="rect">
                <a:avLst/>
              </a:prstGeom>
              <a:blipFill>
                <a:blip r:embed="rId30"/>
                <a:stretch>
                  <a:fillRect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AA1DEB5B-B08A-BA24-8A66-ED9B33A56C17}"/>
                  </a:ext>
                </a:extLst>
              </p:cNvPr>
              <p:cNvSpPr txBox="1"/>
              <p:nvPr/>
            </p:nvSpPr>
            <p:spPr>
              <a:xfrm>
                <a:off x="2817940" y="498936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5A7EB3"/>
                              </a:solidFill>
                              <a:latin typeface="Cambria Math" panose="02040503050406030204" pitchFamily="18" charset="0"/>
                            </a:rPr>
                          </m:ctrlPr>
                        </m:sSubPr>
                        <m:e>
                          <m:r>
                            <m:rPr>
                              <m:sty m:val="p"/>
                            </m:rPr>
                            <a:rPr lang="en-GB" sz="1400" b="0" i="0" smtClean="0">
                              <a:solidFill>
                                <a:srgbClr val="5A7EB3"/>
                              </a:solidFill>
                              <a:latin typeface="Cambria Math" panose="02040503050406030204" pitchFamily="18" charset="0"/>
                            </a:rPr>
                            <m:t>Ψ</m:t>
                          </m:r>
                        </m:e>
                        <m:sub>
                          <m:r>
                            <a:rPr lang="en-GB" sz="1400" b="0" i="1" smtClean="0">
                              <a:solidFill>
                                <a:srgbClr val="5A7EB3"/>
                              </a:solidFill>
                              <a:latin typeface="Cambria Math" panose="02040503050406030204" pitchFamily="18" charset="0"/>
                            </a:rPr>
                            <m:t>1</m:t>
                          </m:r>
                        </m:sub>
                      </m:sSub>
                      <m:r>
                        <a:rPr lang="en-GB" sz="1400" b="0" i="1" smtClean="0">
                          <a:solidFill>
                            <a:srgbClr val="5A7EB3"/>
                          </a:solidFill>
                          <a:latin typeface="Cambria Math" panose="02040503050406030204" pitchFamily="18" charset="0"/>
                        </a:rPr>
                        <m:t>(</m:t>
                      </m:r>
                      <m:r>
                        <a:rPr lang="en-GB" sz="1400" b="0" i="1" smtClean="0">
                          <a:solidFill>
                            <a:srgbClr val="5A7EB3"/>
                          </a:solidFill>
                          <a:latin typeface="Cambria Math" panose="02040503050406030204" pitchFamily="18" charset="0"/>
                        </a:rPr>
                        <m:t>𝑥</m:t>
                      </m:r>
                      <m:r>
                        <a:rPr lang="en-GB" sz="1400" b="0" i="1" smtClean="0">
                          <a:solidFill>
                            <a:srgbClr val="5A7EB3"/>
                          </a:solidFill>
                          <a:latin typeface="Cambria Math" panose="02040503050406030204" pitchFamily="18" charset="0"/>
                        </a:rPr>
                        <m:t>)</m:t>
                      </m:r>
                    </m:oMath>
                  </m:oMathPara>
                </a14:m>
                <a:endParaRPr lang="en-GB" sz="1400" dirty="0">
                  <a:solidFill>
                    <a:srgbClr val="5A7EB3"/>
                  </a:solidFill>
                </a:endParaRPr>
              </a:p>
            </p:txBody>
          </p:sp>
        </mc:Choice>
        <mc:Fallback xmlns="">
          <p:sp>
            <p:nvSpPr>
              <p:cNvPr id="51" name="TextBox 50">
                <a:extLst>
                  <a:ext uri="{FF2B5EF4-FFF2-40B4-BE49-F238E27FC236}">
                    <a16:creationId xmlns:a16="http://schemas.microsoft.com/office/drawing/2014/main" id="{AA1DEB5B-B08A-BA24-8A66-ED9B33A56C17}"/>
                  </a:ext>
                </a:extLst>
              </p:cNvPr>
              <p:cNvSpPr txBox="1">
                <a:spLocks noRot="1" noChangeAspect="1" noMove="1" noResize="1" noEditPoints="1" noAdjustHandles="1" noChangeArrowheads="1" noChangeShapeType="1" noTextEdit="1"/>
              </p:cNvSpPr>
              <p:nvPr/>
            </p:nvSpPr>
            <p:spPr>
              <a:xfrm>
                <a:off x="2817940" y="4989363"/>
                <a:ext cx="653537" cy="215444"/>
              </a:xfrm>
              <a:prstGeom prst="rect">
                <a:avLst/>
              </a:prstGeom>
              <a:blipFill>
                <a:blip r:embed="rId31"/>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C44CAB5B-2AB8-25B8-C882-6AA7B3118C64}"/>
                  </a:ext>
                </a:extLst>
              </p:cNvPr>
              <p:cNvSpPr txBox="1"/>
              <p:nvPr/>
            </p:nvSpPr>
            <p:spPr>
              <a:xfrm>
                <a:off x="2817940" y="427278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0981A"/>
                              </a:solidFill>
                              <a:latin typeface="Cambria Math" panose="02040503050406030204" pitchFamily="18" charset="0"/>
                            </a:rPr>
                          </m:ctrlPr>
                        </m:sSubPr>
                        <m:e>
                          <m:r>
                            <m:rPr>
                              <m:sty m:val="p"/>
                            </m:rPr>
                            <a:rPr lang="en-GB" sz="1400" b="0" i="0" smtClean="0">
                              <a:solidFill>
                                <a:srgbClr val="E0981A"/>
                              </a:solidFill>
                              <a:latin typeface="Cambria Math" panose="02040503050406030204" pitchFamily="18" charset="0"/>
                            </a:rPr>
                            <m:t>Ψ</m:t>
                          </m:r>
                        </m:e>
                        <m:sub>
                          <m:r>
                            <a:rPr lang="en-GB" sz="1400" b="0" i="1" smtClean="0">
                              <a:solidFill>
                                <a:srgbClr val="E0981A"/>
                              </a:solidFill>
                              <a:latin typeface="Cambria Math" panose="02040503050406030204" pitchFamily="18" charset="0"/>
                            </a:rPr>
                            <m:t>2</m:t>
                          </m:r>
                        </m:sub>
                      </m:sSub>
                      <m:r>
                        <a:rPr lang="en-GB" sz="1400" b="0" i="1" smtClean="0">
                          <a:solidFill>
                            <a:srgbClr val="E0981A"/>
                          </a:solidFill>
                          <a:latin typeface="Cambria Math" panose="02040503050406030204" pitchFamily="18" charset="0"/>
                        </a:rPr>
                        <m:t>(</m:t>
                      </m:r>
                      <m:r>
                        <a:rPr lang="en-GB" sz="1400" b="0" i="1" smtClean="0">
                          <a:solidFill>
                            <a:srgbClr val="E0981A"/>
                          </a:solidFill>
                          <a:latin typeface="Cambria Math" panose="02040503050406030204" pitchFamily="18" charset="0"/>
                        </a:rPr>
                        <m:t>𝑥</m:t>
                      </m:r>
                      <m:r>
                        <a:rPr lang="en-GB" sz="1400" b="0" i="1" smtClean="0">
                          <a:solidFill>
                            <a:srgbClr val="E0981A"/>
                          </a:solidFill>
                          <a:latin typeface="Cambria Math" panose="02040503050406030204" pitchFamily="18" charset="0"/>
                        </a:rPr>
                        <m:t>)</m:t>
                      </m:r>
                    </m:oMath>
                  </m:oMathPara>
                </a14:m>
                <a:endParaRPr lang="en-GB" sz="1400" dirty="0">
                  <a:solidFill>
                    <a:srgbClr val="E0981A"/>
                  </a:solidFill>
                </a:endParaRPr>
              </a:p>
            </p:txBody>
          </p:sp>
        </mc:Choice>
        <mc:Fallback xmlns="">
          <p:sp>
            <p:nvSpPr>
              <p:cNvPr id="53" name="TextBox 52">
                <a:extLst>
                  <a:ext uri="{FF2B5EF4-FFF2-40B4-BE49-F238E27FC236}">
                    <a16:creationId xmlns:a16="http://schemas.microsoft.com/office/drawing/2014/main" id="{C44CAB5B-2AB8-25B8-C882-6AA7B3118C64}"/>
                  </a:ext>
                </a:extLst>
              </p:cNvPr>
              <p:cNvSpPr txBox="1">
                <a:spLocks noRot="1" noChangeAspect="1" noMove="1" noResize="1" noEditPoints="1" noAdjustHandles="1" noChangeArrowheads="1" noChangeShapeType="1" noTextEdit="1"/>
              </p:cNvSpPr>
              <p:nvPr/>
            </p:nvSpPr>
            <p:spPr>
              <a:xfrm>
                <a:off x="2817940" y="4272783"/>
                <a:ext cx="653537" cy="215444"/>
              </a:xfrm>
              <a:prstGeom prst="rect">
                <a:avLst/>
              </a:prstGeom>
              <a:blipFill>
                <a:blip r:embed="rId32"/>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15603230-2564-3FE1-75B3-E81233C6FDB1}"/>
                  </a:ext>
                </a:extLst>
              </p:cNvPr>
              <p:cNvSpPr txBox="1"/>
              <p:nvPr/>
            </p:nvSpPr>
            <p:spPr>
              <a:xfrm>
                <a:off x="2817940" y="3556204"/>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FAF30"/>
                              </a:solidFill>
                              <a:latin typeface="Cambria Math" panose="02040503050406030204" pitchFamily="18" charset="0"/>
                            </a:rPr>
                          </m:ctrlPr>
                        </m:sSubPr>
                        <m:e>
                          <m:r>
                            <m:rPr>
                              <m:sty m:val="p"/>
                            </m:rPr>
                            <a:rPr lang="en-GB" sz="1400" b="0" i="0" smtClean="0">
                              <a:solidFill>
                                <a:srgbClr val="8FAF30"/>
                              </a:solidFill>
                              <a:latin typeface="Cambria Math" panose="02040503050406030204" pitchFamily="18" charset="0"/>
                            </a:rPr>
                            <m:t>Ψ</m:t>
                          </m:r>
                        </m:e>
                        <m:sub>
                          <m:r>
                            <a:rPr lang="en-GB" sz="1400" b="0" i="1" smtClean="0">
                              <a:solidFill>
                                <a:srgbClr val="8FAF30"/>
                              </a:solidFill>
                              <a:latin typeface="Cambria Math" panose="02040503050406030204" pitchFamily="18" charset="0"/>
                            </a:rPr>
                            <m:t>3</m:t>
                          </m:r>
                        </m:sub>
                      </m:sSub>
                      <m:r>
                        <a:rPr lang="en-GB" sz="1400" b="0" i="1" smtClean="0">
                          <a:solidFill>
                            <a:srgbClr val="8FAF30"/>
                          </a:solidFill>
                          <a:latin typeface="Cambria Math" panose="02040503050406030204" pitchFamily="18" charset="0"/>
                        </a:rPr>
                        <m:t>(</m:t>
                      </m:r>
                      <m:r>
                        <a:rPr lang="en-GB" sz="1400" b="0" i="1" smtClean="0">
                          <a:solidFill>
                            <a:srgbClr val="8FAF30"/>
                          </a:solidFill>
                          <a:latin typeface="Cambria Math" panose="02040503050406030204" pitchFamily="18" charset="0"/>
                        </a:rPr>
                        <m:t>𝑥</m:t>
                      </m:r>
                      <m:r>
                        <a:rPr lang="en-GB" sz="1400" b="0" i="1" smtClean="0">
                          <a:solidFill>
                            <a:srgbClr val="8FAF30"/>
                          </a:solidFill>
                          <a:latin typeface="Cambria Math" panose="02040503050406030204" pitchFamily="18" charset="0"/>
                        </a:rPr>
                        <m:t>)</m:t>
                      </m:r>
                    </m:oMath>
                  </m:oMathPara>
                </a14:m>
                <a:endParaRPr lang="en-GB" sz="1400" dirty="0">
                  <a:solidFill>
                    <a:srgbClr val="8FAF30"/>
                  </a:solidFill>
                </a:endParaRPr>
              </a:p>
            </p:txBody>
          </p:sp>
        </mc:Choice>
        <mc:Fallback xmlns="">
          <p:sp>
            <p:nvSpPr>
              <p:cNvPr id="55" name="TextBox 54">
                <a:extLst>
                  <a:ext uri="{FF2B5EF4-FFF2-40B4-BE49-F238E27FC236}">
                    <a16:creationId xmlns:a16="http://schemas.microsoft.com/office/drawing/2014/main" id="{15603230-2564-3FE1-75B3-E81233C6FDB1}"/>
                  </a:ext>
                </a:extLst>
              </p:cNvPr>
              <p:cNvSpPr txBox="1">
                <a:spLocks noRot="1" noChangeAspect="1" noMove="1" noResize="1" noEditPoints="1" noAdjustHandles="1" noChangeArrowheads="1" noChangeShapeType="1" noTextEdit="1"/>
              </p:cNvSpPr>
              <p:nvPr/>
            </p:nvSpPr>
            <p:spPr>
              <a:xfrm>
                <a:off x="2817940" y="3556204"/>
                <a:ext cx="653537" cy="215444"/>
              </a:xfrm>
              <a:prstGeom prst="rect">
                <a:avLst/>
              </a:prstGeom>
              <a:blipFill>
                <a:blip r:embed="rId33"/>
                <a:stretch>
                  <a:fillRect b="-263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831D5282-031C-1251-F346-7245B5B9A71D}"/>
                  </a:ext>
                </a:extLst>
              </p:cNvPr>
              <p:cNvSpPr txBox="1"/>
              <p:nvPr/>
            </p:nvSpPr>
            <p:spPr>
              <a:xfrm>
                <a:off x="2817940" y="2839625"/>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C6132"/>
                              </a:solidFill>
                              <a:latin typeface="Cambria Math" panose="02040503050406030204" pitchFamily="18" charset="0"/>
                            </a:rPr>
                          </m:ctrlPr>
                        </m:sSubPr>
                        <m:e>
                          <m:r>
                            <m:rPr>
                              <m:sty m:val="p"/>
                            </m:rPr>
                            <a:rPr lang="en-GB" sz="1400" b="0" i="0" smtClean="0">
                              <a:solidFill>
                                <a:srgbClr val="EC6132"/>
                              </a:solidFill>
                              <a:latin typeface="Cambria Math" panose="02040503050406030204" pitchFamily="18" charset="0"/>
                            </a:rPr>
                            <m:t>Ψ</m:t>
                          </m:r>
                        </m:e>
                        <m:sub>
                          <m:r>
                            <a:rPr lang="en-GB" sz="1400" b="0" i="1" smtClean="0">
                              <a:solidFill>
                                <a:srgbClr val="EC6132"/>
                              </a:solidFill>
                              <a:latin typeface="Cambria Math" panose="02040503050406030204" pitchFamily="18" charset="0"/>
                            </a:rPr>
                            <m:t>4</m:t>
                          </m:r>
                        </m:sub>
                      </m:sSub>
                      <m:r>
                        <a:rPr lang="en-GB" sz="1400" b="0" i="1" smtClean="0">
                          <a:solidFill>
                            <a:srgbClr val="EC6132"/>
                          </a:solidFill>
                          <a:latin typeface="Cambria Math" panose="02040503050406030204" pitchFamily="18" charset="0"/>
                        </a:rPr>
                        <m:t>(</m:t>
                      </m:r>
                      <m:r>
                        <a:rPr lang="en-GB" sz="1400" b="0" i="1" smtClean="0">
                          <a:solidFill>
                            <a:srgbClr val="EC6132"/>
                          </a:solidFill>
                          <a:latin typeface="Cambria Math" panose="02040503050406030204" pitchFamily="18" charset="0"/>
                        </a:rPr>
                        <m:t>𝑥</m:t>
                      </m:r>
                      <m:r>
                        <a:rPr lang="en-GB" sz="1400" b="0" i="1" smtClean="0">
                          <a:solidFill>
                            <a:srgbClr val="EC6132"/>
                          </a:solidFill>
                          <a:latin typeface="Cambria Math" panose="02040503050406030204" pitchFamily="18" charset="0"/>
                        </a:rPr>
                        <m:t>)</m:t>
                      </m:r>
                    </m:oMath>
                  </m:oMathPara>
                </a14:m>
                <a:endParaRPr lang="en-GB" sz="1400" dirty="0">
                  <a:solidFill>
                    <a:srgbClr val="EC6132"/>
                  </a:solidFill>
                </a:endParaRPr>
              </a:p>
            </p:txBody>
          </p:sp>
        </mc:Choice>
        <mc:Fallback xmlns="">
          <p:sp>
            <p:nvSpPr>
              <p:cNvPr id="56" name="TextBox 55">
                <a:extLst>
                  <a:ext uri="{FF2B5EF4-FFF2-40B4-BE49-F238E27FC236}">
                    <a16:creationId xmlns:a16="http://schemas.microsoft.com/office/drawing/2014/main" id="{831D5282-031C-1251-F346-7245B5B9A71D}"/>
                  </a:ext>
                </a:extLst>
              </p:cNvPr>
              <p:cNvSpPr txBox="1">
                <a:spLocks noRot="1" noChangeAspect="1" noMove="1" noResize="1" noEditPoints="1" noAdjustHandles="1" noChangeArrowheads="1" noChangeShapeType="1" noTextEdit="1"/>
              </p:cNvSpPr>
              <p:nvPr/>
            </p:nvSpPr>
            <p:spPr>
              <a:xfrm>
                <a:off x="2817940" y="2839625"/>
                <a:ext cx="653537" cy="215444"/>
              </a:xfrm>
              <a:prstGeom prst="rect">
                <a:avLst/>
              </a:prstGeom>
              <a:blipFill>
                <a:blip r:embed="rId34"/>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C45A037-D64A-DA7E-2038-41CFF8D26C1F}"/>
                  </a:ext>
                </a:extLst>
              </p:cNvPr>
              <p:cNvSpPr txBox="1"/>
              <p:nvPr/>
            </p:nvSpPr>
            <p:spPr>
              <a:xfrm>
                <a:off x="2817940" y="2123046"/>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373B0"/>
                              </a:solidFill>
                              <a:latin typeface="Cambria Math" panose="02040503050406030204" pitchFamily="18" charset="0"/>
                            </a:rPr>
                          </m:ctrlPr>
                        </m:sSubPr>
                        <m:e>
                          <m:r>
                            <m:rPr>
                              <m:sty m:val="p"/>
                            </m:rPr>
                            <a:rPr lang="en-GB" sz="1400" b="0" i="0" smtClean="0">
                              <a:solidFill>
                                <a:srgbClr val="8373B0"/>
                              </a:solidFill>
                              <a:latin typeface="Cambria Math" panose="02040503050406030204" pitchFamily="18" charset="0"/>
                            </a:rPr>
                            <m:t>Ψ</m:t>
                          </m:r>
                        </m:e>
                        <m:sub>
                          <m:r>
                            <a:rPr lang="en-GB" sz="1400" b="0" i="1" smtClean="0">
                              <a:solidFill>
                                <a:srgbClr val="8373B0"/>
                              </a:solidFill>
                              <a:latin typeface="Cambria Math" panose="02040503050406030204" pitchFamily="18" charset="0"/>
                            </a:rPr>
                            <m:t>5</m:t>
                          </m:r>
                        </m:sub>
                      </m:sSub>
                      <m:r>
                        <a:rPr lang="en-GB" sz="1400" b="0" i="1" smtClean="0">
                          <a:solidFill>
                            <a:srgbClr val="8373B0"/>
                          </a:solidFill>
                          <a:latin typeface="Cambria Math" panose="02040503050406030204" pitchFamily="18" charset="0"/>
                        </a:rPr>
                        <m:t>(</m:t>
                      </m:r>
                      <m:r>
                        <a:rPr lang="en-GB" sz="1400" b="0" i="1" smtClean="0">
                          <a:solidFill>
                            <a:srgbClr val="8373B0"/>
                          </a:solidFill>
                          <a:latin typeface="Cambria Math" panose="02040503050406030204" pitchFamily="18" charset="0"/>
                        </a:rPr>
                        <m:t>𝑥</m:t>
                      </m:r>
                      <m:r>
                        <a:rPr lang="en-GB" sz="1400" b="0" i="1" smtClean="0">
                          <a:solidFill>
                            <a:srgbClr val="8373B0"/>
                          </a:solidFill>
                          <a:latin typeface="Cambria Math" panose="02040503050406030204" pitchFamily="18" charset="0"/>
                        </a:rPr>
                        <m:t>)</m:t>
                      </m:r>
                    </m:oMath>
                  </m:oMathPara>
                </a14:m>
                <a:endParaRPr lang="en-GB" sz="1400" dirty="0">
                  <a:solidFill>
                    <a:srgbClr val="8373B0"/>
                  </a:solidFill>
                </a:endParaRPr>
              </a:p>
            </p:txBody>
          </p:sp>
        </mc:Choice>
        <mc:Fallback xmlns="">
          <p:sp>
            <p:nvSpPr>
              <p:cNvPr id="58" name="TextBox 57">
                <a:extLst>
                  <a:ext uri="{FF2B5EF4-FFF2-40B4-BE49-F238E27FC236}">
                    <a16:creationId xmlns:a16="http://schemas.microsoft.com/office/drawing/2014/main" id="{CC45A037-D64A-DA7E-2038-41CFF8D26C1F}"/>
                  </a:ext>
                </a:extLst>
              </p:cNvPr>
              <p:cNvSpPr txBox="1">
                <a:spLocks noRot="1" noChangeAspect="1" noMove="1" noResize="1" noEditPoints="1" noAdjustHandles="1" noChangeArrowheads="1" noChangeShapeType="1" noTextEdit="1"/>
              </p:cNvSpPr>
              <p:nvPr/>
            </p:nvSpPr>
            <p:spPr>
              <a:xfrm>
                <a:off x="2817940" y="2123046"/>
                <a:ext cx="653537" cy="215444"/>
              </a:xfrm>
              <a:prstGeom prst="rect">
                <a:avLst/>
              </a:prstGeom>
              <a:blipFill>
                <a:blip r:embed="rId35"/>
                <a:stretch>
                  <a:fillRect t="-5556" b="-33333"/>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085CF364-DC28-72A2-00C9-B47A7F24D2BC}"/>
              </a:ext>
            </a:extLst>
          </p:cNvPr>
          <p:cNvSpPr>
            <a:spLocks noGrp="1"/>
          </p:cNvSpPr>
          <p:nvPr>
            <p:ph type="sldNum" sz="quarter" idx="12"/>
          </p:nvPr>
        </p:nvSpPr>
        <p:spPr/>
        <p:txBody>
          <a:bodyPr/>
          <a:lstStyle/>
          <a:p>
            <a:fld id="{B89329CB-797D-6146-8DF7-8C5F7C196CE5}" type="slidenum">
              <a:rPr lang="en-GB" smtClean="0"/>
              <a:t>15</a:t>
            </a:fld>
            <a:endParaRPr lang="en-GB"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B42C9F4-DA56-E272-41EE-5EE8628B53C0}"/>
                  </a:ext>
                </a:extLst>
              </p:cNvPr>
              <p:cNvSpPr txBox="1"/>
              <p:nvPr/>
            </p:nvSpPr>
            <p:spPr>
              <a:xfrm>
                <a:off x="8606912" y="2901645"/>
                <a:ext cx="2516266" cy="397201"/>
              </a:xfrm>
              <a:prstGeom prst="rect">
                <a:avLst/>
              </a:prstGeom>
              <a:noFill/>
              <a:ln w="38100">
                <a:solidFill>
                  <a:srgbClr val="FF0000">
                    <a:alpha val="30000"/>
                  </a:srgbClr>
                </a:solidFill>
              </a:ln>
            </p:spPr>
            <p:txBody>
              <a:bodyPr wrap="none" tIns="90000" bIns="90000" rtlCol="0">
                <a:spAutoFit/>
              </a:bodyPr>
              <a:lstStyle/>
              <a:p>
                <a:r>
                  <a:rPr lang="en-GB" sz="1400" dirty="0"/>
                  <a:t>Note </a:t>
                </a:r>
                <a14:m>
                  <m:oMath xmlns:m="http://schemas.openxmlformats.org/officeDocument/2006/math">
                    <m:r>
                      <a:rPr lang="en-GB" sz="1400" i="1" dirty="0" smtClean="0">
                        <a:latin typeface="Cambria Math" panose="02040503050406030204" pitchFamily="18" charset="0"/>
                      </a:rPr>
                      <m:t>𝑛</m:t>
                    </m:r>
                    <m:r>
                      <a:rPr lang="en-GB" sz="1400" b="0" i="1" dirty="0" smtClean="0">
                        <a:latin typeface="Cambria Math" panose="02040503050406030204" pitchFamily="18" charset="0"/>
                      </a:rPr>
                      <m:t>≥1</m:t>
                    </m:r>
                    <m:r>
                      <a:rPr lang="en-GB" sz="1400" i="1" dirty="0" smtClean="0">
                        <a:latin typeface="Cambria Math" panose="02040503050406030204" pitchFamily="18" charset="0"/>
                      </a:rPr>
                      <m:t>:</m:t>
                    </m:r>
                  </m:oMath>
                </a14:m>
                <a:r>
                  <a:rPr lang="en-GB" sz="1400" dirty="0"/>
                  <a:t> zero-point energy!</a:t>
                </a:r>
              </a:p>
            </p:txBody>
          </p:sp>
        </mc:Choice>
        <mc:Fallback>
          <p:sp>
            <p:nvSpPr>
              <p:cNvPr id="5" name="TextBox 4">
                <a:extLst>
                  <a:ext uri="{FF2B5EF4-FFF2-40B4-BE49-F238E27FC236}">
                    <a16:creationId xmlns:a16="http://schemas.microsoft.com/office/drawing/2014/main" id="{3B42C9F4-DA56-E272-41EE-5EE8628B53C0}"/>
                  </a:ext>
                </a:extLst>
              </p:cNvPr>
              <p:cNvSpPr txBox="1">
                <a:spLocks noRot="1" noChangeAspect="1" noMove="1" noResize="1" noEditPoints="1" noAdjustHandles="1" noChangeArrowheads="1" noChangeShapeType="1" noTextEdit="1"/>
              </p:cNvSpPr>
              <p:nvPr/>
            </p:nvSpPr>
            <p:spPr>
              <a:xfrm>
                <a:off x="8606912" y="2901645"/>
                <a:ext cx="2516266" cy="397201"/>
              </a:xfrm>
              <a:prstGeom prst="rect">
                <a:avLst/>
              </a:prstGeom>
              <a:blipFill>
                <a:blip r:embed="rId36"/>
                <a:stretch>
                  <a:fillRect/>
                </a:stretch>
              </a:blipFill>
              <a:ln w="38100">
                <a:solidFill>
                  <a:srgbClr val="FF0000">
                    <a:alpha val="30000"/>
                  </a:srgbClr>
                </a:solidFill>
              </a:ln>
            </p:spPr>
            <p:txBody>
              <a:bodyPr/>
              <a:lstStyle/>
              <a:p>
                <a:r>
                  <a:rPr lang="en-GB">
                    <a:noFill/>
                  </a:rPr>
                  <a:t> </a:t>
                </a:r>
              </a:p>
            </p:txBody>
          </p:sp>
        </mc:Fallback>
      </mc:AlternateContent>
    </p:spTree>
    <p:extLst>
      <p:ext uri="{BB962C8B-B14F-4D97-AF65-F5344CB8AC3E}">
        <p14:creationId xmlns:p14="http://schemas.microsoft.com/office/powerpoint/2010/main" val="252236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4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8"/>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083820-221B-4115-E6E6-8254BB89A2DF}"/>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5A94477-EDAF-FC25-85F7-275DD2F0209A}"/>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Particle in a one-dimensional well</a:t>
            </a:r>
          </a:p>
        </p:txBody>
      </p:sp>
      <p:sp>
        <p:nvSpPr>
          <p:cNvPr id="66" name="TextBox 65">
            <a:extLst>
              <a:ext uri="{FF2B5EF4-FFF2-40B4-BE49-F238E27FC236}">
                <a16:creationId xmlns:a16="http://schemas.microsoft.com/office/drawing/2014/main" id="{E617E976-418D-5E6F-0E11-752A18739DBE}"/>
              </a:ext>
            </a:extLst>
          </p:cNvPr>
          <p:cNvSpPr txBox="1"/>
          <p:nvPr/>
        </p:nvSpPr>
        <p:spPr>
          <a:xfrm>
            <a:off x="6261808" y="1044483"/>
            <a:ext cx="4486139" cy="369332"/>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Next, let us evaluate some observables:</a:t>
            </a:r>
          </a:p>
        </p:txBody>
      </p: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5F8D69DD-E1B8-859D-6921-4E58ED45F7AD}"/>
                  </a:ext>
                </a:extLst>
              </p:cNvPr>
              <p:cNvSpPr txBox="1"/>
              <p:nvPr/>
            </p:nvSpPr>
            <p:spPr>
              <a:xfrm>
                <a:off x="6597812" y="1664807"/>
                <a:ext cx="5183185"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E</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sz="1800" b="0" i="1" smtClean="0">
                          <a:latin typeface="Cambria Math" panose="02040503050406030204" pitchFamily="18" charset="0"/>
                        </a:rPr>
                        <m:t>=</m:t>
                      </m:r>
                      <m:d>
                        <m:dPr>
                          <m:begChr m:val="⟨"/>
                          <m:endChr m:val="⟩"/>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d>
                            <m:dPr>
                              <m:begChr m:val="|"/>
                              <m:endChr m:val="|"/>
                              <m:ctrlPr>
                                <a:rPr lang="en-GB" sz="1800" b="0" i="1" smtClean="0">
                                  <a:latin typeface="Cambria Math" panose="02040503050406030204" pitchFamily="18" charset="0"/>
                                </a:rPr>
                              </m:ctrlPr>
                            </m:dPr>
                            <m:e>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𝑥</m:t>
                                  </m:r>
                                </m:e>
                              </m:acc>
                            </m:e>
                          </m:d>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e>
                      </m:d>
                      <m:r>
                        <a:rPr lang="en-GB" sz="1800" b="0" i="1" smtClean="0">
                          <a:latin typeface="Cambria Math" panose="02040503050406030204" pitchFamily="18" charset="0"/>
                        </a:rPr>
                        <m:t>=</m:t>
                      </m:r>
                      <m:nary>
                        <m:naryPr>
                          <m:ctrlPr>
                            <a:rPr lang="en-GB" i="1">
                              <a:latin typeface="Cambria Math" panose="02040503050406030204" pitchFamily="18" charset="0"/>
                            </a:rPr>
                          </m:ctrlPr>
                        </m:naryPr>
                        <m:sub>
                          <m:r>
                            <m:rPr>
                              <m:brk m:alnAt="23"/>
                            </m:rPr>
                            <a:rPr lang="en-GB" i="1">
                              <a:latin typeface="Cambria Math" panose="02040503050406030204" pitchFamily="18" charset="0"/>
                            </a:rPr>
                            <m:t>0</m:t>
                          </m:r>
                        </m:sub>
                        <m:sup>
                          <m:r>
                            <a:rPr lang="en-GB" i="1">
                              <a:latin typeface="Cambria Math" panose="02040503050406030204" pitchFamily="18" charset="0"/>
                            </a:rPr>
                            <m:t>𝐿</m:t>
                          </m:r>
                        </m:sup>
                        <m:e>
                          <m:r>
                            <m:rPr>
                              <m:sty m:val="p"/>
                            </m:rPr>
                            <a:rPr lang="en-GB">
                              <a:latin typeface="Cambria Math" panose="02040503050406030204" pitchFamily="18" charset="0"/>
                            </a:rPr>
                            <m:t>d</m:t>
                          </m:r>
                          <m:r>
                            <a:rPr lang="en-GB" i="1">
                              <a:latin typeface="Cambria Math" panose="02040503050406030204" pitchFamily="18" charset="0"/>
                            </a:rPr>
                            <m:t>𝑥</m:t>
                          </m:r>
                        </m:e>
                      </m:nary>
                      <m:sSubSup>
                        <m:sSubSupPr>
                          <m:ctrlPr>
                            <a:rPr lang="en-GB" i="1">
                              <a:latin typeface="Cambria Math" panose="02040503050406030204" pitchFamily="18" charset="0"/>
                            </a:rPr>
                          </m:ctrlPr>
                        </m:sSubSupPr>
                        <m:e>
                          <m:r>
                            <m:rPr>
                              <m:sty m:val="p"/>
                            </m:rPr>
                            <a:rPr lang="en-GB">
                              <a:latin typeface="Cambria Math" panose="02040503050406030204" pitchFamily="18" charset="0"/>
                            </a:rPr>
                            <m:t>Ψ</m:t>
                          </m:r>
                        </m:e>
                        <m:sub>
                          <m:r>
                            <a:rPr lang="en-GB" i="1">
                              <a:latin typeface="Cambria Math" panose="02040503050406030204" pitchFamily="18" charset="0"/>
                            </a:rPr>
                            <m:t>𝑛</m:t>
                          </m:r>
                        </m:sub>
                        <m:sup>
                          <m:r>
                            <a:rPr lang="en-GB" i="1">
                              <a:latin typeface="Cambria Math" panose="02040503050406030204" pitchFamily="18" charset="0"/>
                            </a:rPr>
                            <m:t>∗</m:t>
                          </m:r>
                        </m:sup>
                      </m:sSubSup>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0" i="1" smtClean="0">
                          <a:latin typeface="Cambria Math" panose="02040503050406030204" pitchFamily="18" charset="0"/>
                        </a:rPr>
                        <m:t>𝑥</m:t>
                      </m:r>
                      <m:sSub>
                        <m:sSubPr>
                          <m:ctrlPr>
                            <a:rPr lang="en-GB" i="1">
                              <a:latin typeface="Cambria Math" panose="02040503050406030204" pitchFamily="18" charset="0"/>
                            </a:rPr>
                          </m:ctrlPr>
                        </m:sSubPr>
                        <m:e>
                          <m:r>
                            <m:rPr>
                              <m:sty m:val="p"/>
                            </m:rPr>
                            <a:rPr lang="en-GB">
                              <a:latin typeface="Cambria Math" panose="02040503050406030204" pitchFamily="18" charset="0"/>
                            </a:rPr>
                            <m:t>Ψ</m:t>
                          </m:r>
                        </m:e>
                        <m:sub>
                          <m:r>
                            <a:rPr lang="en-GB" b="0" i="1" smtClean="0">
                              <a:latin typeface="Cambria Math" panose="02040503050406030204" pitchFamily="18" charset="0"/>
                            </a:rPr>
                            <m:t>𝑛</m:t>
                          </m:r>
                        </m:sub>
                      </m:sSub>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0" i="1" smtClean="0">
                          <a:latin typeface="Cambria Math" panose="02040503050406030204" pitchFamily="18" charset="0"/>
                        </a:rPr>
                        <m:t>=</m:t>
                      </m:r>
                      <m:r>
                        <a:rPr lang="en-GB" b="0" i="1" smtClean="0">
                          <a:latin typeface="Cambria Math" panose="02040503050406030204" pitchFamily="18" charset="0"/>
                        </a:rPr>
                        <m:t>𝐿</m:t>
                      </m:r>
                      <m:r>
                        <a:rPr lang="en-GB" b="0" i="1" smtClean="0">
                          <a:latin typeface="Cambria Math" panose="02040503050406030204" pitchFamily="18" charset="0"/>
                        </a:rPr>
                        <m:t>/2</m:t>
                      </m:r>
                    </m:oMath>
                  </m:oMathPara>
                </a14:m>
                <a:endParaRPr lang="en-GB" dirty="0"/>
              </a:p>
            </p:txBody>
          </p:sp>
        </mc:Choice>
        <mc:Fallback xmlns="">
          <p:sp>
            <p:nvSpPr>
              <p:cNvPr id="67" name="TextBox 66">
                <a:extLst>
                  <a:ext uri="{FF2B5EF4-FFF2-40B4-BE49-F238E27FC236}">
                    <a16:creationId xmlns:a16="http://schemas.microsoft.com/office/drawing/2014/main" id="{5F8D69DD-E1B8-859D-6921-4E58ED45F7AD}"/>
                  </a:ext>
                </a:extLst>
              </p:cNvPr>
              <p:cNvSpPr txBox="1">
                <a:spLocks noRot="1" noChangeAspect="1" noMove="1" noResize="1" noEditPoints="1" noAdjustHandles="1" noChangeArrowheads="1" noChangeShapeType="1" noTextEdit="1"/>
              </p:cNvSpPr>
              <p:nvPr/>
            </p:nvSpPr>
            <p:spPr>
              <a:xfrm>
                <a:off x="6597812" y="1664807"/>
                <a:ext cx="5183185" cy="715260"/>
              </a:xfrm>
              <a:prstGeom prst="rect">
                <a:avLst/>
              </a:prstGeom>
              <a:blipFill>
                <a:blip r:embed="rId5"/>
                <a:stretch>
                  <a:fillRect t="-152632" b="-22807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728289EF-4D50-634E-3BDD-760B914A8D46}"/>
                  </a:ext>
                </a:extLst>
              </p:cNvPr>
              <p:cNvSpPr txBox="1"/>
              <p:nvPr/>
            </p:nvSpPr>
            <p:spPr>
              <a:xfrm>
                <a:off x="5995194" y="2387022"/>
                <a:ext cx="5657982" cy="6540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Var</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sz="1800" b="0" i="1" smtClean="0">
                          <a:latin typeface="Cambria Math" panose="02040503050406030204" pitchFamily="18" charset="0"/>
                        </a:rPr>
                        <m:t>=</m:t>
                      </m:r>
                      <m:d>
                        <m:dPr>
                          <m:begChr m:val="⟨"/>
                          <m:endChr m:val="⟩"/>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d>
                            <m:dPr>
                              <m:begChr m:val="|"/>
                              <m:endChr m:val="|"/>
                              <m:ctrlPr>
                                <a:rPr lang="en-GB" sz="1800" b="0" i="1" smtClean="0">
                                  <a:latin typeface="Cambria Math" panose="02040503050406030204" pitchFamily="18" charset="0"/>
                                </a:rPr>
                              </m:ctrlPr>
                            </m:dPr>
                            <m:e>
                              <m:sSup>
                                <m:sSupPr>
                                  <m:ctrlPr>
                                    <a:rPr lang="en-GB" sz="1800" b="0" i="1" smtClean="0">
                                      <a:latin typeface="Cambria Math" panose="02040503050406030204" pitchFamily="18" charset="0"/>
                                    </a:rPr>
                                  </m:ctrlPr>
                                </m:sSupPr>
                                <m:e>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𝑥</m:t>
                                      </m:r>
                                    </m:e>
                                  </m:acc>
                                </m:e>
                                <m:sup>
                                  <m:r>
                                    <a:rPr lang="en-GB" sz="1800" b="0" i="1" smtClean="0">
                                      <a:latin typeface="Cambria Math" panose="02040503050406030204" pitchFamily="18" charset="0"/>
                                    </a:rPr>
                                    <m:t>2</m:t>
                                  </m:r>
                                </m:sup>
                              </m:sSup>
                            </m:e>
                          </m:d>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𝐸</m:t>
                      </m:r>
                      <m:sSup>
                        <m:sSupPr>
                          <m:ctrlPr>
                            <a:rPr lang="en-GB" sz="1800" b="0" i="1" smtClean="0">
                              <a:latin typeface="Cambria Math" panose="02040503050406030204" pitchFamily="18" charset="0"/>
                            </a:rPr>
                          </m:ctrlPr>
                        </m:sSupPr>
                        <m:e>
                          <m:d>
                            <m:dPr>
                              <m:begChr m:val="["/>
                              <m:endChr m:val="]"/>
                              <m:ctrlPr>
                                <a:rPr lang="en-GB" sz="1800" b="0" i="1" smtClean="0">
                                  <a:latin typeface="Cambria Math" panose="02040503050406030204" pitchFamily="18" charset="0"/>
                                </a:rPr>
                              </m:ctrlPr>
                            </m:dPr>
                            <m:e>
                              <m:r>
                                <a:rPr lang="en-GB" sz="1800" b="0" i="1" smtClean="0">
                                  <a:latin typeface="Cambria Math" panose="02040503050406030204" pitchFamily="18" charset="0"/>
                                </a:rPr>
                                <m:t>𝑥</m:t>
                              </m:r>
                            </m:e>
                          </m:d>
                        </m:e>
                        <m:sup>
                          <m:r>
                            <a:rPr lang="en-GB" sz="1800" b="0" i="1" smtClean="0">
                              <a:latin typeface="Cambria Math" panose="02040503050406030204" pitchFamily="18" charset="0"/>
                            </a:rPr>
                            <m:t>2</m:t>
                          </m:r>
                        </m:sup>
                      </m:sSup>
                      <m:r>
                        <a:rPr lang="en-GB" sz="1800" b="0" i="1" smtClean="0">
                          <a:latin typeface="Cambria Math" panose="02040503050406030204" pitchFamily="18" charset="0"/>
                        </a:rPr>
                        <m:t>=</m:t>
                      </m:r>
                      <m:f>
                        <m:fPr>
                          <m:ctrlPr>
                            <a:rPr lang="en-GB" sz="1800" b="0" i="1" smtClean="0">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𝐿</m:t>
                              </m:r>
                            </m:e>
                            <m:sup>
                              <m:r>
                                <a:rPr lang="en-GB" i="1">
                                  <a:latin typeface="Cambria Math" panose="02040503050406030204" pitchFamily="18" charset="0"/>
                                </a:rPr>
                                <m:t>2</m:t>
                              </m:r>
                            </m:sup>
                          </m:sSup>
                        </m:num>
                        <m:den>
                          <m:r>
                            <a:rPr lang="en-GB" sz="1800" b="0" i="1" smtClean="0">
                              <a:latin typeface="Cambria Math" panose="02040503050406030204" pitchFamily="18" charset="0"/>
                            </a:rPr>
                            <m:t>12</m:t>
                          </m:r>
                        </m:den>
                      </m:f>
                      <m:d>
                        <m:dPr>
                          <m:ctrlPr>
                            <a:rPr lang="en-GB" sz="1800" b="0" i="1" smtClean="0">
                              <a:latin typeface="Cambria Math" panose="02040503050406030204" pitchFamily="18" charset="0"/>
                            </a:rPr>
                          </m:ctrlPr>
                        </m:dPr>
                        <m:e>
                          <m:r>
                            <a:rPr lang="en-GB" i="1">
                              <a:latin typeface="Cambria Math" panose="02040503050406030204" pitchFamily="18" charset="0"/>
                            </a:rPr>
                            <m:t>1−</m:t>
                          </m:r>
                          <m:f>
                            <m:fPr>
                              <m:ctrlPr>
                                <a:rPr lang="en-GB" i="1">
                                  <a:latin typeface="Cambria Math" panose="02040503050406030204" pitchFamily="18" charset="0"/>
                                </a:rPr>
                              </m:ctrlPr>
                            </m:fPr>
                            <m:num>
                              <m:r>
                                <a:rPr lang="en-GB" i="1">
                                  <a:latin typeface="Cambria Math" panose="02040503050406030204" pitchFamily="18" charset="0"/>
                                </a:rPr>
                                <m:t>6</m:t>
                              </m:r>
                            </m:num>
                            <m:den>
                              <m:sSup>
                                <m:sSupPr>
                                  <m:ctrlPr>
                                    <a:rPr lang="en-GB" i="1">
                                      <a:latin typeface="Cambria Math" panose="02040503050406030204" pitchFamily="18" charset="0"/>
                                    </a:rPr>
                                  </m:ctrlPr>
                                </m:sSupPr>
                                <m:e>
                                  <m:r>
                                    <a:rPr lang="en-GB" i="1">
                                      <a:latin typeface="Cambria Math" panose="02040503050406030204" pitchFamily="18" charset="0"/>
                                    </a:rPr>
                                    <m:t>𝑛</m:t>
                                  </m:r>
                                </m:e>
                                <m:sup>
                                  <m:r>
                                    <a:rPr lang="en-GB" i="1">
                                      <a:latin typeface="Cambria Math" panose="02040503050406030204" pitchFamily="18" charset="0"/>
                                    </a:rPr>
                                    <m:t>2</m:t>
                                  </m:r>
                                </m:sup>
                              </m:sSup>
                              <m:sSup>
                                <m:sSupPr>
                                  <m:ctrlPr>
                                    <a:rPr lang="en-GB" i="1">
                                      <a:latin typeface="Cambria Math" panose="02040503050406030204" pitchFamily="18" charset="0"/>
                                    </a:rPr>
                                  </m:ctrlPr>
                                </m:sSupPr>
                                <m:e>
                                  <m:r>
                                    <a:rPr lang="en-GB" i="1">
                                      <a:latin typeface="Cambria Math" panose="02040503050406030204" pitchFamily="18" charset="0"/>
                                    </a:rPr>
                                    <m:t>𝜋</m:t>
                                  </m:r>
                                </m:e>
                                <m:sup>
                                  <m:r>
                                    <a:rPr lang="en-GB" i="1">
                                      <a:latin typeface="Cambria Math" panose="02040503050406030204" pitchFamily="18" charset="0"/>
                                    </a:rPr>
                                    <m:t>2</m:t>
                                  </m:r>
                                </m:sup>
                              </m:sSup>
                              <m:r>
                                <a:rPr lang="en-GB" i="1">
                                  <a:latin typeface="Cambria Math" panose="02040503050406030204" pitchFamily="18" charset="0"/>
                                </a:rPr>
                                <m:t> </m:t>
                              </m:r>
                            </m:den>
                          </m:f>
                        </m:e>
                      </m:d>
                    </m:oMath>
                  </m:oMathPara>
                </a14:m>
                <a:endParaRPr lang="en-GB" dirty="0"/>
              </a:p>
            </p:txBody>
          </p:sp>
        </mc:Choice>
        <mc:Fallback xmlns="">
          <p:sp>
            <p:nvSpPr>
              <p:cNvPr id="71" name="TextBox 70">
                <a:extLst>
                  <a:ext uri="{FF2B5EF4-FFF2-40B4-BE49-F238E27FC236}">
                    <a16:creationId xmlns:a16="http://schemas.microsoft.com/office/drawing/2014/main" id="{728289EF-4D50-634E-3BDD-760B914A8D46}"/>
                  </a:ext>
                </a:extLst>
              </p:cNvPr>
              <p:cNvSpPr txBox="1">
                <a:spLocks noRot="1" noChangeAspect="1" noMove="1" noResize="1" noEditPoints="1" noAdjustHandles="1" noChangeArrowheads="1" noChangeShapeType="1" noTextEdit="1"/>
              </p:cNvSpPr>
              <p:nvPr/>
            </p:nvSpPr>
            <p:spPr>
              <a:xfrm>
                <a:off x="5995194" y="2387022"/>
                <a:ext cx="5657982" cy="654025"/>
              </a:xfrm>
              <a:prstGeom prst="rect">
                <a:avLst/>
              </a:prstGeom>
              <a:blipFill>
                <a:blip r:embed="rId6"/>
                <a:stretch>
                  <a:fillRect b="-1538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2F1E5C20-3F92-23D4-E3B9-7F4FC4F987DF}"/>
                  </a:ext>
                </a:extLst>
              </p:cNvPr>
              <p:cNvSpPr txBox="1"/>
              <p:nvPr/>
            </p:nvSpPr>
            <p:spPr>
              <a:xfrm>
                <a:off x="6173437" y="3413967"/>
                <a:ext cx="6008387" cy="71526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E</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𝑝</m:t>
                          </m:r>
                        </m:e>
                      </m:d>
                      <m:r>
                        <a:rPr lang="en-GB" sz="1800" b="0" i="1" smtClean="0">
                          <a:latin typeface="Cambria Math" panose="02040503050406030204" pitchFamily="18" charset="0"/>
                        </a:rPr>
                        <m:t>=</m:t>
                      </m:r>
                      <m:d>
                        <m:dPr>
                          <m:begChr m:val="⟨"/>
                          <m:endChr m:val="⟩"/>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d>
                            <m:dPr>
                              <m:begChr m:val="|"/>
                              <m:endChr m:val="|"/>
                              <m:ctrlPr>
                                <a:rPr lang="en-GB" sz="1800" b="0" i="1" smtClean="0">
                                  <a:latin typeface="Cambria Math" panose="02040503050406030204" pitchFamily="18" charset="0"/>
                                </a:rPr>
                              </m:ctrlPr>
                            </m:dPr>
                            <m:e>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𝑝</m:t>
                                  </m:r>
                                </m:e>
                              </m:acc>
                            </m:e>
                          </m:d>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e>
                      </m:d>
                      <m:r>
                        <a:rPr lang="en-GB" sz="1800" b="0" i="1" smtClean="0">
                          <a:latin typeface="Cambria Math" panose="02040503050406030204" pitchFamily="18" charset="0"/>
                        </a:rPr>
                        <m:t>=</m:t>
                      </m:r>
                      <m:nary>
                        <m:naryPr>
                          <m:ctrlPr>
                            <a:rPr lang="en-GB" i="1">
                              <a:latin typeface="Cambria Math" panose="02040503050406030204" pitchFamily="18" charset="0"/>
                            </a:rPr>
                          </m:ctrlPr>
                        </m:naryPr>
                        <m:sub>
                          <m:r>
                            <m:rPr>
                              <m:brk m:alnAt="23"/>
                            </m:rPr>
                            <a:rPr lang="en-GB" i="1">
                              <a:latin typeface="Cambria Math" panose="02040503050406030204" pitchFamily="18" charset="0"/>
                            </a:rPr>
                            <m:t>0</m:t>
                          </m:r>
                        </m:sub>
                        <m:sup>
                          <m:r>
                            <a:rPr lang="en-GB" i="1">
                              <a:latin typeface="Cambria Math" panose="02040503050406030204" pitchFamily="18" charset="0"/>
                            </a:rPr>
                            <m:t>𝐿</m:t>
                          </m:r>
                        </m:sup>
                        <m:e>
                          <m:r>
                            <m:rPr>
                              <m:sty m:val="p"/>
                            </m:rPr>
                            <a:rPr lang="en-GB">
                              <a:latin typeface="Cambria Math" panose="02040503050406030204" pitchFamily="18" charset="0"/>
                            </a:rPr>
                            <m:t>d</m:t>
                          </m:r>
                          <m:r>
                            <a:rPr lang="en-GB" i="1">
                              <a:latin typeface="Cambria Math" panose="02040503050406030204" pitchFamily="18" charset="0"/>
                            </a:rPr>
                            <m:t>𝑥</m:t>
                          </m:r>
                        </m:e>
                      </m:nary>
                      <m:sSubSup>
                        <m:sSubSupPr>
                          <m:ctrlPr>
                            <a:rPr lang="en-GB" i="1">
                              <a:latin typeface="Cambria Math" panose="02040503050406030204" pitchFamily="18" charset="0"/>
                            </a:rPr>
                          </m:ctrlPr>
                        </m:sSubSupPr>
                        <m:e>
                          <m:r>
                            <m:rPr>
                              <m:sty m:val="p"/>
                            </m:rPr>
                            <a:rPr lang="en-GB">
                              <a:latin typeface="Cambria Math" panose="02040503050406030204" pitchFamily="18" charset="0"/>
                            </a:rPr>
                            <m:t>Ψ</m:t>
                          </m:r>
                        </m:e>
                        <m:sub>
                          <m:r>
                            <a:rPr lang="en-GB" i="1">
                              <a:latin typeface="Cambria Math" panose="02040503050406030204" pitchFamily="18" charset="0"/>
                            </a:rPr>
                            <m:t>𝑛</m:t>
                          </m:r>
                        </m:sub>
                        <m:sup>
                          <m:r>
                            <a:rPr lang="en-GB" i="1">
                              <a:latin typeface="Cambria Math" panose="02040503050406030204" pitchFamily="18" charset="0"/>
                            </a:rPr>
                            <m:t>∗</m:t>
                          </m:r>
                        </m:sup>
                      </m:sSubSup>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0" i="1" smtClean="0">
                          <a:latin typeface="Cambria Math" panose="02040503050406030204" pitchFamily="18" charset="0"/>
                        </a:rPr>
                        <m:t>(−</m:t>
                      </m:r>
                      <m:r>
                        <a:rPr lang="en-GB" b="0" i="1" smtClean="0">
                          <a:latin typeface="Cambria Math" panose="02040503050406030204" pitchFamily="18" charset="0"/>
                        </a:rPr>
                        <m:t>𝑖</m:t>
                      </m:r>
                      <m:r>
                        <a:rPr lang="en-GB" b="0" i="1" smtClean="0">
                          <a:latin typeface="Cambria Math" panose="02040503050406030204" pitchFamily="18" charset="0"/>
                        </a:rPr>
                        <m:t>ℏ</m:t>
                      </m:r>
                      <m:sSub>
                        <m:sSubPr>
                          <m:ctrlPr>
                            <a:rPr lang="en-GB" b="0" i="1" smtClean="0">
                              <a:latin typeface="Cambria Math" panose="02040503050406030204" pitchFamily="18" charset="0"/>
                            </a:rPr>
                          </m:ctrlPr>
                        </m:sSubPr>
                        <m:e>
                          <m:r>
                            <a:rPr lang="en-GB" b="0" i="1" smtClean="0">
                              <a:latin typeface="Cambria Math" panose="02040503050406030204" pitchFamily="18" charset="0"/>
                            </a:rPr>
                            <m:t>𝜕</m:t>
                          </m:r>
                        </m:e>
                        <m:sub>
                          <m:r>
                            <a:rPr lang="en-GB" b="0" i="1" smtClean="0">
                              <a:latin typeface="Cambria Math" panose="02040503050406030204" pitchFamily="18" charset="0"/>
                            </a:rPr>
                            <m:t>𝑥</m:t>
                          </m:r>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m:rPr>
                              <m:sty m:val="p"/>
                            </m:rPr>
                            <a:rPr lang="en-GB">
                              <a:latin typeface="Cambria Math" panose="02040503050406030204" pitchFamily="18" charset="0"/>
                            </a:rPr>
                            <m:t>Ψ</m:t>
                          </m:r>
                        </m:e>
                        <m:sub>
                          <m:r>
                            <a:rPr lang="en-GB" b="0" i="1" smtClean="0">
                              <a:latin typeface="Cambria Math" panose="02040503050406030204" pitchFamily="18" charset="0"/>
                            </a:rPr>
                            <m:t>𝑛</m:t>
                          </m:r>
                        </m:sub>
                      </m:sSub>
                      <m:d>
                        <m:dPr>
                          <m:ctrlPr>
                            <a:rPr lang="en-GB" i="1">
                              <a:latin typeface="Cambria Math" panose="02040503050406030204" pitchFamily="18" charset="0"/>
                            </a:rPr>
                          </m:ctrlPr>
                        </m:dPr>
                        <m:e>
                          <m:r>
                            <a:rPr lang="en-GB" i="1">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0" i="1" smtClean="0">
                          <a:latin typeface="Cambria Math" panose="02040503050406030204" pitchFamily="18" charset="0"/>
                        </a:rPr>
                        <m:t>=0</m:t>
                      </m:r>
                    </m:oMath>
                  </m:oMathPara>
                </a14:m>
                <a:endParaRPr lang="en-GB" dirty="0"/>
              </a:p>
            </p:txBody>
          </p:sp>
        </mc:Choice>
        <mc:Fallback xmlns="">
          <p:sp>
            <p:nvSpPr>
              <p:cNvPr id="72" name="TextBox 71">
                <a:extLst>
                  <a:ext uri="{FF2B5EF4-FFF2-40B4-BE49-F238E27FC236}">
                    <a16:creationId xmlns:a16="http://schemas.microsoft.com/office/drawing/2014/main" id="{2F1E5C20-3F92-23D4-E3B9-7F4FC4F987DF}"/>
                  </a:ext>
                </a:extLst>
              </p:cNvPr>
              <p:cNvSpPr txBox="1">
                <a:spLocks noRot="1" noChangeAspect="1" noMove="1" noResize="1" noEditPoints="1" noAdjustHandles="1" noChangeArrowheads="1" noChangeShapeType="1" noTextEdit="1"/>
              </p:cNvSpPr>
              <p:nvPr/>
            </p:nvSpPr>
            <p:spPr>
              <a:xfrm>
                <a:off x="6173437" y="3413967"/>
                <a:ext cx="6008387" cy="715260"/>
              </a:xfrm>
              <a:prstGeom prst="rect">
                <a:avLst/>
              </a:prstGeom>
              <a:blipFill>
                <a:blip r:embed="rId7"/>
                <a:stretch>
                  <a:fillRect t="-152632" b="-22982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59137A4A-DD81-2C3C-9902-8A3A36F283D3}"/>
                  </a:ext>
                </a:extLst>
              </p:cNvPr>
              <p:cNvSpPr txBox="1"/>
              <p:nvPr/>
            </p:nvSpPr>
            <p:spPr>
              <a:xfrm>
                <a:off x="6184202" y="4118687"/>
                <a:ext cx="4130794" cy="70333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Var</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𝑝</m:t>
                          </m:r>
                        </m:e>
                      </m:d>
                      <m:r>
                        <a:rPr lang="en-GB" sz="1800" b="0" i="1" smtClean="0">
                          <a:latin typeface="Cambria Math" panose="02040503050406030204" pitchFamily="18" charset="0"/>
                        </a:rPr>
                        <m:t>=</m:t>
                      </m:r>
                      <m:d>
                        <m:dPr>
                          <m:begChr m:val="⟨"/>
                          <m:endChr m:val="⟩"/>
                          <m:ctrlPr>
                            <a:rPr lang="en-GB" sz="1800" b="0" i="1" smtClean="0">
                              <a:latin typeface="Cambria Math" panose="02040503050406030204" pitchFamily="18" charset="0"/>
                            </a:rPr>
                          </m:ctrlPr>
                        </m:dPr>
                        <m:e>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d>
                            <m:dPr>
                              <m:begChr m:val="|"/>
                              <m:endChr m:val="|"/>
                              <m:ctrlPr>
                                <a:rPr lang="en-GB" sz="1800" b="0" i="1" smtClean="0">
                                  <a:latin typeface="Cambria Math" panose="02040503050406030204" pitchFamily="18" charset="0"/>
                                </a:rPr>
                              </m:ctrlPr>
                            </m:dPr>
                            <m:e>
                              <m:sSup>
                                <m:sSupPr>
                                  <m:ctrlPr>
                                    <a:rPr lang="en-GB" sz="1800" b="0" i="1" smtClean="0">
                                      <a:latin typeface="Cambria Math" panose="02040503050406030204" pitchFamily="18" charset="0"/>
                                    </a:rPr>
                                  </m:ctrlPr>
                                </m:sSupPr>
                                <m:e>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𝑝</m:t>
                                      </m:r>
                                    </m:e>
                                  </m:acc>
                                </m:e>
                                <m:sup>
                                  <m:r>
                                    <a:rPr lang="en-GB" sz="1800" b="0" i="1" smtClean="0">
                                      <a:latin typeface="Cambria Math" panose="02040503050406030204" pitchFamily="18" charset="0"/>
                                    </a:rPr>
                                    <m:t>2</m:t>
                                  </m:r>
                                </m:sup>
                              </m:sSup>
                            </m:e>
                          </m:d>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𝑛</m:t>
                              </m:r>
                            </m:sub>
                          </m:sSub>
                        </m:e>
                      </m:d>
                      <m:r>
                        <a:rPr lang="en-GB" sz="1800" b="0" i="1" smtClean="0">
                          <a:latin typeface="Cambria Math" panose="02040503050406030204" pitchFamily="18" charset="0"/>
                        </a:rPr>
                        <m:t>−</m:t>
                      </m:r>
                      <m:r>
                        <a:rPr lang="en-GB" sz="1800" b="0" i="1" smtClean="0">
                          <a:latin typeface="Cambria Math" panose="02040503050406030204" pitchFamily="18" charset="0"/>
                        </a:rPr>
                        <m:t>𝐸</m:t>
                      </m:r>
                      <m:sSup>
                        <m:sSupPr>
                          <m:ctrlPr>
                            <a:rPr lang="en-GB" sz="1800" b="0" i="1" smtClean="0">
                              <a:latin typeface="Cambria Math" panose="02040503050406030204" pitchFamily="18" charset="0"/>
                            </a:rPr>
                          </m:ctrlPr>
                        </m:sSupPr>
                        <m:e>
                          <m:d>
                            <m:dPr>
                              <m:begChr m:val="["/>
                              <m:endChr m:val="]"/>
                              <m:ctrlPr>
                                <a:rPr lang="en-GB" sz="1800" b="0" i="1" smtClean="0">
                                  <a:latin typeface="Cambria Math" panose="02040503050406030204" pitchFamily="18" charset="0"/>
                                </a:rPr>
                              </m:ctrlPr>
                            </m:dPr>
                            <m:e>
                              <m:r>
                                <a:rPr lang="en-GB" sz="1800" b="0" i="1" smtClean="0">
                                  <a:latin typeface="Cambria Math" panose="02040503050406030204" pitchFamily="18" charset="0"/>
                                </a:rPr>
                                <m:t>𝑝</m:t>
                              </m:r>
                            </m:e>
                          </m:d>
                        </m:e>
                        <m:sup>
                          <m:r>
                            <a:rPr lang="en-GB" sz="1800" b="0" i="1" smtClean="0">
                              <a:latin typeface="Cambria Math" panose="02040503050406030204" pitchFamily="18" charset="0"/>
                            </a:rPr>
                            <m:t>2</m:t>
                          </m:r>
                        </m:sup>
                      </m:sSup>
                      <m:r>
                        <a:rPr lang="en-GB" sz="1800" b="0" i="1" smtClean="0">
                          <a:latin typeface="Cambria Math" panose="02040503050406030204" pitchFamily="18" charset="0"/>
                        </a:rPr>
                        <m:t>=</m:t>
                      </m:r>
                      <m:sSup>
                        <m:sSupPr>
                          <m:ctrlPr>
                            <a:rPr lang="en-GB" sz="1800" b="0" i="1" smtClean="0">
                              <a:latin typeface="Cambria Math" panose="02040503050406030204" pitchFamily="18" charset="0"/>
                            </a:rPr>
                          </m:ctrlPr>
                        </m:sSupPr>
                        <m:e>
                          <m:d>
                            <m:dPr>
                              <m:ctrlPr>
                                <a:rPr lang="en-GB" sz="1800"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𝑛</m:t>
                                  </m:r>
                                  <m:r>
                                    <a:rPr lang="en-GB" i="1">
                                      <a:latin typeface="Cambria Math" panose="02040503050406030204" pitchFamily="18" charset="0"/>
                                    </a:rPr>
                                    <m:t>𝜋</m:t>
                                  </m:r>
                                  <m:r>
                                    <a:rPr lang="en-GB" i="1">
                                      <a:latin typeface="Cambria Math" panose="02040503050406030204" pitchFamily="18" charset="0"/>
                                    </a:rPr>
                                    <m:t>ℏ</m:t>
                                  </m:r>
                                </m:num>
                                <m:den>
                                  <m:r>
                                    <a:rPr lang="en-GB" i="1">
                                      <a:latin typeface="Cambria Math" panose="02040503050406030204" pitchFamily="18" charset="0"/>
                                    </a:rPr>
                                    <m:t>𝐿</m:t>
                                  </m:r>
                                </m:den>
                              </m:f>
                            </m:e>
                          </m:d>
                        </m:e>
                        <m:sup>
                          <m:r>
                            <a:rPr lang="en-GB" sz="1800" b="0" i="1" smtClean="0">
                              <a:latin typeface="Cambria Math" panose="02040503050406030204" pitchFamily="18" charset="0"/>
                            </a:rPr>
                            <m:t>2</m:t>
                          </m:r>
                        </m:sup>
                      </m:sSup>
                    </m:oMath>
                  </m:oMathPara>
                </a14:m>
                <a:endParaRPr lang="en-GB" dirty="0"/>
              </a:p>
            </p:txBody>
          </p:sp>
        </mc:Choice>
        <mc:Fallback xmlns="">
          <p:sp>
            <p:nvSpPr>
              <p:cNvPr id="73" name="TextBox 72">
                <a:extLst>
                  <a:ext uri="{FF2B5EF4-FFF2-40B4-BE49-F238E27FC236}">
                    <a16:creationId xmlns:a16="http://schemas.microsoft.com/office/drawing/2014/main" id="{59137A4A-DD81-2C3C-9902-8A3A36F283D3}"/>
                  </a:ext>
                </a:extLst>
              </p:cNvPr>
              <p:cNvSpPr txBox="1">
                <a:spLocks noRot="1" noChangeAspect="1" noMove="1" noResize="1" noEditPoints="1" noAdjustHandles="1" noChangeArrowheads="1" noChangeShapeType="1" noTextEdit="1"/>
              </p:cNvSpPr>
              <p:nvPr/>
            </p:nvSpPr>
            <p:spPr>
              <a:xfrm>
                <a:off x="6184202" y="4118687"/>
                <a:ext cx="4130794" cy="703334"/>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338FFF6-AE19-0EEA-4577-C656AB362492}"/>
                  </a:ext>
                </a:extLst>
              </p:cNvPr>
              <p:cNvSpPr txBox="1"/>
              <p:nvPr/>
            </p:nvSpPr>
            <p:spPr>
              <a:xfrm>
                <a:off x="7043472" y="5041417"/>
                <a:ext cx="4438752" cy="1000123"/>
              </a:xfrm>
              <a:prstGeom prst="rect">
                <a:avLst/>
              </a:prstGeom>
              <a:noFill/>
              <a:ln w="38100">
                <a:solidFill>
                  <a:srgbClr val="FF0000">
                    <a:alpha val="30000"/>
                  </a:srgbClr>
                </a:solidFill>
              </a:ln>
            </p:spPr>
            <p:txBody>
              <a:bodyPr wrap="square" tIns="90000" bIns="90000">
                <a:spAutoFit/>
              </a:bodyPr>
              <a:lstStyle/>
              <a:p>
                <a:pPr/>
                <a14:m>
                  <m:oMathPara xmlns:m="http://schemas.openxmlformats.org/officeDocument/2006/math">
                    <m:oMathParaPr>
                      <m:jc m:val="centerGroup"/>
                    </m:oMathParaPr>
                    <m:oMath xmlns:m="http://schemas.openxmlformats.org/officeDocument/2006/math">
                      <m:rad>
                        <m:radPr>
                          <m:degHide m:val="on"/>
                          <m:ctrlPr>
                            <a:rPr lang="en-GB" b="0" i="1" smtClean="0">
                              <a:latin typeface="Cambria Math" panose="02040503050406030204" pitchFamily="18" charset="0"/>
                            </a:rPr>
                          </m:ctrlPr>
                        </m:radPr>
                        <m:deg/>
                        <m:e>
                          <m:r>
                            <m:rPr>
                              <m:sty m:val="p"/>
                            </m:rPr>
                            <a:rPr lang="en-GB">
                              <a:latin typeface="Cambria Math" panose="02040503050406030204" pitchFamily="18" charset="0"/>
                            </a:rPr>
                            <m:t>Var</m:t>
                          </m:r>
                          <m:d>
                            <m:dPr>
                              <m:begChr m:val="["/>
                              <m:endChr m:val="]"/>
                              <m:ctrlPr>
                                <a:rPr lang="en-GB" i="1">
                                  <a:latin typeface="Cambria Math" panose="02040503050406030204" pitchFamily="18" charset="0"/>
                                </a:rPr>
                              </m:ctrlPr>
                            </m:dPr>
                            <m:e>
                              <m:r>
                                <a:rPr lang="en-GB" i="1">
                                  <a:latin typeface="Cambria Math" panose="02040503050406030204" pitchFamily="18" charset="0"/>
                                </a:rPr>
                                <m:t>𝑥</m:t>
                              </m:r>
                            </m:e>
                          </m:d>
                          <m:r>
                            <m:rPr>
                              <m:sty m:val="p"/>
                            </m:rPr>
                            <a:rPr lang="en-GB">
                              <a:latin typeface="Cambria Math" panose="02040503050406030204" pitchFamily="18" charset="0"/>
                            </a:rPr>
                            <m:t>Var</m:t>
                          </m:r>
                          <m:d>
                            <m:dPr>
                              <m:begChr m:val="["/>
                              <m:endChr m:val="]"/>
                              <m:ctrlPr>
                                <a:rPr lang="en-GB" i="1">
                                  <a:latin typeface="Cambria Math" panose="02040503050406030204" pitchFamily="18" charset="0"/>
                                </a:rPr>
                              </m:ctrlPr>
                            </m:dPr>
                            <m:e>
                              <m:r>
                                <a:rPr lang="en-GB" i="1">
                                  <a:latin typeface="Cambria Math" panose="02040503050406030204" pitchFamily="18" charset="0"/>
                                </a:rPr>
                                <m:t>𝑝</m:t>
                              </m:r>
                            </m:e>
                          </m:d>
                        </m:e>
                      </m:rad>
                      <m:r>
                        <a:rPr lang="en-GB" b="0" i="0"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ℏ</m:t>
                          </m:r>
                        </m:num>
                        <m:den>
                          <m:r>
                            <a:rPr lang="en-GB" b="0" i="1" smtClean="0">
                              <a:latin typeface="Cambria Math" panose="02040503050406030204" pitchFamily="18" charset="0"/>
                            </a:rPr>
                            <m:t>2</m:t>
                          </m:r>
                        </m:den>
                      </m:f>
                      <m:rad>
                        <m:radPr>
                          <m:degHide m:val="on"/>
                          <m:ctrlPr>
                            <a:rPr lang="en-GB" b="0" i="1" smtClean="0">
                              <a:latin typeface="Cambria Math" panose="02040503050406030204" pitchFamily="18" charset="0"/>
                            </a:rPr>
                          </m:ctrlPr>
                        </m:radPr>
                        <m:deg/>
                        <m:e>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𝑛</m:t>
                                  </m:r>
                                </m:e>
                                <m:sup>
                                  <m:r>
                                    <a:rPr lang="en-GB" b="0" i="1" smtClean="0">
                                      <a:latin typeface="Cambria Math" panose="02040503050406030204" pitchFamily="18" charset="0"/>
                                    </a:rPr>
                                    <m:t>2</m:t>
                                  </m:r>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𝜋</m:t>
                                  </m:r>
                                </m:e>
                                <m:sup>
                                  <m:r>
                                    <a:rPr lang="en-GB" b="0" i="1" smtClean="0">
                                      <a:latin typeface="Cambria Math" panose="02040503050406030204" pitchFamily="18" charset="0"/>
                                    </a:rPr>
                                    <m:t>2</m:t>
                                  </m:r>
                                </m:sup>
                              </m:sSup>
                            </m:num>
                            <m:den>
                              <m:r>
                                <a:rPr lang="en-GB" b="0" i="1" smtClean="0">
                                  <a:latin typeface="Cambria Math" panose="02040503050406030204" pitchFamily="18" charset="0"/>
                                </a:rPr>
                                <m:t>3</m:t>
                              </m:r>
                            </m:den>
                          </m:f>
                          <m:r>
                            <a:rPr lang="en-GB" b="0" i="1" smtClean="0">
                              <a:latin typeface="Cambria Math" panose="02040503050406030204" pitchFamily="18" charset="0"/>
                            </a:rPr>
                            <m:t>−2</m:t>
                          </m:r>
                        </m:e>
                      </m:rad>
                      <m:r>
                        <a:rPr lang="en-GB" b="0" i="1" smtClean="0">
                          <a:solidFill>
                            <a:srgbClr val="C00000"/>
                          </a:solidFill>
                          <a:latin typeface="Cambria Math" panose="02040503050406030204" pitchFamily="18" charset="0"/>
                        </a:rPr>
                        <m:t>=</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𝜎</m:t>
                          </m:r>
                        </m:e>
                        <m:sub>
                          <m:r>
                            <a:rPr lang="en-GB" b="0" i="1" smtClean="0">
                              <a:solidFill>
                                <a:srgbClr val="C00000"/>
                              </a:solidFill>
                              <a:latin typeface="Cambria Math" panose="02040503050406030204" pitchFamily="18" charset="0"/>
                            </a:rPr>
                            <m:t>𝑥</m:t>
                          </m:r>
                        </m:sub>
                      </m:sSub>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𝜎</m:t>
                          </m:r>
                        </m:e>
                        <m:sub>
                          <m:r>
                            <a:rPr lang="en-GB" b="0" i="1" smtClean="0">
                              <a:solidFill>
                                <a:srgbClr val="C00000"/>
                              </a:solidFill>
                              <a:latin typeface="Cambria Math" panose="02040503050406030204" pitchFamily="18" charset="0"/>
                            </a:rPr>
                            <m:t>𝑝</m:t>
                          </m:r>
                        </m:sub>
                      </m:sSub>
                      <m:r>
                        <a:rPr lang="en-GB" b="0" i="1" smtClean="0">
                          <a:solidFill>
                            <a:srgbClr val="C00000"/>
                          </a:solidFill>
                          <a:latin typeface="Cambria Math" panose="02040503050406030204" pitchFamily="18" charset="0"/>
                        </a:rPr>
                        <m:t>&gt;</m:t>
                      </m:r>
                      <m:f>
                        <m:fPr>
                          <m:ctrlPr>
                            <a:rPr lang="en-GB" b="0" i="1" smtClean="0">
                              <a:solidFill>
                                <a:srgbClr val="C00000"/>
                              </a:solidFill>
                              <a:latin typeface="Cambria Math" panose="02040503050406030204" pitchFamily="18" charset="0"/>
                            </a:rPr>
                          </m:ctrlPr>
                        </m:fPr>
                        <m:num>
                          <m:r>
                            <a:rPr lang="en-GB" b="0" i="1" smtClean="0">
                              <a:solidFill>
                                <a:srgbClr val="C00000"/>
                              </a:solidFill>
                              <a:latin typeface="Cambria Math" panose="02040503050406030204" pitchFamily="18" charset="0"/>
                            </a:rPr>
                            <m:t>ℏ</m:t>
                          </m:r>
                        </m:num>
                        <m:den>
                          <m:r>
                            <a:rPr lang="en-GB" b="0" i="1" smtClean="0">
                              <a:solidFill>
                                <a:srgbClr val="C00000"/>
                              </a:solidFill>
                              <a:latin typeface="Cambria Math" panose="02040503050406030204" pitchFamily="18" charset="0"/>
                            </a:rPr>
                            <m:t>2</m:t>
                          </m:r>
                        </m:den>
                      </m:f>
                    </m:oMath>
                  </m:oMathPara>
                </a14:m>
                <a:endParaRPr lang="en-GB" dirty="0"/>
              </a:p>
            </p:txBody>
          </p:sp>
        </mc:Choice>
        <mc:Fallback xmlns="">
          <p:sp>
            <p:nvSpPr>
              <p:cNvPr id="75" name="TextBox 74">
                <a:extLst>
                  <a:ext uri="{FF2B5EF4-FFF2-40B4-BE49-F238E27FC236}">
                    <a16:creationId xmlns:a16="http://schemas.microsoft.com/office/drawing/2014/main" id="{5338FFF6-AE19-0EEA-4577-C656AB362492}"/>
                  </a:ext>
                </a:extLst>
              </p:cNvPr>
              <p:cNvSpPr txBox="1">
                <a:spLocks noRot="1" noChangeAspect="1" noMove="1" noResize="1" noEditPoints="1" noAdjustHandles="1" noChangeArrowheads="1" noChangeShapeType="1" noTextEdit="1"/>
              </p:cNvSpPr>
              <p:nvPr/>
            </p:nvSpPr>
            <p:spPr>
              <a:xfrm>
                <a:off x="7043472" y="5041417"/>
                <a:ext cx="4438752" cy="1000123"/>
              </a:xfrm>
              <a:prstGeom prst="rect">
                <a:avLst/>
              </a:prstGeom>
              <a:blipFill>
                <a:blip r:embed="rId9"/>
                <a:stretch>
                  <a:fillRect/>
                </a:stretch>
              </a:blipFill>
              <a:ln w="38100">
                <a:solidFill>
                  <a:srgbClr val="FF0000">
                    <a:alpha val="30000"/>
                  </a:srgbClr>
                </a:solidFill>
              </a:ln>
            </p:spPr>
            <p:txBody>
              <a:bodyPr/>
              <a:lstStyle/>
              <a:p>
                <a:r>
                  <a:rPr lang="en-GB">
                    <a:noFill/>
                  </a:rPr>
                  <a:t> </a:t>
                </a:r>
              </a:p>
            </p:txBody>
          </p:sp>
        </mc:Fallback>
      </mc:AlternateContent>
      <p:sp>
        <p:nvSpPr>
          <p:cNvPr id="77" name="Right Arrow 76">
            <a:extLst>
              <a:ext uri="{FF2B5EF4-FFF2-40B4-BE49-F238E27FC236}">
                <a16:creationId xmlns:a16="http://schemas.microsoft.com/office/drawing/2014/main" id="{82DD1BF1-B236-B7DC-5EB2-9A81FD4EFAF0}"/>
              </a:ext>
            </a:extLst>
          </p:cNvPr>
          <p:cNvSpPr/>
          <p:nvPr/>
        </p:nvSpPr>
        <p:spPr>
          <a:xfrm>
            <a:off x="6390947" y="5444969"/>
            <a:ext cx="478957" cy="237240"/>
          </a:xfrm>
          <a:prstGeom prst="rightArrow">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TextBox 79">
            <a:extLst>
              <a:ext uri="{FF2B5EF4-FFF2-40B4-BE49-F238E27FC236}">
                <a16:creationId xmlns:a16="http://schemas.microsoft.com/office/drawing/2014/main" id="{DA9E99DD-E819-1C3B-149F-7B713086A723}"/>
              </a:ext>
            </a:extLst>
          </p:cNvPr>
          <p:cNvSpPr txBox="1"/>
          <p:nvPr/>
        </p:nvSpPr>
        <p:spPr>
          <a:xfrm>
            <a:off x="6228446" y="1514807"/>
            <a:ext cx="1390848" cy="338554"/>
          </a:xfrm>
          <a:prstGeom prst="rect">
            <a:avLst/>
          </a:prstGeom>
          <a:noFill/>
        </p:spPr>
        <p:txBody>
          <a:bodyPr wrap="square">
            <a:spAutoFit/>
          </a:bodyPr>
          <a:lstStyle/>
          <a:p>
            <a:r>
              <a:rPr lang="en-GB" sz="1600" b="1" dirty="0">
                <a:solidFill>
                  <a:srgbClr val="1F1F1F"/>
                </a:solidFill>
                <a:latin typeface="Calibri" panose="020F0502020204030204" pitchFamily="34" charset="0"/>
                <a:cs typeface="Calibri" panose="020F0502020204030204" pitchFamily="34" charset="0"/>
              </a:rPr>
              <a:t>Position:</a:t>
            </a:r>
          </a:p>
        </p:txBody>
      </p:sp>
      <p:sp>
        <p:nvSpPr>
          <p:cNvPr id="81" name="TextBox 80">
            <a:extLst>
              <a:ext uri="{FF2B5EF4-FFF2-40B4-BE49-F238E27FC236}">
                <a16:creationId xmlns:a16="http://schemas.microsoft.com/office/drawing/2014/main" id="{8E7A7360-B1AE-2F9D-9AD1-7C1915CE6794}"/>
              </a:ext>
            </a:extLst>
          </p:cNvPr>
          <p:cNvSpPr txBox="1"/>
          <p:nvPr/>
        </p:nvSpPr>
        <p:spPr>
          <a:xfrm>
            <a:off x="6261809" y="3201064"/>
            <a:ext cx="1390848" cy="338554"/>
          </a:xfrm>
          <a:prstGeom prst="rect">
            <a:avLst/>
          </a:prstGeom>
          <a:noFill/>
        </p:spPr>
        <p:txBody>
          <a:bodyPr wrap="square">
            <a:spAutoFit/>
          </a:bodyPr>
          <a:lstStyle/>
          <a:p>
            <a:r>
              <a:rPr lang="en-GB" sz="1600" b="1" dirty="0">
                <a:solidFill>
                  <a:srgbClr val="1F1F1F"/>
                </a:solidFill>
                <a:latin typeface="Calibri" panose="020F0502020204030204" pitchFamily="34" charset="0"/>
                <a:cs typeface="Calibri" panose="020F0502020204030204" pitchFamily="34" charset="0"/>
              </a:rPr>
              <a:t>Momentum:</a:t>
            </a:r>
          </a:p>
        </p:txBody>
      </p:sp>
      <p:pic>
        <p:nvPicPr>
          <p:cNvPr id="2" name="Picture 1">
            <a:extLst>
              <a:ext uri="{FF2B5EF4-FFF2-40B4-BE49-F238E27FC236}">
                <a16:creationId xmlns:a16="http://schemas.microsoft.com/office/drawing/2014/main" id="{B494FECB-68A7-A4E4-B564-DD486ED18C74}"/>
              </a:ext>
            </a:extLst>
          </p:cNvPr>
          <p:cNvPicPr>
            <a:picLocks noChangeAspect="1"/>
          </p:cNvPicPr>
          <p:nvPr/>
        </p:nvPicPr>
        <p:blipFill>
          <a:blip r:embed="rId10">
            <a:alphaModFix/>
          </a:blip>
          <a:srcRect l="10380" b="5212"/>
          <a:stretch/>
        </p:blipFill>
        <p:spPr>
          <a:xfrm>
            <a:off x="3524120" y="1487018"/>
            <a:ext cx="2296886" cy="4341406"/>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374095C-80AA-1A29-5C92-6C304467A6C6}"/>
                  </a:ext>
                </a:extLst>
              </p:cNvPr>
              <p:cNvSpPr txBox="1"/>
              <p:nvPr/>
            </p:nvSpPr>
            <p:spPr>
              <a:xfrm>
                <a:off x="1245831" y="5952856"/>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position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𝑥</m:t>
                    </m:r>
                  </m:oMath>
                </a14:m>
                <a:endParaRPr lang="en-GB" sz="1800" dirty="0">
                  <a:latin typeface="Cambria Math" panose="02040503050406030204" pitchFamily="18" charset="0"/>
                </a:endParaRPr>
              </a:p>
            </p:txBody>
          </p:sp>
        </mc:Choice>
        <mc:Fallback xmlns="">
          <p:sp>
            <p:nvSpPr>
              <p:cNvPr id="5" name="TextBox 4">
                <a:extLst>
                  <a:ext uri="{FF2B5EF4-FFF2-40B4-BE49-F238E27FC236}">
                    <a16:creationId xmlns:a16="http://schemas.microsoft.com/office/drawing/2014/main" id="{4374095C-80AA-1A29-5C92-6C304467A6C6}"/>
                  </a:ext>
                </a:extLst>
              </p:cNvPr>
              <p:cNvSpPr txBox="1">
                <a:spLocks noRot="1" noChangeAspect="1" noMove="1" noResize="1" noEditPoints="1" noAdjustHandles="1" noChangeArrowheads="1" noChangeShapeType="1" noTextEdit="1"/>
              </p:cNvSpPr>
              <p:nvPr/>
            </p:nvSpPr>
            <p:spPr>
              <a:xfrm>
                <a:off x="1245831" y="5952856"/>
                <a:ext cx="1161279" cy="369332"/>
              </a:xfrm>
              <a:prstGeom prst="rect">
                <a:avLst/>
              </a:prstGeom>
              <a:blipFill>
                <a:blip r:embed="rId11"/>
                <a:stretch>
                  <a:fillRect l="-1075"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F19B626-38BF-6D12-9077-E0E83CF02F96}"/>
                  </a:ext>
                </a:extLst>
              </p:cNvPr>
              <p:cNvSpPr txBox="1"/>
              <p:nvPr/>
            </p:nvSpPr>
            <p:spPr>
              <a:xfrm>
                <a:off x="642936" y="5782855"/>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0</m:t>
                      </m:r>
                    </m:oMath>
                  </m:oMathPara>
                </a14:m>
                <a:endParaRPr lang="en-GB" sz="1400" dirty="0">
                  <a:latin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CF19B626-38BF-6D12-9077-E0E83CF02F96}"/>
                  </a:ext>
                </a:extLst>
              </p:cNvPr>
              <p:cNvSpPr txBox="1">
                <a:spLocks noRot="1" noChangeAspect="1" noMove="1" noResize="1" noEditPoints="1" noAdjustHandles="1" noChangeArrowheads="1" noChangeShapeType="1" noTextEdit="1"/>
              </p:cNvSpPr>
              <p:nvPr/>
            </p:nvSpPr>
            <p:spPr>
              <a:xfrm>
                <a:off x="642936" y="5782855"/>
                <a:ext cx="314538" cy="307777"/>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442C194-0393-7020-A274-6C5075DE3765}"/>
                  </a:ext>
                </a:extLst>
              </p:cNvPr>
              <p:cNvSpPr txBox="1"/>
              <p:nvPr/>
            </p:nvSpPr>
            <p:spPr>
              <a:xfrm>
                <a:off x="2694623" y="5782855"/>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dirty="0" smtClean="0">
                          <a:solidFill>
                            <a:srgbClr val="1F1F1F"/>
                          </a:solidFill>
                          <a:latin typeface="Cambria Math" panose="02040503050406030204" pitchFamily="18" charset="0"/>
                          <a:cs typeface="Calibri" panose="020F0502020204030204" pitchFamily="34" charset="0"/>
                        </a:rPr>
                        <m:t>𝐿</m:t>
                      </m:r>
                    </m:oMath>
                  </m:oMathPara>
                </a14:m>
                <a:endParaRPr lang="en-GB" sz="1400" dirty="0">
                  <a:latin typeface="Cambria Math" panose="02040503050406030204" pitchFamily="18" charset="0"/>
                </a:endParaRPr>
              </a:p>
            </p:txBody>
          </p:sp>
        </mc:Choice>
        <mc:Fallback xmlns="">
          <p:sp>
            <p:nvSpPr>
              <p:cNvPr id="14" name="TextBox 13">
                <a:extLst>
                  <a:ext uri="{FF2B5EF4-FFF2-40B4-BE49-F238E27FC236}">
                    <a16:creationId xmlns:a16="http://schemas.microsoft.com/office/drawing/2014/main" id="{B442C194-0393-7020-A274-6C5075DE3765}"/>
                  </a:ext>
                </a:extLst>
              </p:cNvPr>
              <p:cNvSpPr txBox="1">
                <a:spLocks noRot="1" noChangeAspect="1" noMove="1" noResize="1" noEditPoints="1" noAdjustHandles="1" noChangeArrowheads="1" noChangeShapeType="1" noTextEdit="1"/>
              </p:cNvSpPr>
              <p:nvPr/>
            </p:nvSpPr>
            <p:spPr>
              <a:xfrm>
                <a:off x="2694623" y="5782855"/>
                <a:ext cx="314538" cy="307777"/>
              </a:xfrm>
              <a:prstGeom prst="rect">
                <a:avLst/>
              </a:prstGeom>
              <a:blipFill>
                <a:blip r:embed="rId1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A31F963-BD1C-5C7F-AF78-A7167B2556C8}"/>
                  </a:ext>
                </a:extLst>
              </p:cNvPr>
              <p:cNvSpPr txBox="1"/>
              <p:nvPr/>
            </p:nvSpPr>
            <p:spPr>
              <a:xfrm rot="16200000">
                <a:off x="-322646" y="3460179"/>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state </a:t>
                </a:r>
                <a14:m>
                  <m:oMath xmlns:m="http://schemas.openxmlformats.org/officeDocument/2006/math">
                    <m:r>
                      <a:rPr lang="en-GB" b="0" i="1" dirty="0" smtClean="0">
                        <a:solidFill>
                          <a:srgbClr val="1F1F1F"/>
                        </a:solidFill>
                        <a:latin typeface="Cambria Math" panose="02040503050406030204" pitchFamily="18" charset="0"/>
                        <a:cs typeface="Calibri" panose="020F0502020204030204" pitchFamily="34" charset="0"/>
                      </a:rPr>
                      <m:t>𝑛</m:t>
                    </m:r>
                  </m:oMath>
                </a14:m>
                <a:endParaRPr lang="en-GB" sz="1800" dirty="0">
                  <a:latin typeface="Cambria Math" panose="02040503050406030204" pitchFamily="18" charset="0"/>
                </a:endParaRPr>
              </a:p>
            </p:txBody>
          </p:sp>
        </mc:Choice>
        <mc:Fallback xmlns="">
          <p:sp>
            <p:nvSpPr>
              <p:cNvPr id="18" name="TextBox 17">
                <a:extLst>
                  <a:ext uri="{FF2B5EF4-FFF2-40B4-BE49-F238E27FC236}">
                    <a16:creationId xmlns:a16="http://schemas.microsoft.com/office/drawing/2014/main" id="{CA31F963-BD1C-5C7F-AF78-A7167B2556C8}"/>
                  </a:ext>
                </a:extLst>
              </p:cNvPr>
              <p:cNvSpPr txBox="1">
                <a:spLocks noRot="1" noChangeAspect="1" noMove="1" noResize="1" noEditPoints="1" noAdjustHandles="1" noChangeArrowheads="1" noChangeShapeType="1" noTextEdit="1"/>
              </p:cNvSpPr>
              <p:nvPr/>
            </p:nvSpPr>
            <p:spPr>
              <a:xfrm rot="16200000">
                <a:off x="-322646" y="3460179"/>
                <a:ext cx="1161279" cy="369332"/>
              </a:xfrm>
              <a:prstGeom prst="rect">
                <a:avLst/>
              </a:prstGeom>
              <a:blipFill>
                <a:blip r:embed="rId14"/>
                <a:stretch>
                  <a:fillRect l="-6452" r="-22581"/>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77C92AB-E090-06D4-648B-94F2FC1832FB}"/>
                  </a:ext>
                </a:extLst>
              </p:cNvPr>
              <p:cNvSpPr txBox="1"/>
              <p:nvPr/>
            </p:nvSpPr>
            <p:spPr>
              <a:xfrm>
                <a:off x="438810" y="4897030"/>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1</m:t>
                      </m:r>
                    </m:oMath>
                  </m:oMathPara>
                </a14:m>
                <a:endParaRPr lang="en-GB" sz="1400" dirty="0">
                  <a:latin typeface="Cambria Math" panose="02040503050406030204" pitchFamily="18" charset="0"/>
                </a:endParaRPr>
              </a:p>
            </p:txBody>
          </p:sp>
        </mc:Choice>
        <mc:Fallback xmlns="">
          <p:sp>
            <p:nvSpPr>
              <p:cNvPr id="21" name="TextBox 20">
                <a:extLst>
                  <a:ext uri="{FF2B5EF4-FFF2-40B4-BE49-F238E27FC236}">
                    <a16:creationId xmlns:a16="http://schemas.microsoft.com/office/drawing/2014/main" id="{177C92AB-E090-06D4-648B-94F2FC1832FB}"/>
                  </a:ext>
                </a:extLst>
              </p:cNvPr>
              <p:cNvSpPr txBox="1">
                <a:spLocks noRot="1" noChangeAspect="1" noMove="1" noResize="1" noEditPoints="1" noAdjustHandles="1" noChangeArrowheads="1" noChangeShapeType="1" noTextEdit="1"/>
              </p:cNvSpPr>
              <p:nvPr/>
            </p:nvSpPr>
            <p:spPr>
              <a:xfrm>
                <a:off x="438810" y="4897030"/>
                <a:ext cx="314538" cy="307777"/>
              </a:xfrm>
              <a:prstGeom prst="rect">
                <a:avLst/>
              </a:prstGeom>
              <a:blipFill>
                <a:blip r:embed="rId1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8D9278-8149-60B3-5045-A85004B297F1}"/>
                  </a:ext>
                </a:extLst>
              </p:cNvPr>
              <p:cNvSpPr txBox="1"/>
              <p:nvPr/>
            </p:nvSpPr>
            <p:spPr>
              <a:xfrm>
                <a:off x="438810" y="4189968"/>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2</m:t>
                      </m:r>
                    </m:oMath>
                  </m:oMathPara>
                </a14:m>
                <a:endParaRPr lang="en-GB" sz="1400" dirty="0">
                  <a:latin typeface="Cambria Math" panose="02040503050406030204" pitchFamily="18" charset="0"/>
                </a:endParaRPr>
              </a:p>
            </p:txBody>
          </p:sp>
        </mc:Choice>
        <mc:Fallback xmlns="">
          <p:sp>
            <p:nvSpPr>
              <p:cNvPr id="23" name="TextBox 22">
                <a:extLst>
                  <a:ext uri="{FF2B5EF4-FFF2-40B4-BE49-F238E27FC236}">
                    <a16:creationId xmlns:a16="http://schemas.microsoft.com/office/drawing/2014/main" id="{4B8D9278-8149-60B3-5045-A85004B297F1}"/>
                  </a:ext>
                </a:extLst>
              </p:cNvPr>
              <p:cNvSpPr txBox="1">
                <a:spLocks noRot="1" noChangeAspect="1" noMove="1" noResize="1" noEditPoints="1" noAdjustHandles="1" noChangeArrowheads="1" noChangeShapeType="1" noTextEdit="1"/>
              </p:cNvSpPr>
              <p:nvPr/>
            </p:nvSpPr>
            <p:spPr>
              <a:xfrm>
                <a:off x="438810" y="4189968"/>
                <a:ext cx="314538" cy="307777"/>
              </a:xfrm>
              <a:prstGeom prst="rect">
                <a:avLst/>
              </a:prstGeom>
              <a:blipFill>
                <a:blip r:embed="rId1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FE43404-3496-A041-72A2-26B23CE009AB}"/>
                  </a:ext>
                </a:extLst>
              </p:cNvPr>
              <p:cNvSpPr txBox="1"/>
              <p:nvPr/>
            </p:nvSpPr>
            <p:spPr>
              <a:xfrm>
                <a:off x="438810" y="3482906"/>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3</m:t>
                      </m:r>
                    </m:oMath>
                  </m:oMathPara>
                </a14:m>
                <a:endParaRPr lang="en-GB" sz="1400" dirty="0">
                  <a:latin typeface="Cambria Math" panose="02040503050406030204" pitchFamily="18" charset="0"/>
                </a:endParaRPr>
              </a:p>
            </p:txBody>
          </p:sp>
        </mc:Choice>
        <mc:Fallback xmlns="">
          <p:sp>
            <p:nvSpPr>
              <p:cNvPr id="24" name="TextBox 23">
                <a:extLst>
                  <a:ext uri="{FF2B5EF4-FFF2-40B4-BE49-F238E27FC236}">
                    <a16:creationId xmlns:a16="http://schemas.microsoft.com/office/drawing/2014/main" id="{5FE43404-3496-A041-72A2-26B23CE009AB}"/>
                  </a:ext>
                </a:extLst>
              </p:cNvPr>
              <p:cNvSpPr txBox="1">
                <a:spLocks noRot="1" noChangeAspect="1" noMove="1" noResize="1" noEditPoints="1" noAdjustHandles="1" noChangeArrowheads="1" noChangeShapeType="1" noTextEdit="1"/>
              </p:cNvSpPr>
              <p:nvPr/>
            </p:nvSpPr>
            <p:spPr>
              <a:xfrm>
                <a:off x="438810" y="3482906"/>
                <a:ext cx="314538" cy="307777"/>
              </a:xfrm>
              <a:prstGeom prst="rect">
                <a:avLst/>
              </a:prstGeom>
              <a:blipFill>
                <a:blip r:embed="rId1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83CCB1-D677-41BD-C16A-F425D512B2B8}"/>
                  </a:ext>
                </a:extLst>
              </p:cNvPr>
              <p:cNvSpPr txBox="1"/>
              <p:nvPr/>
            </p:nvSpPr>
            <p:spPr>
              <a:xfrm>
                <a:off x="438810" y="2775844"/>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4</m:t>
                      </m:r>
                    </m:oMath>
                  </m:oMathPara>
                </a14:m>
                <a:endParaRPr lang="en-GB" sz="1400" dirty="0">
                  <a:latin typeface="Cambria Math" panose="02040503050406030204" pitchFamily="18" charset="0"/>
                </a:endParaRPr>
              </a:p>
            </p:txBody>
          </p:sp>
        </mc:Choice>
        <mc:Fallback xmlns="">
          <p:sp>
            <p:nvSpPr>
              <p:cNvPr id="25" name="TextBox 24">
                <a:extLst>
                  <a:ext uri="{FF2B5EF4-FFF2-40B4-BE49-F238E27FC236}">
                    <a16:creationId xmlns:a16="http://schemas.microsoft.com/office/drawing/2014/main" id="{A283CCB1-D677-41BD-C16A-F425D512B2B8}"/>
                  </a:ext>
                </a:extLst>
              </p:cNvPr>
              <p:cNvSpPr txBox="1">
                <a:spLocks noRot="1" noChangeAspect="1" noMove="1" noResize="1" noEditPoints="1" noAdjustHandles="1" noChangeArrowheads="1" noChangeShapeType="1" noTextEdit="1"/>
              </p:cNvSpPr>
              <p:nvPr/>
            </p:nvSpPr>
            <p:spPr>
              <a:xfrm>
                <a:off x="438810" y="2775844"/>
                <a:ext cx="314538" cy="307777"/>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788D163-F5D4-3845-2489-98F4745EBE28}"/>
                  </a:ext>
                </a:extLst>
              </p:cNvPr>
              <p:cNvSpPr txBox="1"/>
              <p:nvPr/>
            </p:nvSpPr>
            <p:spPr>
              <a:xfrm>
                <a:off x="438810" y="2068782"/>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5</m:t>
                      </m:r>
                    </m:oMath>
                  </m:oMathPara>
                </a14:m>
                <a:endParaRPr lang="en-GB" sz="1400" dirty="0">
                  <a:latin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0788D163-F5D4-3845-2489-98F4745EBE28}"/>
                  </a:ext>
                </a:extLst>
              </p:cNvPr>
              <p:cNvSpPr txBox="1">
                <a:spLocks noRot="1" noChangeAspect="1" noMove="1" noResize="1" noEditPoints="1" noAdjustHandles="1" noChangeArrowheads="1" noChangeShapeType="1" noTextEdit="1"/>
              </p:cNvSpPr>
              <p:nvPr/>
            </p:nvSpPr>
            <p:spPr>
              <a:xfrm>
                <a:off x="438810" y="2068782"/>
                <a:ext cx="314538" cy="307777"/>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F462707-ECF5-B564-29BE-375809392182}"/>
                  </a:ext>
                </a:extLst>
              </p:cNvPr>
              <p:cNvSpPr txBox="1"/>
              <p:nvPr/>
            </p:nvSpPr>
            <p:spPr>
              <a:xfrm>
                <a:off x="4028363" y="5951320"/>
                <a:ext cx="1161279"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position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𝑥</m:t>
                    </m:r>
                  </m:oMath>
                </a14:m>
                <a:endParaRPr lang="en-GB" sz="1800" dirty="0">
                  <a:latin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7F462707-ECF5-B564-29BE-375809392182}"/>
                  </a:ext>
                </a:extLst>
              </p:cNvPr>
              <p:cNvSpPr txBox="1">
                <a:spLocks noRot="1" noChangeAspect="1" noMove="1" noResize="1" noEditPoints="1" noAdjustHandles="1" noChangeArrowheads="1" noChangeShapeType="1" noTextEdit="1"/>
              </p:cNvSpPr>
              <p:nvPr/>
            </p:nvSpPr>
            <p:spPr>
              <a:xfrm>
                <a:off x="4028363" y="5951320"/>
                <a:ext cx="1161279" cy="369332"/>
              </a:xfrm>
              <a:prstGeom prst="rect">
                <a:avLst/>
              </a:prstGeom>
              <a:blipFill>
                <a:blip r:embed="rId20"/>
                <a:stretch>
                  <a:fillRect l="-3261"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52BD00A2-73C9-3FF1-4DED-67795056E534}"/>
                  </a:ext>
                </a:extLst>
              </p:cNvPr>
              <p:cNvSpPr txBox="1"/>
              <p:nvPr/>
            </p:nvSpPr>
            <p:spPr>
              <a:xfrm>
                <a:off x="3425468" y="5781319"/>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solidFill>
                            <a:srgbClr val="1F1F1F"/>
                          </a:solidFill>
                          <a:latin typeface="Cambria Math" panose="02040503050406030204" pitchFamily="18" charset="0"/>
                          <a:cs typeface="Calibri" panose="020F0502020204030204" pitchFamily="34" charset="0"/>
                        </a:rPr>
                        <m:t>0</m:t>
                      </m:r>
                    </m:oMath>
                  </m:oMathPara>
                </a14:m>
                <a:endParaRPr lang="en-GB" sz="1400" dirty="0">
                  <a:latin typeface="Cambria Math" panose="02040503050406030204" pitchFamily="18" charset="0"/>
                </a:endParaRPr>
              </a:p>
            </p:txBody>
          </p:sp>
        </mc:Choice>
        <mc:Fallback xmlns="">
          <p:sp>
            <p:nvSpPr>
              <p:cNvPr id="28" name="TextBox 27">
                <a:extLst>
                  <a:ext uri="{FF2B5EF4-FFF2-40B4-BE49-F238E27FC236}">
                    <a16:creationId xmlns:a16="http://schemas.microsoft.com/office/drawing/2014/main" id="{52BD00A2-73C9-3FF1-4DED-67795056E534}"/>
                  </a:ext>
                </a:extLst>
              </p:cNvPr>
              <p:cNvSpPr txBox="1">
                <a:spLocks noRot="1" noChangeAspect="1" noMove="1" noResize="1" noEditPoints="1" noAdjustHandles="1" noChangeArrowheads="1" noChangeShapeType="1" noTextEdit="1"/>
              </p:cNvSpPr>
              <p:nvPr/>
            </p:nvSpPr>
            <p:spPr>
              <a:xfrm>
                <a:off x="3425468" y="5781319"/>
                <a:ext cx="314538" cy="307777"/>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5F0D6AA-18C3-7F5C-FBB2-E3E5C1EA49D1}"/>
                  </a:ext>
                </a:extLst>
              </p:cNvPr>
              <p:cNvSpPr txBox="1"/>
              <p:nvPr/>
            </p:nvSpPr>
            <p:spPr>
              <a:xfrm>
                <a:off x="5477155" y="5781319"/>
                <a:ext cx="314538"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i="1" dirty="0" smtClean="0">
                          <a:solidFill>
                            <a:srgbClr val="1F1F1F"/>
                          </a:solidFill>
                          <a:latin typeface="Cambria Math" panose="02040503050406030204" pitchFamily="18" charset="0"/>
                          <a:cs typeface="Calibri" panose="020F0502020204030204" pitchFamily="34" charset="0"/>
                        </a:rPr>
                        <m:t>𝐿</m:t>
                      </m:r>
                    </m:oMath>
                  </m:oMathPara>
                </a14:m>
                <a:endParaRPr lang="en-GB" sz="1400" dirty="0">
                  <a:latin typeface="Cambria Math" panose="02040503050406030204" pitchFamily="18" charset="0"/>
                </a:endParaRPr>
              </a:p>
            </p:txBody>
          </p:sp>
        </mc:Choice>
        <mc:Fallback xmlns="">
          <p:sp>
            <p:nvSpPr>
              <p:cNvPr id="29" name="TextBox 28">
                <a:extLst>
                  <a:ext uri="{FF2B5EF4-FFF2-40B4-BE49-F238E27FC236}">
                    <a16:creationId xmlns:a16="http://schemas.microsoft.com/office/drawing/2014/main" id="{45F0D6AA-18C3-7F5C-FBB2-E3E5C1EA49D1}"/>
                  </a:ext>
                </a:extLst>
              </p:cNvPr>
              <p:cNvSpPr txBox="1">
                <a:spLocks noRot="1" noChangeAspect="1" noMove="1" noResize="1" noEditPoints="1" noAdjustHandles="1" noChangeArrowheads="1" noChangeShapeType="1" noTextEdit="1"/>
              </p:cNvSpPr>
              <p:nvPr/>
            </p:nvSpPr>
            <p:spPr>
              <a:xfrm>
                <a:off x="5477155" y="5781319"/>
                <a:ext cx="314538" cy="307777"/>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F07ADC-783E-6DBF-15E9-589C94B29428}"/>
                  </a:ext>
                </a:extLst>
              </p:cNvPr>
              <p:cNvSpPr txBox="1"/>
              <p:nvPr/>
            </p:nvSpPr>
            <p:spPr>
              <a:xfrm>
                <a:off x="5078424" y="4573588"/>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5A7EB3"/>
                              </a:solidFill>
                              <a:latin typeface="Cambria Math" panose="02040503050406030204" pitchFamily="18" charset="0"/>
                            </a:rPr>
                          </m:ctrlPr>
                        </m:sSubPr>
                        <m:e>
                          <m:r>
                            <a:rPr lang="en-GB" sz="1400" b="0" i="1" smtClean="0">
                              <a:solidFill>
                                <a:srgbClr val="5A7EB3"/>
                              </a:solidFill>
                              <a:latin typeface="Cambria Math" panose="02040503050406030204" pitchFamily="18" charset="0"/>
                            </a:rPr>
                            <m:t>𝜌</m:t>
                          </m:r>
                        </m:e>
                        <m:sub>
                          <m:r>
                            <a:rPr lang="en-GB" sz="1400" b="0" i="1" smtClean="0">
                              <a:solidFill>
                                <a:srgbClr val="5A7EB3"/>
                              </a:solidFill>
                              <a:latin typeface="Cambria Math" panose="02040503050406030204" pitchFamily="18" charset="0"/>
                            </a:rPr>
                            <m:t>1</m:t>
                          </m:r>
                        </m:sub>
                      </m:sSub>
                      <m:r>
                        <a:rPr lang="en-GB" sz="1400" b="0" i="1" smtClean="0">
                          <a:solidFill>
                            <a:srgbClr val="5A7EB3"/>
                          </a:solidFill>
                          <a:latin typeface="Cambria Math" panose="02040503050406030204" pitchFamily="18" charset="0"/>
                        </a:rPr>
                        <m:t>(</m:t>
                      </m:r>
                      <m:r>
                        <a:rPr lang="en-GB" sz="1400" b="0" i="1" smtClean="0">
                          <a:solidFill>
                            <a:srgbClr val="5A7EB3"/>
                          </a:solidFill>
                          <a:latin typeface="Cambria Math" panose="02040503050406030204" pitchFamily="18" charset="0"/>
                        </a:rPr>
                        <m:t>𝑥</m:t>
                      </m:r>
                      <m:r>
                        <a:rPr lang="en-GB" sz="1400" b="0" i="1" smtClean="0">
                          <a:solidFill>
                            <a:srgbClr val="5A7EB3"/>
                          </a:solidFill>
                          <a:latin typeface="Cambria Math" panose="02040503050406030204" pitchFamily="18" charset="0"/>
                        </a:rPr>
                        <m:t>)</m:t>
                      </m:r>
                    </m:oMath>
                  </m:oMathPara>
                </a14:m>
                <a:endParaRPr lang="en-GB" sz="1400" dirty="0">
                  <a:solidFill>
                    <a:srgbClr val="5A7EB3"/>
                  </a:solidFill>
                </a:endParaRPr>
              </a:p>
            </p:txBody>
          </p:sp>
        </mc:Choice>
        <mc:Fallback xmlns="">
          <p:sp>
            <p:nvSpPr>
              <p:cNvPr id="30" name="TextBox 29">
                <a:extLst>
                  <a:ext uri="{FF2B5EF4-FFF2-40B4-BE49-F238E27FC236}">
                    <a16:creationId xmlns:a16="http://schemas.microsoft.com/office/drawing/2014/main" id="{D2F07ADC-783E-6DBF-15E9-589C94B29428}"/>
                  </a:ext>
                </a:extLst>
              </p:cNvPr>
              <p:cNvSpPr txBox="1">
                <a:spLocks noRot="1" noChangeAspect="1" noMove="1" noResize="1" noEditPoints="1" noAdjustHandles="1" noChangeArrowheads="1" noChangeShapeType="1" noTextEdit="1"/>
              </p:cNvSpPr>
              <p:nvPr/>
            </p:nvSpPr>
            <p:spPr>
              <a:xfrm>
                <a:off x="5078424" y="4573588"/>
                <a:ext cx="653537" cy="215444"/>
              </a:xfrm>
              <a:prstGeom prst="rect">
                <a:avLst/>
              </a:prstGeom>
              <a:blipFill>
                <a:blip r:embed="rId23"/>
                <a:stretch>
                  <a:fillRect t="-5556"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11B0E360-3A29-FBA4-EFED-79A7D01023B0}"/>
                  </a:ext>
                </a:extLst>
              </p:cNvPr>
              <p:cNvSpPr txBox="1"/>
              <p:nvPr/>
            </p:nvSpPr>
            <p:spPr>
              <a:xfrm>
                <a:off x="5078424" y="3698372"/>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0981A"/>
                              </a:solidFill>
                              <a:latin typeface="Cambria Math" panose="02040503050406030204" pitchFamily="18" charset="0"/>
                            </a:rPr>
                          </m:ctrlPr>
                        </m:sSubPr>
                        <m:e>
                          <m:r>
                            <a:rPr lang="en-GB" sz="1400" b="0" i="1" smtClean="0">
                              <a:solidFill>
                                <a:srgbClr val="E0981A"/>
                              </a:solidFill>
                              <a:latin typeface="Cambria Math" panose="02040503050406030204" pitchFamily="18" charset="0"/>
                            </a:rPr>
                            <m:t>𝜌</m:t>
                          </m:r>
                        </m:e>
                        <m:sub>
                          <m:r>
                            <a:rPr lang="en-GB" sz="1400" b="0" i="1" smtClean="0">
                              <a:solidFill>
                                <a:srgbClr val="E0981A"/>
                              </a:solidFill>
                              <a:latin typeface="Cambria Math" panose="02040503050406030204" pitchFamily="18" charset="0"/>
                            </a:rPr>
                            <m:t>2</m:t>
                          </m:r>
                        </m:sub>
                      </m:sSub>
                      <m:r>
                        <a:rPr lang="en-GB" sz="1400" b="0" i="1" smtClean="0">
                          <a:solidFill>
                            <a:srgbClr val="E0981A"/>
                          </a:solidFill>
                          <a:latin typeface="Cambria Math" panose="02040503050406030204" pitchFamily="18" charset="0"/>
                        </a:rPr>
                        <m:t>(</m:t>
                      </m:r>
                      <m:r>
                        <a:rPr lang="en-GB" sz="1400" b="0" i="1" smtClean="0">
                          <a:solidFill>
                            <a:srgbClr val="E0981A"/>
                          </a:solidFill>
                          <a:latin typeface="Cambria Math" panose="02040503050406030204" pitchFamily="18" charset="0"/>
                        </a:rPr>
                        <m:t>𝑥</m:t>
                      </m:r>
                      <m:r>
                        <a:rPr lang="en-GB" sz="1400" b="0" i="1" smtClean="0">
                          <a:solidFill>
                            <a:srgbClr val="E0981A"/>
                          </a:solidFill>
                          <a:latin typeface="Cambria Math" panose="02040503050406030204" pitchFamily="18" charset="0"/>
                        </a:rPr>
                        <m:t>)</m:t>
                      </m:r>
                    </m:oMath>
                  </m:oMathPara>
                </a14:m>
                <a:endParaRPr lang="en-GB" sz="1400" dirty="0">
                  <a:solidFill>
                    <a:srgbClr val="E0981A"/>
                  </a:solidFill>
                </a:endParaRPr>
              </a:p>
            </p:txBody>
          </p:sp>
        </mc:Choice>
        <mc:Fallback xmlns="">
          <p:sp>
            <p:nvSpPr>
              <p:cNvPr id="31" name="TextBox 30">
                <a:extLst>
                  <a:ext uri="{FF2B5EF4-FFF2-40B4-BE49-F238E27FC236}">
                    <a16:creationId xmlns:a16="http://schemas.microsoft.com/office/drawing/2014/main" id="{11B0E360-3A29-FBA4-EFED-79A7D01023B0}"/>
                  </a:ext>
                </a:extLst>
              </p:cNvPr>
              <p:cNvSpPr txBox="1">
                <a:spLocks noRot="1" noChangeAspect="1" noMove="1" noResize="1" noEditPoints="1" noAdjustHandles="1" noChangeArrowheads="1" noChangeShapeType="1" noTextEdit="1"/>
              </p:cNvSpPr>
              <p:nvPr/>
            </p:nvSpPr>
            <p:spPr>
              <a:xfrm>
                <a:off x="5078424" y="3698372"/>
                <a:ext cx="653537" cy="215444"/>
              </a:xfrm>
              <a:prstGeom prst="rect">
                <a:avLst/>
              </a:prstGeom>
              <a:blipFill>
                <a:blip r:embed="rId24"/>
                <a:stretch>
                  <a:fillRect t="-5556" b="-2777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0B50ED-5C17-44E3-9812-CEE947381384}"/>
                  </a:ext>
                </a:extLst>
              </p:cNvPr>
              <p:cNvSpPr txBox="1"/>
              <p:nvPr/>
            </p:nvSpPr>
            <p:spPr>
              <a:xfrm>
                <a:off x="5078424" y="2991310"/>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FAF30"/>
                              </a:solidFill>
                              <a:latin typeface="Cambria Math" panose="02040503050406030204" pitchFamily="18" charset="0"/>
                            </a:rPr>
                          </m:ctrlPr>
                        </m:sSubPr>
                        <m:e>
                          <m:r>
                            <a:rPr lang="en-GB" sz="1400" b="0" i="1" smtClean="0">
                              <a:solidFill>
                                <a:srgbClr val="8FAF30"/>
                              </a:solidFill>
                              <a:latin typeface="Cambria Math" panose="02040503050406030204" pitchFamily="18" charset="0"/>
                            </a:rPr>
                            <m:t>𝜌</m:t>
                          </m:r>
                        </m:e>
                        <m:sub>
                          <m:r>
                            <a:rPr lang="en-GB" sz="1400" b="0" i="1" smtClean="0">
                              <a:solidFill>
                                <a:srgbClr val="8FAF30"/>
                              </a:solidFill>
                              <a:latin typeface="Cambria Math" panose="02040503050406030204" pitchFamily="18" charset="0"/>
                            </a:rPr>
                            <m:t>3</m:t>
                          </m:r>
                        </m:sub>
                      </m:sSub>
                      <m:r>
                        <a:rPr lang="en-GB" sz="1400" b="0" i="1" smtClean="0">
                          <a:solidFill>
                            <a:srgbClr val="8FAF30"/>
                          </a:solidFill>
                          <a:latin typeface="Cambria Math" panose="02040503050406030204" pitchFamily="18" charset="0"/>
                        </a:rPr>
                        <m:t>(</m:t>
                      </m:r>
                      <m:r>
                        <a:rPr lang="en-GB" sz="1400" b="0" i="1" smtClean="0">
                          <a:solidFill>
                            <a:srgbClr val="8FAF30"/>
                          </a:solidFill>
                          <a:latin typeface="Cambria Math" panose="02040503050406030204" pitchFamily="18" charset="0"/>
                        </a:rPr>
                        <m:t>𝑥</m:t>
                      </m:r>
                      <m:r>
                        <a:rPr lang="en-GB" sz="1400" b="0" i="1" smtClean="0">
                          <a:solidFill>
                            <a:srgbClr val="8FAF30"/>
                          </a:solidFill>
                          <a:latin typeface="Cambria Math" panose="02040503050406030204" pitchFamily="18" charset="0"/>
                        </a:rPr>
                        <m:t>)</m:t>
                      </m:r>
                    </m:oMath>
                  </m:oMathPara>
                </a14:m>
                <a:endParaRPr lang="en-GB" sz="1400" dirty="0">
                  <a:solidFill>
                    <a:srgbClr val="8FAF30"/>
                  </a:solidFill>
                </a:endParaRPr>
              </a:p>
            </p:txBody>
          </p:sp>
        </mc:Choice>
        <mc:Fallback xmlns="">
          <p:sp>
            <p:nvSpPr>
              <p:cNvPr id="32" name="TextBox 31">
                <a:extLst>
                  <a:ext uri="{FF2B5EF4-FFF2-40B4-BE49-F238E27FC236}">
                    <a16:creationId xmlns:a16="http://schemas.microsoft.com/office/drawing/2014/main" id="{D90B50ED-5C17-44E3-9812-CEE947381384}"/>
                  </a:ext>
                </a:extLst>
              </p:cNvPr>
              <p:cNvSpPr txBox="1">
                <a:spLocks noRot="1" noChangeAspect="1" noMove="1" noResize="1" noEditPoints="1" noAdjustHandles="1" noChangeArrowheads="1" noChangeShapeType="1" noTextEdit="1"/>
              </p:cNvSpPr>
              <p:nvPr/>
            </p:nvSpPr>
            <p:spPr>
              <a:xfrm>
                <a:off x="5078424" y="2991310"/>
                <a:ext cx="653537" cy="215444"/>
              </a:xfrm>
              <a:prstGeom prst="rect">
                <a:avLst/>
              </a:prstGeom>
              <a:blipFill>
                <a:blip r:embed="rId25"/>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4CE9281-5314-E353-2DA9-B046F3362BFD}"/>
                  </a:ext>
                </a:extLst>
              </p:cNvPr>
              <p:cNvSpPr txBox="1"/>
              <p:nvPr/>
            </p:nvSpPr>
            <p:spPr>
              <a:xfrm>
                <a:off x="5078424" y="2271746"/>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C6132"/>
                              </a:solidFill>
                              <a:latin typeface="Cambria Math" panose="02040503050406030204" pitchFamily="18" charset="0"/>
                            </a:rPr>
                          </m:ctrlPr>
                        </m:sSubPr>
                        <m:e>
                          <m:r>
                            <a:rPr lang="en-GB" sz="1400" b="0" i="1" smtClean="0">
                              <a:solidFill>
                                <a:srgbClr val="EC6132"/>
                              </a:solidFill>
                              <a:latin typeface="Cambria Math" panose="02040503050406030204" pitchFamily="18" charset="0"/>
                            </a:rPr>
                            <m:t>𝜌</m:t>
                          </m:r>
                        </m:e>
                        <m:sub>
                          <m:r>
                            <a:rPr lang="en-GB" sz="1400" b="0" i="1" smtClean="0">
                              <a:solidFill>
                                <a:srgbClr val="EC6132"/>
                              </a:solidFill>
                              <a:latin typeface="Cambria Math" panose="02040503050406030204" pitchFamily="18" charset="0"/>
                            </a:rPr>
                            <m:t>4</m:t>
                          </m:r>
                        </m:sub>
                      </m:sSub>
                      <m:r>
                        <a:rPr lang="en-GB" sz="1400" b="0" i="1" smtClean="0">
                          <a:solidFill>
                            <a:srgbClr val="EC6132"/>
                          </a:solidFill>
                          <a:latin typeface="Cambria Math" panose="02040503050406030204" pitchFamily="18" charset="0"/>
                        </a:rPr>
                        <m:t>(</m:t>
                      </m:r>
                      <m:r>
                        <a:rPr lang="en-GB" sz="1400" b="0" i="1" smtClean="0">
                          <a:solidFill>
                            <a:srgbClr val="EC6132"/>
                          </a:solidFill>
                          <a:latin typeface="Cambria Math" panose="02040503050406030204" pitchFamily="18" charset="0"/>
                        </a:rPr>
                        <m:t>𝑥</m:t>
                      </m:r>
                      <m:r>
                        <a:rPr lang="en-GB" sz="1400" b="0" i="1" smtClean="0">
                          <a:solidFill>
                            <a:srgbClr val="EC6132"/>
                          </a:solidFill>
                          <a:latin typeface="Cambria Math" panose="02040503050406030204" pitchFamily="18" charset="0"/>
                        </a:rPr>
                        <m:t>)</m:t>
                      </m:r>
                    </m:oMath>
                  </m:oMathPara>
                </a14:m>
                <a:endParaRPr lang="en-GB" sz="1400" dirty="0">
                  <a:solidFill>
                    <a:srgbClr val="EC6132"/>
                  </a:solidFill>
                </a:endParaRPr>
              </a:p>
            </p:txBody>
          </p:sp>
        </mc:Choice>
        <mc:Fallback xmlns="">
          <p:sp>
            <p:nvSpPr>
              <p:cNvPr id="33" name="TextBox 32">
                <a:extLst>
                  <a:ext uri="{FF2B5EF4-FFF2-40B4-BE49-F238E27FC236}">
                    <a16:creationId xmlns:a16="http://schemas.microsoft.com/office/drawing/2014/main" id="{74CE9281-5314-E353-2DA9-B046F3362BFD}"/>
                  </a:ext>
                </a:extLst>
              </p:cNvPr>
              <p:cNvSpPr txBox="1">
                <a:spLocks noRot="1" noChangeAspect="1" noMove="1" noResize="1" noEditPoints="1" noAdjustHandles="1" noChangeArrowheads="1" noChangeShapeType="1" noTextEdit="1"/>
              </p:cNvSpPr>
              <p:nvPr/>
            </p:nvSpPr>
            <p:spPr>
              <a:xfrm>
                <a:off x="5078424" y="2271746"/>
                <a:ext cx="653537" cy="215444"/>
              </a:xfrm>
              <a:prstGeom prst="rect">
                <a:avLst/>
              </a:prstGeom>
              <a:blipFill>
                <a:blip r:embed="rId26"/>
                <a:stretch>
                  <a:fillRect t="-5882" b="-352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FC2DBA3-9E9A-6B61-3E8D-00812C14E9AD}"/>
                  </a:ext>
                </a:extLst>
              </p:cNvPr>
              <p:cNvSpPr txBox="1"/>
              <p:nvPr/>
            </p:nvSpPr>
            <p:spPr>
              <a:xfrm>
                <a:off x="5078424" y="154939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373B0"/>
                              </a:solidFill>
                              <a:latin typeface="Cambria Math" panose="02040503050406030204" pitchFamily="18" charset="0"/>
                            </a:rPr>
                          </m:ctrlPr>
                        </m:sSubPr>
                        <m:e>
                          <m:r>
                            <a:rPr lang="en-GB" sz="1400" b="0" i="1" smtClean="0">
                              <a:solidFill>
                                <a:srgbClr val="8373B0"/>
                              </a:solidFill>
                              <a:latin typeface="Cambria Math" panose="02040503050406030204" pitchFamily="18" charset="0"/>
                            </a:rPr>
                            <m:t>𝜌</m:t>
                          </m:r>
                        </m:e>
                        <m:sub>
                          <m:r>
                            <a:rPr lang="en-GB" sz="1400" b="0" i="1" smtClean="0">
                              <a:solidFill>
                                <a:srgbClr val="8373B0"/>
                              </a:solidFill>
                              <a:latin typeface="Cambria Math" panose="02040503050406030204" pitchFamily="18" charset="0"/>
                            </a:rPr>
                            <m:t>5</m:t>
                          </m:r>
                        </m:sub>
                      </m:sSub>
                      <m:r>
                        <a:rPr lang="en-GB" sz="1400" b="0" i="1" smtClean="0">
                          <a:solidFill>
                            <a:srgbClr val="8373B0"/>
                          </a:solidFill>
                          <a:latin typeface="Cambria Math" panose="02040503050406030204" pitchFamily="18" charset="0"/>
                        </a:rPr>
                        <m:t>(</m:t>
                      </m:r>
                      <m:r>
                        <a:rPr lang="en-GB" sz="1400" b="0" i="1" smtClean="0">
                          <a:solidFill>
                            <a:srgbClr val="8373B0"/>
                          </a:solidFill>
                          <a:latin typeface="Cambria Math" panose="02040503050406030204" pitchFamily="18" charset="0"/>
                        </a:rPr>
                        <m:t>𝑥</m:t>
                      </m:r>
                      <m:r>
                        <a:rPr lang="en-GB" sz="1400" b="0" i="1" smtClean="0">
                          <a:solidFill>
                            <a:srgbClr val="8373B0"/>
                          </a:solidFill>
                          <a:latin typeface="Cambria Math" panose="02040503050406030204" pitchFamily="18" charset="0"/>
                        </a:rPr>
                        <m:t>)</m:t>
                      </m:r>
                    </m:oMath>
                  </m:oMathPara>
                </a14:m>
                <a:endParaRPr lang="en-GB" sz="1400" dirty="0">
                  <a:solidFill>
                    <a:srgbClr val="8373B0"/>
                  </a:solidFill>
                </a:endParaRPr>
              </a:p>
            </p:txBody>
          </p:sp>
        </mc:Choice>
        <mc:Fallback xmlns="">
          <p:sp>
            <p:nvSpPr>
              <p:cNvPr id="34" name="TextBox 33">
                <a:extLst>
                  <a:ext uri="{FF2B5EF4-FFF2-40B4-BE49-F238E27FC236}">
                    <a16:creationId xmlns:a16="http://schemas.microsoft.com/office/drawing/2014/main" id="{6FC2DBA3-9E9A-6B61-3E8D-00812C14E9AD}"/>
                  </a:ext>
                </a:extLst>
              </p:cNvPr>
              <p:cNvSpPr txBox="1">
                <a:spLocks noRot="1" noChangeAspect="1" noMove="1" noResize="1" noEditPoints="1" noAdjustHandles="1" noChangeArrowheads="1" noChangeShapeType="1" noTextEdit="1"/>
              </p:cNvSpPr>
              <p:nvPr/>
            </p:nvSpPr>
            <p:spPr>
              <a:xfrm>
                <a:off x="5078424" y="1549393"/>
                <a:ext cx="653537" cy="215444"/>
              </a:xfrm>
              <a:prstGeom prst="rect">
                <a:avLst/>
              </a:prstGeom>
              <a:blipFill>
                <a:blip r:embed="rId27"/>
                <a:stretch>
                  <a:fillRect b="-26316"/>
                </a:stretch>
              </a:blipFill>
            </p:spPr>
            <p:txBody>
              <a:bodyPr/>
              <a:lstStyle/>
              <a:p>
                <a:r>
                  <a:rPr lang="en-GB">
                    <a:noFill/>
                  </a:rPr>
                  <a:t> </a:t>
                </a:r>
              </a:p>
            </p:txBody>
          </p:sp>
        </mc:Fallback>
      </mc:AlternateContent>
      <p:pic>
        <p:nvPicPr>
          <p:cNvPr id="35" name="output">
            <a:hlinkClick r:id="" action="ppaction://media"/>
            <a:extLst>
              <a:ext uri="{FF2B5EF4-FFF2-40B4-BE49-F238E27FC236}">
                <a16:creationId xmlns:a16="http://schemas.microsoft.com/office/drawing/2014/main" id="{929A2B84-B9AC-F926-A397-A3B6F97A19BC}"/>
              </a:ext>
            </a:extLst>
          </p:cNvPr>
          <p:cNvPicPr>
            <a:picLocks noChangeAspect="1"/>
          </p:cNvPicPr>
          <p:nvPr>
            <a:videoFile r:link="rId2"/>
            <p:extLst>
              <p:ext uri="{DAA4B4D4-6D71-4841-9C94-3DE7FCFB9230}">
                <p14:media xmlns:p14="http://schemas.microsoft.com/office/powerpoint/2010/main" r:embed="rId1"/>
              </p:ext>
            </p:extLst>
          </p:nvPr>
        </p:nvPicPr>
        <p:blipFill>
          <a:blip r:embed="rId28"/>
          <a:srcRect l="8320" b="5199"/>
          <a:stretch/>
        </p:blipFill>
        <p:spPr>
          <a:xfrm>
            <a:off x="723056" y="1501052"/>
            <a:ext cx="2231123" cy="4299113"/>
          </a:xfrm>
          <a:prstGeom prst="rect">
            <a:avLst/>
          </a:prstGeom>
        </p:spPr>
      </p:pic>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B1710CA-9B61-DB0A-84FB-869E692C590D}"/>
                  </a:ext>
                </a:extLst>
              </p:cNvPr>
              <p:cNvSpPr txBox="1"/>
              <p:nvPr/>
            </p:nvSpPr>
            <p:spPr>
              <a:xfrm>
                <a:off x="622064" y="1122141"/>
                <a:ext cx="2387098"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Wave-function </a:t>
                </a:r>
                <a14:m>
                  <m:oMath xmlns:m="http://schemas.openxmlformats.org/officeDocument/2006/math">
                    <m:r>
                      <m:rPr>
                        <m:sty m:val="p"/>
                      </m:rPr>
                      <a:rPr lang="en-GB" b="0" i="0" smtClean="0">
                        <a:solidFill>
                          <a:srgbClr val="1F1F1F"/>
                        </a:solidFill>
                        <a:latin typeface="Cambria Math" panose="02040503050406030204" pitchFamily="18" charset="0"/>
                        <a:cs typeface="Calibri" panose="020F0502020204030204" pitchFamily="34" charset="0"/>
                      </a:rPr>
                      <m:t>Re</m:t>
                    </m:r>
                    <m:r>
                      <a:rPr lang="en-GB" b="0" i="0" smtClean="0">
                        <a:solidFill>
                          <a:srgbClr val="1F1F1F"/>
                        </a:solidFill>
                        <a:latin typeface="Cambria Math" panose="02040503050406030204" pitchFamily="18" charset="0"/>
                        <a:cs typeface="Calibri" panose="020F0502020204030204" pitchFamily="34" charset="0"/>
                      </a:rPr>
                      <m:t>(</m:t>
                    </m:r>
                    <m:sSub>
                      <m:sSubPr>
                        <m:ctrlPr>
                          <a:rPr lang="en-GB" b="0" i="1" smtClean="0">
                            <a:solidFill>
                              <a:srgbClr val="1F1F1F"/>
                            </a:solidFill>
                            <a:latin typeface="Cambria Math" panose="02040503050406030204" pitchFamily="18" charset="0"/>
                            <a:cs typeface="Calibri" panose="020F0502020204030204" pitchFamily="34" charset="0"/>
                          </a:rPr>
                        </m:ctrlPr>
                      </m:sSubPr>
                      <m:e>
                        <m:r>
                          <m:rPr>
                            <m:sty m:val="p"/>
                          </m:rPr>
                          <a:rPr lang="en-GB" b="0" i="0" smtClean="0">
                            <a:solidFill>
                              <a:srgbClr val="1F1F1F"/>
                            </a:solidFill>
                            <a:latin typeface="Cambria Math" panose="02040503050406030204" pitchFamily="18" charset="0"/>
                            <a:cs typeface="Calibri" panose="020F0502020204030204" pitchFamily="34" charset="0"/>
                          </a:rPr>
                          <m:t>Ψ</m:t>
                        </m:r>
                      </m:e>
                      <m:sub>
                        <m:r>
                          <a:rPr lang="en-GB" b="0" i="1" smtClean="0">
                            <a:solidFill>
                              <a:srgbClr val="1F1F1F"/>
                            </a:solidFill>
                            <a:latin typeface="Cambria Math" panose="02040503050406030204" pitchFamily="18" charset="0"/>
                            <a:cs typeface="Calibri" panose="020F0502020204030204" pitchFamily="34" charset="0"/>
                          </a:rPr>
                          <m:t>𝑛</m:t>
                        </m:r>
                      </m:sub>
                    </m:sSub>
                    <m:r>
                      <a:rPr lang="en-GB" b="0" i="1" smtClean="0">
                        <a:solidFill>
                          <a:srgbClr val="1F1F1F"/>
                        </a:solidFill>
                        <a:latin typeface="Cambria Math" panose="02040503050406030204" pitchFamily="18" charset="0"/>
                        <a:cs typeface="Calibri" panose="020F0502020204030204" pitchFamily="34" charset="0"/>
                      </a:rPr>
                      <m:t>)</m:t>
                    </m:r>
                  </m:oMath>
                </a14:m>
                <a:endParaRPr lang="en-GB" sz="1800" dirty="0">
                  <a:latin typeface="Cambria Math" panose="02040503050406030204" pitchFamily="18" charset="0"/>
                </a:endParaRPr>
              </a:p>
            </p:txBody>
          </p:sp>
        </mc:Choice>
        <mc:Fallback xmlns="">
          <p:sp>
            <p:nvSpPr>
              <p:cNvPr id="36" name="TextBox 35">
                <a:extLst>
                  <a:ext uri="{FF2B5EF4-FFF2-40B4-BE49-F238E27FC236}">
                    <a16:creationId xmlns:a16="http://schemas.microsoft.com/office/drawing/2014/main" id="{EB1710CA-9B61-DB0A-84FB-869E692C590D}"/>
                  </a:ext>
                </a:extLst>
              </p:cNvPr>
              <p:cNvSpPr txBox="1">
                <a:spLocks noRot="1" noChangeAspect="1" noMove="1" noResize="1" noEditPoints="1" noAdjustHandles="1" noChangeArrowheads="1" noChangeShapeType="1" noTextEdit="1"/>
              </p:cNvSpPr>
              <p:nvPr/>
            </p:nvSpPr>
            <p:spPr>
              <a:xfrm>
                <a:off x="622064" y="1122141"/>
                <a:ext cx="2387098" cy="369332"/>
              </a:xfrm>
              <a:prstGeom prst="rect">
                <a:avLst/>
              </a:prstGeom>
              <a:blipFill>
                <a:blip r:embed="rId29"/>
                <a:stretch>
                  <a:fillRect l="-526"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9983EEC0-92DB-0FD1-032F-22E2173A1327}"/>
                  </a:ext>
                </a:extLst>
              </p:cNvPr>
              <p:cNvSpPr txBox="1"/>
              <p:nvPr/>
            </p:nvSpPr>
            <p:spPr>
              <a:xfrm>
                <a:off x="3287811" y="1122141"/>
                <a:ext cx="2642382" cy="369332"/>
              </a:xfrm>
              <a:prstGeom prst="rect">
                <a:avLst/>
              </a:prstGeom>
              <a:noFill/>
            </p:spPr>
            <p:txBody>
              <a:bodyPr wrap="square">
                <a:spAutoFit/>
              </a:bodyPr>
              <a:lstStyle/>
              <a:p>
                <a:pPr algn="ctr"/>
                <a:r>
                  <a:rPr lang="en-GB" dirty="0">
                    <a:solidFill>
                      <a:srgbClr val="1F1F1F"/>
                    </a:solidFill>
                    <a:latin typeface="Calibri" panose="020F0502020204030204" pitchFamily="34" charset="0"/>
                    <a:cs typeface="Calibri" panose="020F0502020204030204" pitchFamily="34" charset="0"/>
                  </a:rPr>
                  <a:t>Prob. density </a:t>
                </a:r>
                <a14:m>
                  <m:oMath xmlns:m="http://schemas.openxmlformats.org/officeDocument/2006/math">
                    <m:sSub>
                      <m:sSubPr>
                        <m:ctrlPr>
                          <a:rPr lang="en-GB" b="0" i="1" smtClean="0">
                            <a:solidFill>
                              <a:srgbClr val="1F1F1F"/>
                            </a:solidFill>
                            <a:latin typeface="Cambria Math" panose="02040503050406030204" pitchFamily="18" charset="0"/>
                            <a:cs typeface="Calibri" panose="020F0502020204030204" pitchFamily="34" charset="0"/>
                          </a:rPr>
                        </m:ctrlPr>
                      </m:sSubPr>
                      <m:e>
                        <m:r>
                          <a:rPr lang="en-GB" b="0" i="1" smtClean="0">
                            <a:solidFill>
                              <a:srgbClr val="1F1F1F"/>
                            </a:solidFill>
                            <a:latin typeface="Cambria Math" panose="02040503050406030204" pitchFamily="18" charset="0"/>
                            <a:cs typeface="Calibri" panose="020F0502020204030204" pitchFamily="34" charset="0"/>
                          </a:rPr>
                          <m:t>𝜌</m:t>
                        </m:r>
                      </m:e>
                      <m:sub>
                        <m:r>
                          <a:rPr lang="en-GB" b="0" i="1" smtClean="0">
                            <a:solidFill>
                              <a:srgbClr val="1F1F1F"/>
                            </a:solidFill>
                            <a:latin typeface="Cambria Math" panose="02040503050406030204" pitchFamily="18" charset="0"/>
                            <a:cs typeface="Calibri" panose="020F0502020204030204" pitchFamily="34" charset="0"/>
                          </a:rPr>
                          <m:t>𝑛</m:t>
                        </m:r>
                      </m:sub>
                    </m:sSub>
                    <m:r>
                      <a:rPr lang="en-GB" b="0" i="1" smtClean="0">
                        <a:solidFill>
                          <a:srgbClr val="1F1F1F"/>
                        </a:solidFill>
                        <a:latin typeface="Cambria Math" panose="02040503050406030204" pitchFamily="18" charset="0"/>
                        <a:cs typeface="Calibri" panose="020F0502020204030204" pitchFamily="34" charset="0"/>
                      </a:rPr>
                      <m:t>=</m:t>
                    </m:r>
                    <m:sSubSup>
                      <m:sSubSupPr>
                        <m:ctrlPr>
                          <a:rPr lang="en-GB" b="0" i="1" smtClean="0">
                            <a:latin typeface="Cambria Math" panose="02040503050406030204" pitchFamily="18" charset="0"/>
                          </a:rPr>
                        </m:ctrlPr>
                      </m:sSubSupPr>
                      <m:e>
                        <m:r>
                          <m:rPr>
                            <m:sty m:val="p"/>
                          </m:rPr>
                          <a:rPr lang="en-GB" b="0" i="0" smtClean="0">
                            <a:latin typeface="Cambria Math" panose="02040503050406030204" pitchFamily="18" charset="0"/>
                          </a:rPr>
                          <m:t>Ψ</m:t>
                        </m:r>
                      </m:e>
                      <m:sub>
                        <m:r>
                          <a:rPr lang="en-GB" b="0" i="1" smtClean="0">
                            <a:latin typeface="Cambria Math" panose="02040503050406030204" pitchFamily="18" charset="0"/>
                          </a:rPr>
                          <m:t>𝑛</m:t>
                        </m:r>
                      </m:sub>
                      <m:sup>
                        <m:r>
                          <a:rPr lang="en-GB" b="0" i="1" smtClean="0">
                            <a:latin typeface="Cambria Math" panose="02040503050406030204" pitchFamily="18" charset="0"/>
                          </a:rPr>
                          <m:t>∗</m:t>
                        </m:r>
                      </m:sup>
                    </m:sSubSup>
                    <m:sSub>
                      <m:sSubPr>
                        <m:ctrlPr>
                          <a:rPr lang="en-GB" b="0" i="1" smtClean="0">
                            <a:solidFill>
                              <a:srgbClr val="1F1F1F"/>
                            </a:solidFill>
                            <a:latin typeface="Cambria Math" panose="02040503050406030204" pitchFamily="18" charset="0"/>
                            <a:cs typeface="Calibri" panose="020F0502020204030204" pitchFamily="34" charset="0"/>
                          </a:rPr>
                        </m:ctrlPr>
                      </m:sSubPr>
                      <m:e>
                        <m:r>
                          <m:rPr>
                            <m:sty m:val="p"/>
                          </m:rPr>
                          <a:rPr lang="en-GB" b="0" i="0" smtClean="0">
                            <a:solidFill>
                              <a:srgbClr val="1F1F1F"/>
                            </a:solidFill>
                            <a:latin typeface="Cambria Math" panose="02040503050406030204" pitchFamily="18" charset="0"/>
                            <a:cs typeface="Calibri" panose="020F0502020204030204" pitchFamily="34" charset="0"/>
                          </a:rPr>
                          <m:t>Ψ</m:t>
                        </m:r>
                      </m:e>
                      <m:sub>
                        <m:r>
                          <a:rPr lang="en-GB" b="0" i="1" smtClean="0">
                            <a:solidFill>
                              <a:srgbClr val="1F1F1F"/>
                            </a:solidFill>
                            <a:latin typeface="Cambria Math" panose="02040503050406030204" pitchFamily="18" charset="0"/>
                            <a:cs typeface="Calibri" panose="020F0502020204030204" pitchFamily="34" charset="0"/>
                          </a:rPr>
                          <m:t>𝑛</m:t>
                        </m:r>
                      </m:sub>
                    </m:sSub>
                  </m:oMath>
                </a14:m>
                <a:endParaRPr lang="en-GB" sz="1800" dirty="0">
                  <a:latin typeface="Cambria Math" panose="02040503050406030204" pitchFamily="18" charset="0"/>
                </a:endParaRPr>
              </a:p>
            </p:txBody>
          </p:sp>
        </mc:Choice>
        <mc:Fallback xmlns="">
          <p:sp>
            <p:nvSpPr>
              <p:cNvPr id="37" name="TextBox 36">
                <a:extLst>
                  <a:ext uri="{FF2B5EF4-FFF2-40B4-BE49-F238E27FC236}">
                    <a16:creationId xmlns:a16="http://schemas.microsoft.com/office/drawing/2014/main" id="{9983EEC0-92DB-0FD1-032F-22E2173A1327}"/>
                  </a:ext>
                </a:extLst>
              </p:cNvPr>
              <p:cNvSpPr txBox="1">
                <a:spLocks noRot="1" noChangeAspect="1" noMove="1" noResize="1" noEditPoints="1" noAdjustHandles="1" noChangeArrowheads="1" noChangeShapeType="1" noTextEdit="1"/>
              </p:cNvSpPr>
              <p:nvPr/>
            </p:nvSpPr>
            <p:spPr>
              <a:xfrm>
                <a:off x="3287811" y="1122141"/>
                <a:ext cx="2642382" cy="369332"/>
              </a:xfrm>
              <a:prstGeom prst="rect">
                <a:avLst/>
              </a:prstGeom>
              <a:blipFill>
                <a:blip r:embed="rId30"/>
                <a:stretch>
                  <a:fillRect t="-6667" b="-2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A4E5198-0BE1-9A09-C5E4-2EA96EDC6E3A}"/>
                  </a:ext>
                </a:extLst>
              </p:cNvPr>
              <p:cNvSpPr txBox="1"/>
              <p:nvPr/>
            </p:nvSpPr>
            <p:spPr>
              <a:xfrm>
                <a:off x="2817940" y="498936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5A7EB3"/>
                              </a:solidFill>
                              <a:latin typeface="Cambria Math" panose="02040503050406030204" pitchFamily="18" charset="0"/>
                            </a:rPr>
                          </m:ctrlPr>
                        </m:sSubPr>
                        <m:e>
                          <m:r>
                            <m:rPr>
                              <m:sty m:val="p"/>
                            </m:rPr>
                            <a:rPr lang="en-GB" sz="1400" b="0" i="0" smtClean="0">
                              <a:solidFill>
                                <a:srgbClr val="5A7EB3"/>
                              </a:solidFill>
                              <a:latin typeface="Cambria Math" panose="02040503050406030204" pitchFamily="18" charset="0"/>
                            </a:rPr>
                            <m:t>Ψ</m:t>
                          </m:r>
                        </m:e>
                        <m:sub>
                          <m:r>
                            <a:rPr lang="en-GB" sz="1400" b="0" i="1" smtClean="0">
                              <a:solidFill>
                                <a:srgbClr val="5A7EB3"/>
                              </a:solidFill>
                              <a:latin typeface="Cambria Math" panose="02040503050406030204" pitchFamily="18" charset="0"/>
                            </a:rPr>
                            <m:t>1</m:t>
                          </m:r>
                        </m:sub>
                      </m:sSub>
                      <m:r>
                        <a:rPr lang="en-GB" sz="1400" b="0" i="1" smtClean="0">
                          <a:solidFill>
                            <a:srgbClr val="5A7EB3"/>
                          </a:solidFill>
                          <a:latin typeface="Cambria Math" panose="02040503050406030204" pitchFamily="18" charset="0"/>
                        </a:rPr>
                        <m:t>(</m:t>
                      </m:r>
                      <m:r>
                        <a:rPr lang="en-GB" sz="1400" b="0" i="1" smtClean="0">
                          <a:solidFill>
                            <a:srgbClr val="5A7EB3"/>
                          </a:solidFill>
                          <a:latin typeface="Cambria Math" panose="02040503050406030204" pitchFamily="18" charset="0"/>
                        </a:rPr>
                        <m:t>𝑥</m:t>
                      </m:r>
                      <m:r>
                        <a:rPr lang="en-GB" sz="1400" b="0" i="1" smtClean="0">
                          <a:solidFill>
                            <a:srgbClr val="5A7EB3"/>
                          </a:solidFill>
                          <a:latin typeface="Cambria Math" panose="02040503050406030204" pitchFamily="18" charset="0"/>
                        </a:rPr>
                        <m:t>)</m:t>
                      </m:r>
                    </m:oMath>
                  </m:oMathPara>
                </a14:m>
                <a:endParaRPr lang="en-GB" sz="1400" dirty="0">
                  <a:solidFill>
                    <a:srgbClr val="5A7EB3"/>
                  </a:solidFill>
                </a:endParaRPr>
              </a:p>
            </p:txBody>
          </p:sp>
        </mc:Choice>
        <mc:Fallback xmlns="">
          <p:sp>
            <p:nvSpPr>
              <p:cNvPr id="38" name="TextBox 37">
                <a:extLst>
                  <a:ext uri="{FF2B5EF4-FFF2-40B4-BE49-F238E27FC236}">
                    <a16:creationId xmlns:a16="http://schemas.microsoft.com/office/drawing/2014/main" id="{6A4E5198-0BE1-9A09-C5E4-2EA96EDC6E3A}"/>
                  </a:ext>
                </a:extLst>
              </p:cNvPr>
              <p:cNvSpPr txBox="1">
                <a:spLocks noRot="1" noChangeAspect="1" noMove="1" noResize="1" noEditPoints="1" noAdjustHandles="1" noChangeArrowheads="1" noChangeShapeType="1" noTextEdit="1"/>
              </p:cNvSpPr>
              <p:nvPr/>
            </p:nvSpPr>
            <p:spPr>
              <a:xfrm>
                <a:off x="2817940" y="4989363"/>
                <a:ext cx="653537" cy="215444"/>
              </a:xfrm>
              <a:prstGeom prst="rect">
                <a:avLst/>
              </a:prstGeom>
              <a:blipFill>
                <a:blip r:embed="rId31"/>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68E951F-F5A9-CCBA-0273-F8E01B21B5CE}"/>
                  </a:ext>
                </a:extLst>
              </p:cNvPr>
              <p:cNvSpPr txBox="1"/>
              <p:nvPr/>
            </p:nvSpPr>
            <p:spPr>
              <a:xfrm>
                <a:off x="2817940" y="4272783"/>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0981A"/>
                              </a:solidFill>
                              <a:latin typeface="Cambria Math" panose="02040503050406030204" pitchFamily="18" charset="0"/>
                            </a:rPr>
                          </m:ctrlPr>
                        </m:sSubPr>
                        <m:e>
                          <m:r>
                            <m:rPr>
                              <m:sty m:val="p"/>
                            </m:rPr>
                            <a:rPr lang="en-GB" sz="1400" b="0" i="0" smtClean="0">
                              <a:solidFill>
                                <a:srgbClr val="E0981A"/>
                              </a:solidFill>
                              <a:latin typeface="Cambria Math" panose="02040503050406030204" pitchFamily="18" charset="0"/>
                            </a:rPr>
                            <m:t>Ψ</m:t>
                          </m:r>
                        </m:e>
                        <m:sub>
                          <m:r>
                            <a:rPr lang="en-GB" sz="1400" b="0" i="1" smtClean="0">
                              <a:solidFill>
                                <a:srgbClr val="E0981A"/>
                              </a:solidFill>
                              <a:latin typeface="Cambria Math" panose="02040503050406030204" pitchFamily="18" charset="0"/>
                            </a:rPr>
                            <m:t>2</m:t>
                          </m:r>
                        </m:sub>
                      </m:sSub>
                      <m:r>
                        <a:rPr lang="en-GB" sz="1400" b="0" i="1" smtClean="0">
                          <a:solidFill>
                            <a:srgbClr val="E0981A"/>
                          </a:solidFill>
                          <a:latin typeface="Cambria Math" panose="02040503050406030204" pitchFamily="18" charset="0"/>
                        </a:rPr>
                        <m:t>(</m:t>
                      </m:r>
                      <m:r>
                        <a:rPr lang="en-GB" sz="1400" b="0" i="1" smtClean="0">
                          <a:solidFill>
                            <a:srgbClr val="E0981A"/>
                          </a:solidFill>
                          <a:latin typeface="Cambria Math" panose="02040503050406030204" pitchFamily="18" charset="0"/>
                        </a:rPr>
                        <m:t>𝑥</m:t>
                      </m:r>
                      <m:r>
                        <a:rPr lang="en-GB" sz="1400" b="0" i="1" smtClean="0">
                          <a:solidFill>
                            <a:srgbClr val="E0981A"/>
                          </a:solidFill>
                          <a:latin typeface="Cambria Math" panose="02040503050406030204" pitchFamily="18" charset="0"/>
                        </a:rPr>
                        <m:t>)</m:t>
                      </m:r>
                    </m:oMath>
                  </m:oMathPara>
                </a14:m>
                <a:endParaRPr lang="en-GB" sz="1400" dirty="0">
                  <a:solidFill>
                    <a:srgbClr val="E0981A"/>
                  </a:solidFill>
                </a:endParaRPr>
              </a:p>
            </p:txBody>
          </p:sp>
        </mc:Choice>
        <mc:Fallback xmlns="">
          <p:sp>
            <p:nvSpPr>
              <p:cNvPr id="39" name="TextBox 38">
                <a:extLst>
                  <a:ext uri="{FF2B5EF4-FFF2-40B4-BE49-F238E27FC236}">
                    <a16:creationId xmlns:a16="http://schemas.microsoft.com/office/drawing/2014/main" id="{568E951F-F5A9-CCBA-0273-F8E01B21B5CE}"/>
                  </a:ext>
                </a:extLst>
              </p:cNvPr>
              <p:cNvSpPr txBox="1">
                <a:spLocks noRot="1" noChangeAspect="1" noMove="1" noResize="1" noEditPoints="1" noAdjustHandles="1" noChangeArrowheads="1" noChangeShapeType="1" noTextEdit="1"/>
              </p:cNvSpPr>
              <p:nvPr/>
            </p:nvSpPr>
            <p:spPr>
              <a:xfrm>
                <a:off x="2817940" y="4272783"/>
                <a:ext cx="653537" cy="215444"/>
              </a:xfrm>
              <a:prstGeom prst="rect">
                <a:avLst/>
              </a:prstGeom>
              <a:blipFill>
                <a:blip r:embed="rId32"/>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1A132A2B-50AB-DF53-3150-94A3E2B79A50}"/>
                  </a:ext>
                </a:extLst>
              </p:cNvPr>
              <p:cNvSpPr txBox="1"/>
              <p:nvPr/>
            </p:nvSpPr>
            <p:spPr>
              <a:xfrm>
                <a:off x="2817940" y="3556204"/>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FAF30"/>
                              </a:solidFill>
                              <a:latin typeface="Cambria Math" panose="02040503050406030204" pitchFamily="18" charset="0"/>
                            </a:rPr>
                          </m:ctrlPr>
                        </m:sSubPr>
                        <m:e>
                          <m:r>
                            <m:rPr>
                              <m:sty m:val="p"/>
                            </m:rPr>
                            <a:rPr lang="en-GB" sz="1400" b="0" i="0" smtClean="0">
                              <a:solidFill>
                                <a:srgbClr val="8FAF30"/>
                              </a:solidFill>
                              <a:latin typeface="Cambria Math" panose="02040503050406030204" pitchFamily="18" charset="0"/>
                            </a:rPr>
                            <m:t>Ψ</m:t>
                          </m:r>
                        </m:e>
                        <m:sub>
                          <m:r>
                            <a:rPr lang="en-GB" sz="1400" b="0" i="1" smtClean="0">
                              <a:solidFill>
                                <a:srgbClr val="8FAF30"/>
                              </a:solidFill>
                              <a:latin typeface="Cambria Math" panose="02040503050406030204" pitchFamily="18" charset="0"/>
                            </a:rPr>
                            <m:t>3</m:t>
                          </m:r>
                        </m:sub>
                      </m:sSub>
                      <m:r>
                        <a:rPr lang="en-GB" sz="1400" b="0" i="1" smtClean="0">
                          <a:solidFill>
                            <a:srgbClr val="8FAF30"/>
                          </a:solidFill>
                          <a:latin typeface="Cambria Math" panose="02040503050406030204" pitchFamily="18" charset="0"/>
                        </a:rPr>
                        <m:t>(</m:t>
                      </m:r>
                      <m:r>
                        <a:rPr lang="en-GB" sz="1400" b="0" i="1" smtClean="0">
                          <a:solidFill>
                            <a:srgbClr val="8FAF30"/>
                          </a:solidFill>
                          <a:latin typeface="Cambria Math" panose="02040503050406030204" pitchFamily="18" charset="0"/>
                        </a:rPr>
                        <m:t>𝑥</m:t>
                      </m:r>
                      <m:r>
                        <a:rPr lang="en-GB" sz="1400" b="0" i="1" smtClean="0">
                          <a:solidFill>
                            <a:srgbClr val="8FAF30"/>
                          </a:solidFill>
                          <a:latin typeface="Cambria Math" panose="02040503050406030204" pitchFamily="18" charset="0"/>
                        </a:rPr>
                        <m:t>)</m:t>
                      </m:r>
                    </m:oMath>
                  </m:oMathPara>
                </a14:m>
                <a:endParaRPr lang="en-GB" sz="1400" dirty="0">
                  <a:solidFill>
                    <a:srgbClr val="8FAF30"/>
                  </a:solidFill>
                </a:endParaRPr>
              </a:p>
            </p:txBody>
          </p:sp>
        </mc:Choice>
        <mc:Fallback xmlns="">
          <p:sp>
            <p:nvSpPr>
              <p:cNvPr id="40" name="TextBox 39">
                <a:extLst>
                  <a:ext uri="{FF2B5EF4-FFF2-40B4-BE49-F238E27FC236}">
                    <a16:creationId xmlns:a16="http://schemas.microsoft.com/office/drawing/2014/main" id="{1A132A2B-50AB-DF53-3150-94A3E2B79A50}"/>
                  </a:ext>
                </a:extLst>
              </p:cNvPr>
              <p:cNvSpPr txBox="1">
                <a:spLocks noRot="1" noChangeAspect="1" noMove="1" noResize="1" noEditPoints="1" noAdjustHandles="1" noChangeArrowheads="1" noChangeShapeType="1" noTextEdit="1"/>
              </p:cNvSpPr>
              <p:nvPr/>
            </p:nvSpPr>
            <p:spPr>
              <a:xfrm>
                <a:off x="2817940" y="3556204"/>
                <a:ext cx="653537" cy="215444"/>
              </a:xfrm>
              <a:prstGeom prst="rect">
                <a:avLst/>
              </a:prstGeom>
              <a:blipFill>
                <a:blip r:embed="rId33"/>
                <a:stretch>
                  <a:fillRect b="-263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01DCB7A3-80D9-7B36-C404-A8CE4ACAFEAD}"/>
                  </a:ext>
                </a:extLst>
              </p:cNvPr>
              <p:cNvSpPr txBox="1"/>
              <p:nvPr/>
            </p:nvSpPr>
            <p:spPr>
              <a:xfrm>
                <a:off x="2817940" y="2839625"/>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EC6132"/>
                              </a:solidFill>
                              <a:latin typeface="Cambria Math" panose="02040503050406030204" pitchFamily="18" charset="0"/>
                            </a:rPr>
                          </m:ctrlPr>
                        </m:sSubPr>
                        <m:e>
                          <m:r>
                            <m:rPr>
                              <m:sty m:val="p"/>
                            </m:rPr>
                            <a:rPr lang="en-GB" sz="1400" b="0" i="0" smtClean="0">
                              <a:solidFill>
                                <a:srgbClr val="EC6132"/>
                              </a:solidFill>
                              <a:latin typeface="Cambria Math" panose="02040503050406030204" pitchFamily="18" charset="0"/>
                            </a:rPr>
                            <m:t>Ψ</m:t>
                          </m:r>
                        </m:e>
                        <m:sub>
                          <m:r>
                            <a:rPr lang="en-GB" sz="1400" b="0" i="1" smtClean="0">
                              <a:solidFill>
                                <a:srgbClr val="EC6132"/>
                              </a:solidFill>
                              <a:latin typeface="Cambria Math" panose="02040503050406030204" pitchFamily="18" charset="0"/>
                            </a:rPr>
                            <m:t>4</m:t>
                          </m:r>
                        </m:sub>
                      </m:sSub>
                      <m:r>
                        <a:rPr lang="en-GB" sz="1400" b="0" i="1" smtClean="0">
                          <a:solidFill>
                            <a:srgbClr val="EC6132"/>
                          </a:solidFill>
                          <a:latin typeface="Cambria Math" panose="02040503050406030204" pitchFamily="18" charset="0"/>
                        </a:rPr>
                        <m:t>(</m:t>
                      </m:r>
                      <m:r>
                        <a:rPr lang="en-GB" sz="1400" b="0" i="1" smtClean="0">
                          <a:solidFill>
                            <a:srgbClr val="EC6132"/>
                          </a:solidFill>
                          <a:latin typeface="Cambria Math" panose="02040503050406030204" pitchFamily="18" charset="0"/>
                        </a:rPr>
                        <m:t>𝑥</m:t>
                      </m:r>
                      <m:r>
                        <a:rPr lang="en-GB" sz="1400" b="0" i="1" smtClean="0">
                          <a:solidFill>
                            <a:srgbClr val="EC6132"/>
                          </a:solidFill>
                          <a:latin typeface="Cambria Math" panose="02040503050406030204" pitchFamily="18" charset="0"/>
                        </a:rPr>
                        <m:t>)</m:t>
                      </m:r>
                    </m:oMath>
                  </m:oMathPara>
                </a14:m>
                <a:endParaRPr lang="en-GB" sz="1400" dirty="0">
                  <a:solidFill>
                    <a:srgbClr val="EC6132"/>
                  </a:solidFill>
                </a:endParaRPr>
              </a:p>
            </p:txBody>
          </p:sp>
        </mc:Choice>
        <mc:Fallback xmlns="">
          <p:sp>
            <p:nvSpPr>
              <p:cNvPr id="41" name="TextBox 40">
                <a:extLst>
                  <a:ext uri="{FF2B5EF4-FFF2-40B4-BE49-F238E27FC236}">
                    <a16:creationId xmlns:a16="http://schemas.microsoft.com/office/drawing/2014/main" id="{01DCB7A3-80D9-7B36-C404-A8CE4ACAFEAD}"/>
                  </a:ext>
                </a:extLst>
              </p:cNvPr>
              <p:cNvSpPr txBox="1">
                <a:spLocks noRot="1" noChangeAspect="1" noMove="1" noResize="1" noEditPoints="1" noAdjustHandles="1" noChangeArrowheads="1" noChangeShapeType="1" noTextEdit="1"/>
              </p:cNvSpPr>
              <p:nvPr/>
            </p:nvSpPr>
            <p:spPr>
              <a:xfrm>
                <a:off x="2817940" y="2839625"/>
                <a:ext cx="653537" cy="215444"/>
              </a:xfrm>
              <a:prstGeom prst="rect">
                <a:avLst/>
              </a:prstGeom>
              <a:blipFill>
                <a:blip r:embed="rId34"/>
                <a:stretch>
                  <a:fillRect b="-3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556C5DE-11C0-9F7D-DD83-5055B5D7FE14}"/>
                  </a:ext>
                </a:extLst>
              </p:cNvPr>
              <p:cNvSpPr txBox="1"/>
              <p:nvPr/>
            </p:nvSpPr>
            <p:spPr>
              <a:xfrm>
                <a:off x="2817940" y="2123046"/>
                <a:ext cx="653537" cy="215444"/>
              </a:xfrm>
              <a:prstGeom prst="rect">
                <a:avLst/>
              </a:prstGeom>
              <a:noFill/>
            </p:spPr>
            <p:txBody>
              <a:bodyPr wrap="square" lIns="0" tIns="0" rIns="0" bIns="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solidFill>
                                <a:srgbClr val="8373B0"/>
                              </a:solidFill>
                              <a:latin typeface="Cambria Math" panose="02040503050406030204" pitchFamily="18" charset="0"/>
                            </a:rPr>
                          </m:ctrlPr>
                        </m:sSubPr>
                        <m:e>
                          <m:r>
                            <m:rPr>
                              <m:sty m:val="p"/>
                            </m:rPr>
                            <a:rPr lang="en-GB" sz="1400" b="0" i="0" smtClean="0">
                              <a:solidFill>
                                <a:srgbClr val="8373B0"/>
                              </a:solidFill>
                              <a:latin typeface="Cambria Math" panose="02040503050406030204" pitchFamily="18" charset="0"/>
                            </a:rPr>
                            <m:t>Ψ</m:t>
                          </m:r>
                        </m:e>
                        <m:sub>
                          <m:r>
                            <a:rPr lang="en-GB" sz="1400" b="0" i="1" smtClean="0">
                              <a:solidFill>
                                <a:srgbClr val="8373B0"/>
                              </a:solidFill>
                              <a:latin typeface="Cambria Math" panose="02040503050406030204" pitchFamily="18" charset="0"/>
                            </a:rPr>
                            <m:t>5</m:t>
                          </m:r>
                        </m:sub>
                      </m:sSub>
                      <m:r>
                        <a:rPr lang="en-GB" sz="1400" b="0" i="1" smtClean="0">
                          <a:solidFill>
                            <a:srgbClr val="8373B0"/>
                          </a:solidFill>
                          <a:latin typeface="Cambria Math" panose="02040503050406030204" pitchFamily="18" charset="0"/>
                        </a:rPr>
                        <m:t>(</m:t>
                      </m:r>
                      <m:r>
                        <a:rPr lang="en-GB" sz="1400" b="0" i="1" smtClean="0">
                          <a:solidFill>
                            <a:srgbClr val="8373B0"/>
                          </a:solidFill>
                          <a:latin typeface="Cambria Math" panose="02040503050406030204" pitchFamily="18" charset="0"/>
                        </a:rPr>
                        <m:t>𝑥</m:t>
                      </m:r>
                      <m:r>
                        <a:rPr lang="en-GB" sz="1400" b="0" i="1" smtClean="0">
                          <a:solidFill>
                            <a:srgbClr val="8373B0"/>
                          </a:solidFill>
                          <a:latin typeface="Cambria Math" panose="02040503050406030204" pitchFamily="18" charset="0"/>
                        </a:rPr>
                        <m:t>)</m:t>
                      </m:r>
                    </m:oMath>
                  </m:oMathPara>
                </a14:m>
                <a:endParaRPr lang="en-GB" sz="1400" dirty="0">
                  <a:solidFill>
                    <a:srgbClr val="8373B0"/>
                  </a:solidFill>
                </a:endParaRPr>
              </a:p>
            </p:txBody>
          </p:sp>
        </mc:Choice>
        <mc:Fallback xmlns="">
          <p:sp>
            <p:nvSpPr>
              <p:cNvPr id="43" name="TextBox 42">
                <a:extLst>
                  <a:ext uri="{FF2B5EF4-FFF2-40B4-BE49-F238E27FC236}">
                    <a16:creationId xmlns:a16="http://schemas.microsoft.com/office/drawing/2014/main" id="{E556C5DE-11C0-9F7D-DD83-5055B5D7FE14}"/>
                  </a:ext>
                </a:extLst>
              </p:cNvPr>
              <p:cNvSpPr txBox="1">
                <a:spLocks noRot="1" noChangeAspect="1" noMove="1" noResize="1" noEditPoints="1" noAdjustHandles="1" noChangeArrowheads="1" noChangeShapeType="1" noTextEdit="1"/>
              </p:cNvSpPr>
              <p:nvPr/>
            </p:nvSpPr>
            <p:spPr>
              <a:xfrm>
                <a:off x="2817940" y="2123046"/>
                <a:ext cx="653537" cy="215444"/>
              </a:xfrm>
              <a:prstGeom prst="rect">
                <a:avLst/>
              </a:prstGeom>
              <a:blipFill>
                <a:blip r:embed="rId35"/>
                <a:stretch>
                  <a:fillRect t="-5556" b="-33333"/>
                </a:stretch>
              </a:blipFill>
            </p:spPr>
            <p:txBody>
              <a:bodyPr/>
              <a:lstStyle/>
              <a:p>
                <a:r>
                  <a:rPr lang="en-GB">
                    <a:noFill/>
                  </a:rPr>
                  <a:t> </a:t>
                </a:r>
              </a:p>
            </p:txBody>
          </p:sp>
        </mc:Fallback>
      </mc:AlternateContent>
      <p:sp>
        <p:nvSpPr>
          <p:cNvPr id="45" name="TextBox 44">
            <a:extLst>
              <a:ext uri="{FF2B5EF4-FFF2-40B4-BE49-F238E27FC236}">
                <a16:creationId xmlns:a16="http://schemas.microsoft.com/office/drawing/2014/main" id="{D5F26990-5088-4ADD-8A16-A9C4E619B174}"/>
              </a:ext>
            </a:extLst>
          </p:cNvPr>
          <p:cNvSpPr txBox="1"/>
          <p:nvPr/>
        </p:nvSpPr>
        <p:spPr>
          <a:xfrm>
            <a:off x="6261808" y="6220775"/>
            <a:ext cx="5790284" cy="369332"/>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This is an example of Heisenberg’s uncertainty principle.</a:t>
            </a:r>
          </a:p>
        </p:txBody>
      </p:sp>
      <p:sp>
        <p:nvSpPr>
          <p:cNvPr id="3" name="Slide Number Placeholder 2">
            <a:extLst>
              <a:ext uri="{FF2B5EF4-FFF2-40B4-BE49-F238E27FC236}">
                <a16:creationId xmlns:a16="http://schemas.microsoft.com/office/drawing/2014/main" id="{031BE98B-3E30-F4E0-6BB5-8262DF3AC855}"/>
              </a:ext>
            </a:extLst>
          </p:cNvPr>
          <p:cNvSpPr>
            <a:spLocks noGrp="1"/>
          </p:cNvSpPr>
          <p:nvPr>
            <p:ph type="sldNum" sz="quarter" idx="12"/>
          </p:nvPr>
        </p:nvSpPr>
        <p:spPr/>
        <p:txBody>
          <a:bodyPr/>
          <a:lstStyle/>
          <a:p>
            <a:fld id="{B89329CB-797D-6146-8DF7-8C5F7C196CE5}" type="slidenum">
              <a:rPr lang="en-GB" smtClean="0"/>
              <a:t>16</a:t>
            </a:fld>
            <a:endParaRPr lang="en-GB" dirty="0"/>
          </a:p>
        </p:txBody>
      </p:sp>
    </p:spTree>
    <p:extLst>
      <p:ext uri="{BB962C8B-B14F-4D97-AF65-F5344CB8AC3E}">
        <p14:creationId xmlns:p14="http://schemas.microsoft.com/office/powerpoint/2010/main" val="171285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000"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5"/>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9DEA7E-2380-C09C-D7EE-9E1272CA4AF3}"/>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48C1A2CC-A6C9-E2DC-99D6-CC4583C674CB}"/>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The hydrogen atom</a:t>
            </a:r>
          </a:p>
        </p:txBody>
      </p:sp>
      <p:sp>
        <p:nvSpPr>
          <p:cNvPr id="3" name="TextBox 2">
            <a:extLst>
              <a:ext uri="{FF2B5EF4-FFF2-40B4-BE49-F238E27FC236}">
                <a16:creationId xmlns:a16="http://schemas.microsoft.com/office/drawing/2014/main" id="{CAC6C716-00B0-294A-0A48-64AE0C8024D9}"/>
              </a:ext>
            </a:extLst>
          </p:cNvPr>
          <p:cNvSpPr txBox="1"/>
          <p:nvPr/>
        </p:nvSpPr>
        <p:spPr>
          <a:xfrm>
            <a:off x="838200" y="1175810"/>
            <a:ext cx="10209552" cy="646331"/>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The first-principles derivation of hydrogen’s spectral lines was the first victory of quantum mechanics. </a:t>
            </a:r>
          </a:p>
          <a:p>
            <a:r>
              <a:rPr lang="en-GB" dirty="0">
                <a:solidFill>
                  <a:srgbClr val="1F1F1F"/>
                </a:solidFill>
                <a:latin typeface="Calibri" panose="020F0502020204030204" pitchFamily="34" charset="0"/>
                <a:cs typeface="Calibri" panose="020F0502020204030204" pitchFamily="34" charset="0"/>
              </a:rPr>
              <a:t>The SE including the electrostatic interaction between electron and proton is solvable, albeit challenging!</a:t>
            </a:r>
          </a:p>
        </p:txBody>
      </p:sp>
      <mc:AlternateContent xmlns:mc="http://schemas.openxmlformats.org/markup-compatibility/2006" xmlns:a14="http://schemas.microsoft.com/office/drawing/2010/main">
        <mc:Choice Requires="a14">
          <p:sp>
            <p:nvSpPr>
              <p:cNvPr id="6" name="Content Placeholder 1">
                <a:extLst>
                  <a:ext uri="{FF2B5EF4-FFF2-40B4-BE49-F238E27FC236}">
                    <a16:creationId xmlns:a16="http://schemas.microsoft.com/office/drawing/2014/main" id="{450243AC-4562-FBE4-20B6-9E12FCB24FEF}"/>
                  </a:ext>
                </a:extLst>
              </p:cNvPr>
              <p:cNvSpPr txBox="1">
                <a:spLocks/>
              </p:cNvSpPr>
              <p:nvPr/>
            </p:nvSpPr>
            <p:spPr>
              <a:xfrm>
                <a:off x="0" y="2015759"/>
                <a:ext cx="12192000" cy="11001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ℏ</m:t>
                                  </m:r>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m:rPr>
                                      <m:sty m:val="p"/>
                                    </m:rPr>
                                    <a:rPr lang="en-GB" b="0" i="0" smtClean="0">
                                      <a:latin typeface="Cambria Math" panose="02040503050406030204" pitchFamily="18" charset="0"/>
                                    </a:rPr>
                                    <m:t>e</m:t>
                                  </m:r>
                                </m:sub>
                              </m:sSub>
                            </m:den>
                          </m:f>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Δ</m:t>
                              </m:r>
                            </m:e>
                            <m:sub>
                              <m:r>
                                <m:rPr>
                                  <m:sty m:val="p"/>
                                </m:rPr>
                                <a:rPr lang="en-GB" b="0" i="0" smtClean="0">
                                  <a:latin typeface="Cambria Math" panose="02040503050406030204" pitchFamily="18" charset="0"/>
                                </a:rPr>
                                <m:t>e</m:t>
                              </m:r>
                            </m:sub>
                          </m:sSub>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ℏ</m:t>
                                  </m:r>
                                </m:e>
                                <m:sup>
                                  <m:r>
                                    <a:rPr lang="en-GB" i="1">
                                      <a:latin typeface="Cambria Math" panose="02040503050406030204" pitchFamily="18" charset="0"/>
                                    </a:rPr>
                                    <m:t>2</m:t>
                                  </m:r>
                                </m:sup>
                              </m:sSup>
                            </m:num>
                            <m:den>
                              <m:r>
                                <a:rPr lang="en-GB" i="1">
                                  <a:latin typeface="Cambria Math" panose="02040503050406030204" pitchFamily="18" charset="0"/>
                                </a:rPr>
                                <m:t>2</m:t>
                              </m:r>
                              <m:sSub>
                                <m:sSubPr>
                                  <m:ctrlPr>
                                    <a:rPr lang="en-GB" i="1">
                                      <a:latin typeface="Cambria Math" panose="02040503050406030204" pitchFamily="18" charset="0"/>
                                    </a:rPr>
                                  </m:ctrlPr>
                                </m:sSubPr>
                                <m:e>
                                  <m:r>
                                    <a:rPr lang="en-GB" i="1">
                                      <a:latin typeface="Cambria Math" panose="02040503050406030204" pitchFamily="18" charset="0"/>
                                    </a:rPr>
                                    <m:t>𝑚</m:t>
                                  </m:r>
                                </m:e>
                                <m:sub>
                                  <m:r>
                                    <m:rPr>
                                      <m:sty m:val="p"/>
                                    </m:rPr>
                                    <a:rPr lang="en-GB" b="0" i="0" smtClean="0">
                                      <a:latin typeface="Cambria Math" panose="02040503050406030204" pitchFamily="18" charset="0"/>
                                    </a:rPr>
                                    <m:t>p</m:t>
                                  </m:r>
                                </m:sub>
                              </m:sSub>
                            </m:den>
                          </m:f>
                          <m:sSub>
                            <m:sSubPr>
                              <m:ctrlPr>
                                <a:rPr lang="en-GB" b="0" i="1" smtClean="0">
                                  <a:latin typeface="Cambria Math" panose="02040503050406030204" pitchFamily="18" charset="0"/>
                                </a:rPr>
                              </m:ctrlPr>
                            </m:sSubPr>
                            <m:e>
                              <m:r>
                                <m:rPr>
                                  <m:sty m:val="p"/>
                                </m:rPr>
                                <a:rPr lang="en-GB">
                                  <a:latin typeface="Cambria Math" panose="02040503050406030204" pitchFamily="18" charset="0"/>
                                </a:rPr>
                                <m:t>Δ</m:t>
                              </m:r>
                            </m:e>
                            <m:sub>
                              <m:r>
                                <m:rPr>
                                  <m:sty m:val="p"/>
                                </m:rPr>
                                <a:rPr lang="en-GB" b="0" i="0" smtClean="0">
                                  <a:latin typeface="Cambria Math" panose="02040503050406030204" pitchFamily="18" charset="0"/>
                                </a:rPr>
                                <m:t>p</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sup>
                              </m:sSup>
                            </m:num>
                            <m:den>
                              <m:r>
                                <a:rPr lang="en-GB" b="0" i="1" smtClean="0">
                                  <a:latin typeface="Cambria Math" panose="02040503050406030204" pitchFamily="18" charset="0"/>
                                </a:rPr>
                                <m:t>4</m:t>
                              </m:r>
                              <m:r>
                                <a:rPr lang="en-GB" b="0" i="1" smtClean="0">
                                  <a:latin typeface="Cambria Math" panose="02040503050406030204" pitchFamily="18" charset="0"/>
                                </a:rPr>
                                <m:t>𝜋</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𝜀</m:t>
                                  </m:r>
                                </m:e>
                                <m:sub>
                                  <m:r>
                                    <a:rPr lang="en-GB" b="0" i="1" smtClean="0">
                                      <a:latin typeface="Cambria Math" panose="02040503050406030204" pitchFamily="18" charset="0"/>
                                    </a:rPr>
                                    <m:t>0</m:t>
                                  </m:r>
                                </m:sub>
                              </m:sSub>
                              <m:r>
                                <a:rPr lang="en-GB" b="1" i="1" smtClean="0">
                                  <a:latin typeface="Cambria Math" panose="02040503050406030204" pitchFamily="18" charset="0"/>
                                </a:rPr>
                                <m:t>|</m:t>
                              </m:r>
                              <m:sSub>
                                <m:sSubPr>
                                  <m:ctrlPr>
                                    <a:rPr lang="en-GB" i="1" smtClean="0">
                                      <a:latin typeface="Cambria Math" panose="02040503050406030204" pitchFamily="18" charset="0"/>
                                    </a:rPr>
                                  </m:ctrlPr>
                                </m:sSubPr>
                                <m:e>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𝒙</m:t>
                                      </m:r>
                                    </m:e>
                                  </m:acc>
                                </m:e>
                                <m:sub>
                                  <m:r>
                                    <m:rPr>
                                      <m:sty m:val="p"/>
                                    </m:rPr>
                                    <a:rPr lang="en-GB" b="0" i="0" smtClean="0">
                                      <a:latin typeface="Cambria Math" panose="02040503050406030204" pitchFamily="18" charset="0"/>
                                    </a:rPr>
                                    <m:t>e</m:t>
                                  </m:r>
                                </m:sub>
                              </m:sSub>
                              <m:r>
                                <a:rPr lang="en-GB" b="0" i="1" smtClean="0">
                                  <a:latin typeface="Cambria Math" panose="02040503050406030204" pitchFamily="18" charset="0"/>
                                </a:rPr>
                                <m:t>−</m:t>
                              </m:r>
                              <m:sSub>
                                <m:sSubPr>
                                  <m:ctrlPr>
                                    <a:rPr lang="en-GB" i="1" smtClean="0">
                                      <a:latin typeface="Cambria Math" panose="02040503050406030204" pitchFamily="18" charset="0"/>
                                    </a:rPr>
                                  </m:ctrlPr>
                                </m:sSubPr>
                                <m:e>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𝒙</m:t>
                                      </m:r>
                                    </m:e>
                                  </m:acc>
                                </m:e>
                                <m:sub>
                                  <m:r>
                                    <m:rPr>
                                      <m:sty m:val="p"/>
                                    </m:rPr>
                                    <a:rPr lang="en-GB" b="0" i="0" smtClean="0">
                                      <a:latin typeface="Cambria Math" panose="02040503050406030204" pitchFamily="18" charset="0"/>
                                    </a:rPr>
                                    <m:t>p</m:t>
                                  </m:r>
                                </m:sub>
                              </m:sSub>
                              <m:r>
                                <a:rPr lang="en-GB" b="1" i="1" smtClean="0">
                                  <a:latin typeface="Cambria Math" panose="02040503050406030204" pitchFamily="18" charset="0"/>
                                </a:rPr>
                                <m:t>|</m:t>
                              </m:r>
                              <m:r>
                                <a:rPr lang="en-GB" b="0" i="1" smtClean="0">
                                  <a:latin typeface="Cambria Math" panose="02040503050406030204" pitchFamily="18" charset="0"/>
                                </a:rPr>
                                <m:t> </m:t>
                              </m:r>
                            </m:den>
                          </m:f>
                        </m:e>
                      </m:d>
                      <m:r>
                        <m:rPr>
                          <m:sty m:val="p"/>
                        </m:rPr>
                        <a:rPr lang="en-GB">
                          <a:latin typeface="Cambria Math" panose="02040503050406030204" pitchFamily="18" charset="0"/>
                        </a:rPr>
                        <m:t>Ψ</m:t>
                      </m:r>
                      <m:d>
                        <m:dPr>
                          <m:ctrlPr>
                            <a:rPr lang="en-GB" i="1">
                              <a:latin typeface="Cambria Math" panose="02040503050406030204" pitchFamily="18" charset="0"/>
                            </a:rPr>
                          </m:ctrlPr>
                        </m:dPr>
                        <m:e>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m:rPr>
                                  <m:sty m:val="p"/>
                                </m:rPr>
                                <a:rPr lang="en-GB" b="0" i="0" smtClean="0">
                                  <a:latin typeface="Cambria Math" panose="02040503050406030204" pitchFamily="18" charset="0"/>
                                </a:rPr>
                                <m:t>e</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m:rPr>
                                  <m:sty m:val="p"/>
                                </m:rPr>
                                <a:rPr lang="en-GB" b="0" i="0" smtClean="0">
                                  <a:latin typeface="Cambria Math" panose="02040503050406030204" pitchFamily="18" charset="0"/>
                                </a:rPr>
                                <m:t>p</m:t>
                              </m:r>
                            </m:sub>
                          </m:sSub>
                        </m:e>
                      </m:d>
                      <m:r>
                        <a:rPr lang="en-GB" b="0" i="1" smtClean="0">
                          <a:latin typeface="Cambria Math" panose="02040503050406030204" pitchFamily="18" charset="0"/>
                        </a:rPr>
                        <m:t>=</m:t>
                      </m:r>
                      <m:r>
                        <a:rPr lang="en-GB" b="0" i="1" smtClean="0">
                          <a:latin typeface="Cambria Math" panose="02040503050406030204" pitchFamily="18" charset="0"/>
                        </a:rPr>
                        <m:t>𝐸</m:t>
                      </m:r>
                      <m:r>
                        <m:rPr>
                          <m:sty m:val="p"/>
                        </m:rPr>
                        <a:rPr lang="en-GB" b="0" i="0" smtClean="0">
                          <a:latin typeface="Cambria Math" panose="02040503050406030204" pitchFamily="18" charset="0"/>
                        </a:rPr>
                        <m:t>Ψ</m:t>
                      </m:r>
                      <m:r>
                        <a:rPr lang="en-GB" b="0" i="1" smtClean="0">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r>
                            <m:rPr>
                              <m:sty m:val="p"/>
                            </m:rPr>
                            <a:rPr lang="en-GB" i="0" smtClean="0">
                              <a:latin typeface="Cambria Math" panose="02040503050406030204" pitchFamily="18" charset="0"/>
                            </a:rPr>
                            <m:t>e</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r>
                            <m:rPr>
                              <m:sty m:val="p"/>
                            </m:rPr>
                            <a:rPr lang="en-GB" i="0">
                              <a:latin typeface="Cambria Math" panose="02040503050406030204" pitchFamily="18" charset="0"/>
                            </a:rPr>
                            <m:t>p</m:t>
                          </m:r>
                        </m:sub>
                      </m:sSub>
                      <m:r>
                        <a:rPr lang="en-GB" b="0" i="1" smtClean="0">
                          <a:latin typeface="Cambria Math" panose="02040503050406030204" pitchFamily="18" charset="0"/>
                        </a:rPr>
                        <m:t>)</m:t>
                      </m:r>
                    </m:oMath>
                  </m:oMathPara>
                </a14:m>
                <a:endParaRPr lang="en-GB" dirty="0"/>
              </a:p>
            </p:txBody>
          </p:sp>
        </mc:Choice>
        <mc:Fallback xmlns="">
          <p:sp>
            <p:nvSpPr>
              <p:cNvPr id="6" name="Content Placeholder 1">
                <a:extLst>
                  <a:ext uri="{FF2B5EF4-FFF2-40B4-BE49-F238E27FC236}">
                    <a16:creationId xmlns:a16="http://schemas.microsoft.com/office/drawing/2014/main" id="{450243AC-4562-FBE4-20B6-9E12FCB24FEF}"/>
                  </a:ext>
                </a:extLst>
              </p:cNvPr>
              <p:cNvSpPr txBox="1">
                <a:spLocks noRot="1" noChangeAspect="1" noMove="1" noResize="1" noEditPoints="1" noAdjustHandles="1" noChangeArrowheads="1" noChangeShapeType="1" noTextEdit="1"/>
              </p:cNvSpPr>
              <p:nvPr/>
            </p:nvSpPr>
            <p:spPr>
              <a:xfrm>
                <a:off x="0" y="2015759"/>
                <a:ext cx="12192000" cy="1100137"/>
              </a:xfrm>
              <a:prstGeom prst="rect">
                <a:avLst/>
              </a:prstGeom>
              <a:blipFill>
                <a:blip r:embed="rId3"/>
                <a:stretch>
                  <a:fillRect/>
                </a:stretch>
              </a:blipFill>
            </p:spPr>
            <p:txBody>
              <a:bodyPr/>
              <a:lstStyle/>
              <a:p>
                <a:r>
                  <a:rPr lang="en-GB">
                    <a:noFill/>
                  </a:rPr>
                  <a:t> </a:t>
                </a:r>
              </a:p>
            </p:txBody>
          </p:sp>
        </mc:Fallback>
      </mc:AlternateContent>
      <p:cxnSp>
        <p:nvCxnSpPr>
          <p:cNvPr id="5" name="Straight Arrow Connector 4">
            <a:extLst>
              <a:ext uri="{FF2B5EF4-FFF2-40B4-BE49-F238E27FC236}">
                <a16:creationId xmlns:a16="http://schemas.microsoft.com/office/drawing/2014/main" id="{E0F7BDFE-0B0E-EDDC-9362-561C9ED246A6}"/>
              </a:ext>
            </a:extLst>
          </p:cNvPr>
          <p:cNvCxnSpPr/>
          <p:nvPr/>
        </p:nvCxnSpPr>
        <p:spPr>
          <a:xfrm flipH="1" flipV="1">
            <a:off x="2503357" y="5141626"/>
            <a:ext cx="599607" cy="794479"/>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BA5B855C-B628-DA70-1633-A493F5E9D7E9}"/>
              </a:ext>
            </a:extLst>
          </p:cNvPr>
          <p:cNvCxnSpPr>
            <a:cxnSpLocks/>
          </p:cNvCxnSpPr>
          <p:nvPr/>
        </p:nvCxnSpPr>
        <p:spPr>
          <a:xfrm flipV="1">
            <a:off x="3087973" y="4017364"/>
            <a:ext cx="1034322" cy="1918740"/>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D030654-EC2D-42DC-4D1E-B9F8D9B4F64B}"/>
                  </a:ext>
                </a:extLst>
              </p:cNvPr>
              <p:cNvSpPr txBox="1"/>
              <p:nvPr/>
            </p:nvSpPr>
            <p:spPr>
              <a:xfrm>
                <a:off x="4107304" y="3817308"/>
                <a:ext cx="599607" cy="4001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𝒙</m:t>
                          </m:r>
                        </m:e>
                        <m:sub>
                          <m:r>
                            <m:rPr>
                              <m:sty m:val="p"/>
                            </m:rPr>
                            <a:rPr lang="en-GB" sz="2000" b="0" i="0" smtClean="0">
                              <a:latin typeface="Cambria Math" panose="02040503050406030204" pitchFamily="18" charset="0"/>
                            </a:rPr>
                            <m:t>e</m:t>
                          </m:r>
                        </m:sub>
                      </m:sSub>
                    </m:oMath>
                  </m:oMathPara>
                </a14:m>
                <a:endParaRPr lang="en-GB" sz="2000" dirty="0"/>
              </a:p>
            </p:txBody>
          </p:sp>
        </mc:Choice>
        <mc:Fallback xmlns="">
          <p:sp>
            <p:nvSpPr>
              <p:cNvPr id="12" name="TextBox 11">
                <a:extLst>
                  <a:ext uri="{FF2B5EF4-FFF2-40B4-BE49-F238E27FC236}">
                    <a16:creationId xmlns:a16="http://schemas.microsoft.com/office/drawing/2014/main" id="{AD030654-EC2D-42DC-4D1E-B9F8D9B4F64B}"/>
                  </a:ext>
                </a:extLst>
              </p:cNvPr>
              <p:cNvSpPr txBox="1">
                <a:spLocks noRot="1" noChangeAspect="1" noMove="1" noResize="1" noEditPoints="1" noAdjustHandles="1" noChangeArrowheads="1" noChangeShapeType="1" noTextEdit="1"/>
              </p:cNvSpPr>
              <p:nvPr/>
            </p:nvSpPr>
            <p:spPr>
              <a:xfrm>
                <a:off x="4107304" y="3817308"/>
                <a:ext cx="599607" cy="40011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2656FB0-071E-07ED-1445-99EF7B8EF1D6}"/>
                  </a:ext>
                </a:extLst>
              </p:cNvPr>
              <p:cNvSpPr txBox="1"/>
              <p:nvPr/>
            </p:nvSpPr>
            <p:spPr>
              <a:xfrm>
                <a:off x="1903750" y="4763021"/>
                <a:ext cx="599607" cy="42742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𝒙</m:t>
                          </m:r>
                        </m:e>
                        <m:sub>
                          <m:r>
                            <m:rPr>
                              <m:sty m:val="p"/>
                            </m:rPr>
                            <a:rPr lang="en-GB" sz="2000" b="0" i="0" smtClean="0">
                              <a:latin typeface="Cambria Math" panose="02040503050406030204" pitchFamily="18" charset="0"/>
                            </a:rPr>
                            <m:t>p</m:t>
                          </m:r>
                        </m:sub>
                      </m:sSub>
                    </m:oMath>
                  </m:oMathPara>
                </a14:m>
                <a:endParaRPr lang="en-GB" sz="2000" dirty="0"/>
              </a:p>
            </p:txBody>
          </p:sp>
        </mc:Choice>
        <mc:Fallback xmlns="">
          <p:sp>
            <p:nvSpPr>
              <p:cNvPr id="13" name="TextBox 12">
                <a:extLst>
                  <a:ext uri="{FF2B5EF4-FFF2-40B4-BE49-F238E27FC236}">
                    <a16:creationId xmlns:a16="http://schemas.microsoft.com/office/drawing/2014/main" id="{92656FB0-071E-07ED-1445-99EF7B8EF1D6}"/>
                  </a:ext>
                </a:extLst>
              </p:cNvPr>
              <p:cNvSpPr txBox="1">
                <a:spLocks noRot="1" noChangeAspect="1" noMove="1" noResize="1" noEditPoints="1" noAdjustHandles="1" noChangeArrowheads="1" noChangeShapeType="1" noTextEdit="1"/>
              </p:cNvSpPr>
              <p:nvPr/>
            </p:nvSpPr>
            <p:spPr>
              <a:xfrm>
                <a:off x="1903750" y="4763021"/>
                <a:ext cx="599607" cy="427425"/>
              </a:xfrm>
              <a:prstGeom prst="rect">
                <a:avLst/>
              </a:prstGeom>
              <a:blipFill>
                <a:blip r:embed="rId5"/>
                <a:stretch>
                  <a:fillRect b="-2857"/>
                </a:stretch>
              </a:blipFill>
            </p:spPr>
            <p:txBody>
              <a:bodyPr/>
              <a:lstStyle/>
              <a:p>
                <a:r>
                  <a:rPr lang="en-GB">
                    <a:noFill/>
                  </a:rPr>
                  <a:t> </a:t>
                </a:r>
              </a:p>
            </p:txBody>
          </p:sp>
        </mc:Fallback>
      </mc:AlternateContent>
      <p:cxnSp>
        <p:nvCxnSpPr>
          <p:cNvPr id="15" name="Straight Connector 14">
            <a:extLst>
              <a:ext uri="{FF2B5EF4-FFF2-40B4-BE49-F238E27FC236}">
                <a16:creationId xmlns:a16="http://schemas.microsoft.com/office/drawing/2014/main" id="{A3BA9AEB-8973-3BB3-2A0A-28268742A12E}"/>
              </a:ext>
            </a:extLst>
          </p:cNvPr>
          <p:cNvCxnSpPr>
            <a:endCxn id="12" idx="1"/>
          </p:cNvCxnSpPr>
          <p:nvPr/>
        </p:nvCxnSpPr>
        <p:spPr>
          <a:xfrm flipV="1">
            <a:off x="2503357" y="4017363"/>
            <a:ext cx="1603947" cy="1124263"/>
          </a:xfrm>
          <a:prstGeom prst="line">
            <a:avLst/>
          </a:prstGeom>
          <a:ln w="25400">
            <a:solidFill>
              <a:srgbClr val="FF0000">
                <a:alpha val="40000"/>
              </a:srgb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C84AD71-4343-C78E-58EF-CEEFE4CE8F43}"/>
                  </a:ext>
                </a:extLst>
              </p:cNvPr>
              <p:cNvSpPr txBox="1"/>
              <p:nvPr/>
            </p:nvSpPr>
            <p:spPr>
              <a:xfrm>
                <a:off x="2263514" y="4108092"/>
                <a:ext cx="1341620" cy="39401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1" i="1" smtClean="0">
                          <a:solidFill>
                            <a:srgbClr val="FF0000">
                              <a:alpha val="70000"/>
                            </a:srgbClr>
                          </a:solidFill>
                          <a:latin typeface="Cambria Math" panose="02040503050406030204" pitchFamily="18" charset="0"/>
                        </a:rPr>
                        <m:t>|</m:t>
                      </m:r>
                      <m:sSub>
                        <m:sSubPr>
                          <m:ctrlPr>
                            <a:rPr lang="en-GB" i="1" smtClean="0">
                              <a:solidFill>
                                <a:srgbClr val="FF0000">
                                  <a:alpha val="70000"/>
                                </a:srgbClr>
                              </a:solidFill>
                              <a:latin typeface="Cambria Math" panose="02040503050406030204" pitchFamily="18" charset="0"/>
                            </a:rPr>
                          </m:ctrlPr>
                        </m:sSubPr>
                        <m:e>
                          <m:r>
                            <a:rPr lang="en-GB" b="1" i="1" smtClean="0">
                              <a:solidFill>
                                <a:srgbClr val="FF0000">
                                  <a:alpha val="70000"/>
                                </a:srgbClr>
                              </a:solidFill>
                              <a:latin typeface="Cambria Math" panose="02040503050406030204" pitchFamily="18" charset="0"/>
                            </a:rPr>
                            <m:t>𝒙</m:t>
                          </m:r>
                        </m:e>
                        <m:sub>
                          <m:r>
                            <m:rPr>
                              <m:sty m:val="p"/>
                            </m:rPr>
                            <a:rPr lang="en-GB" b="0" i="0" smtClean="0">
                              <a:solidFill>
                                <a:srgbClr val="FF0000">
                                  <a:alpha val="70000"/>
                                </a:srgbClr>
                              </a:solidFill>
                              <a:latin typeface="Cambria Math" panose="02040503050406030204" pitchFamily="18" charset="0"/>
                            </a:rPr>
                            <m:t>e</m:t>
                          </m:r>
                        </m:sub>
                      </m:sSub>
                      <m:r>
                        <a:rPr lang="en-GB" b="0" i="1" smtClean="0">
                          <a:solidFill>
                            <a:srgbClr val="FF0000">
                              <a:alpha val="70000"/>
                            </a:srgbClr>
                          </a:solidFill>
                          <a:latin typeface="Cambria Math" panose="02040503050406030204" pitchFamily="18" charset="0"/>
                        </a:rPr>
                        <m:t>−</m:t>
                      </m:r>
                      <m:sSub>
                        <m:sSubPr>
                          <m:ctrlPr>
                            <a:rPr lang="en-GB" i="1" smtClean="0">
                              <a:solidFill>
                                <a:srgbClr val="FF0000">
                                  <a:alpha val="70000"/>
                                </a:srgbClr>
                              </a:solidFill>
                              <a:latin typeface="Cambria Math" panose="02040503050406030204" pitchFamily="18" charset="0"/>
                            </a:rPr>
                          </m:ctrlPr>
                        </m:sSubPr>
                        <m:e>
                          <m:r>
                            <a:rPr lang="en-GB" b="1" i="1" smtClean="0">
                              <a:solidFill>
                                <a:srgbClr val="FF0000">
                                  <a:alpha val="70000"/>
                                </a:srgbClr>
                              </a:solidFill>
                              <a:latin typeface="Cambria Math" panose="02040503050406030204" pitchFamily="18" charset="0"/>
                            </a:rPr>
                            <m:t>𝒙</m:t>
                          </m:r>
                        </m:e>
                        <m:sub>
                          <m:r>
                            <m:rPr>
                              <m:sty m:val="p"/>
                            </m:rPr>
                            <a:rPr lang="en-GB" b="0" i="0" smtClean="0">
                              <a:solidFill>
                                <a:srgbClr val="FF0000">
                                  <a:alpha val="70000"/>
                                </a:srgbClr>
                              </a:solidFill>
                              <a:latin typeface="Cambria Math" panose="02040503050406030204" pitchFamily="18" charset="0"/>
                            </a:rPr>
                            <m:t>p</m:t>
                          </m:r>
                        </m:sub>
                      </m:sSub>
                      <m:r>
                        <a:rPr lang="en-GB" b="1" i="1" smtClean="0">
                          <a:solidFill>
                            <a:srgbClr val="FF0000">
                              <a:alpha val="70000"/>
                            </a:srgbClr>
                          </a:solidFill>
                          <a:latin typeface="Cambria Math" panose="02040503050406030204" pitchFamily="18" charset="0"/>
                        </a:rPr>
                        <m:t>|</m:t>
                      </m:r>
                    </m:oMath>
                  </m:oMathPara>
                </a14:m>
                <a:endParaRPr lang="en-GB" dirty="0">
                  <a:solidFill>
                    <a:srgbClr val="FF0000">
                      <a:alpha val="70000"/>
                    </a:srgbClr>
                  </a:solidFill>
                </a:endParaRPr>
              </a:p>
            </p:txBody>
          </p:sp>
        </mc:Choice>
        <mc:Fallback xmlns="">
          <p:sp>
            <p:nvSpPr>
              <p:cNvPr id="17" name="TextBox 16">
                <a:extLst>
                  <a:ext uri="{FF2B5EF4-FFF2-40B4-BE49-F238E27FC236}">
                    <a16:creationId xmlns:a16="http://schemas.microsoft.com/office/drawing/2014/main" id="{FC84AD71-4343-C78E-58EF-CEEFE4CE8F43}"/>
                  </a:ext>
                </a:extLst>
              </p:cNvPr>
              <p:cNvSpPr txBox="1">
                <a:spLocks noRot="1" noChangeAspect="1" noMove="1" noResize="1" noEditPoints="1" noAdjustHandles="1" noChangeArrowheads="1" noChangeShapeType="1" noTextEdit="1"/>
              </p:cNvSpPr>
              <p:nvPr/>
            </p:nvSpPr>
            <p:spPr>
              <a:xfrm>
                <a:off x="2263514" y="4108092"/>
                <a:ext cx="1341620" cy="394019"/>
              </a:xfrm>
              <a:prstGeom prst="rect">
                <a:avLst/>
              </a:prstGeom>
              <a:blipFill>
                <a:blip r:embed="rId6"/>
                <a:stretch>
                  <a:fillRect b="-62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3212E0A-231B-AEE4-3A9C-CA8E559CFFDF}"/>
                  </a:ext>
                </a:extLst>
              </p:cNvPr>
              <p:cNvSpPr txBox="1"/>
              <p:nvPr/>
            </p:nvSpPr>
            <p:spPr>
              <a:xfrm>
                <a:off x="4988602" y="4142281"/>
                <a:ext cx="6315502" cy="1539909"/>
              </a:xfrm>
              <a:prstGeom prst="rect">
                <a:avLst/>
              </a:prstGeom>
              <a:noFill/>
            </p:spPr>
            <p:txBody>
              <a:bodyPr wrap="square">
                <a:spAutoFit/>
              </a:bodyPr>
              <a:lstStyle/>
              <a:p>
                <a:pPr algn="just"/>
                <a:r>
                  <a:rPr lang="en-GB" i="1" dirty="0">
                    <a:solidFill>
                      <a:srgbClr val="1F1F1F"/>
                    </a:solidFill>
                    <a:latin typeface="Calibri" panose="020F0502020204030204" pitchFamily="34" charset="0"/>
                    <a:cs typeface="Calibri" panose="020F0502020204030204" pitchFamily="34" charset="0"/>
                  </a:rPr>
                  <a:t>Trying to illustrate the hydrogen atom based on the above SE is somewhat pointless. Unlike in classical physics, where coordinates </a:t>
                </a:r>
                <a14:m>
                  <m:oMath xmlns:m="http://schemas.openxmlformats.org/officeDocument/2006/math">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𝒙</m:t>
                        </m:r>
                      </m:e>
                      <m:sub>
                        <m:r>
                          <a:rPr lang="en-GB" sz="1800" b="0" i="1" smtClean="0">
                            <a:latin typeface="Cambria Math" panose="02040503050406030204" pitchFamily="18" charset="0"/>
                          </a:rPr>
                          <m:t>𝑒</m:t>
                        </m:r>
                      </m:sub>
                    </m:sSub>
                  </m:oMath>
                </a14:m>
                <a:r>
                  <a:rPr lang="en-GB" i="1" dirty="0">
                    <a:solidFill>
                      <a:srgbClr val="1F1F1F"/>
                    </a:solidFill>
                    <a:latin typeface="Calibri" panose="020F0502020204030204" pitchFamily="34" charset="0"/>
                    <a:cs typeface="Calibri" panose="020F0502020204030204" pitchFamily="34" charset="0"/>
                  </a:rPr>
                  <a:t> and </a:t>
                </a:r>
                <a14:m>
                  <m:oMath xmlns:m="http://schemas.openxmlformats.org/officeDocument/2006/math">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𝒙</m:t>
                        </m:r>
                      </m:e>
                      <m:sub>
                        <m:r>
                          <a:rPr lang="en-GB" sz="1800" b="0" i="1" smtClean="0">
                            <a:latin typeface="Cambria Math" panose="02040503050406030204" pitchFamily="18" charset="0"/>
                          </a:rPr>
                          <m:t>𝑝</m:t>
                        </m:r>
                      </m:sub>
                    </m:sSub>
                  </m:oMath>
                </a14:m>
                <a:r>
                  <a:rPr lang="en-GB" sz="1800" i="1" dirty="0"/>
                  <a:t> refer to the positions of electron and nuclei, respectively, in QM, they instead represent coordinates of the 3-dimensional wavefunction </a:t>
                </a:r>
                <a14:m>
                  <m:oMath xmlns:m="http://schemas.openxmlformats.org/officeDocument/2006/math">
                    <m:r>
                      <a:rPr lang="en-GB" i="1">
                        <a:latin typeface="Cambria Math" panose="02040503050406030204" pitchFamily="18" charset="0"/>
                      </a:rPr>
                      <m:t>𝛹</m:t>
                    </m:r>
                    <m:d>
                      <m:dPr>
                        <m:ctrlPr>
                          <a:rPr lang="en-GB" i="1">
                            <a:latin typeface="Cambria Math" panose="02040503050406030204" pitchFamily="18" charset="0"/>
                          </a:rPr>
                        </m:ctrlPr>
                      </m:dPr>
                      <m:e>
                        <m:sSub>
                          <m:sSubPr>
                            <m:ctrlPr>
                              <a:rPr lang="en-GB" b="1" i="1">
                                <a:latin typeface="Cambria Math" panose="02040503050406030204" pitchFamily="18" charset="0"/>
                              </a:rPr>
                            </m:ctrlPr>
                          </m:sSubPr>
                          <m:e>
                            <m:r>
                              <a:rPr lang="en-GB" b="1" i="1">
                                <a:latin typeface="Cambria Math" panose="02040503050406030204" pitchFamily="18" charset="0"/>
                              </a:rPr>
                              <m:t>𝒙</m:t>
                            </m:r>
                          </m:e>
                          <m:sub>
                            <m:r>
                              <m:rPr>
                                <m:sty m:val="p"/>
                              </m:rPr>
                              <a:rPr lang="en-GB" i="0">
                                <a:latin typeface="Cambria Math" panose="02040503050406030204" pitchFamily="18" charset="0"/>
                              </a:rPr>
                              <m:t>e</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r>
                              <m:rPr>
                                <m:sty m:val="p"/>
                              </m:rPr>
                              <a:rPr lang="en-GB" i="0">
                                <a:latin typeface="Cambria Math" panose="02040503050406030204" pitchFamily="18" charset="0"/>
                              </a:rPr>
                              <m:t>p</m:t>
                            </m:r>
                          </m:sub>
                        </m:sSub>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i="1">
                            <a:latin typeface="Cambria Math" panose="02040503050406030204" pitchFamily="18" charset="0"/>
                          </a:rPr>
                          <m:t>𝛹</m:t>
                        </m:r>
                      </m:e>
                      <m:sub>
                        <m:r>
                          <a:rPr lang="en-GB" b="0" i="1" smtClean="0">
                            <a:latin typeface="Cambria Math" panose="02040503050406030204" pitchFamily="18" charset="0"/>
                          </a:rPr>
                          <m:t>𝑒</m:t>
                        </m:r>
                      </m:sub>
                    </m:sSub>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1" i="1" smtClean="0">
                                <a:latin typeface="Cambria Math" panose="02040503050406030204" pitchFamily="18" charset="0"/>
                              </a:rPr>
                              <m:t>𝒙</m:t>
                            </m:r>
                          </m:e>
                          <m:sub>
                            <m:r>
                              <m:rPr>
                                <m:sty m:val="p"/>
                              </m:rPr>
                              <a:rPr lang="en-GB" b="0" i="0" smtClean="0">
                                <a:latin typeface="Cambria Math" panose="02040503050406030204" pitchFamily="18" charset="0"/>
                              </a:rPr>
                              <m:t>e</m:t>
                            </m:r>
                          </m:sub>
                        </m:sSub>
                      </m:e>
                    </m:d>
                    <m:sSub>
                      <m:sSubPr>
                        <m:ctrlPr>
                          <a:rPr lang="en-GB" b="0" i="1" smtClean="0">
                            <a:latin typeface="Cambria Math" panose="02040503050406030204" pitchFamily="18" charset="0"/>
                          </a:rPr>
                        </m:ctrlPr>
                      </m:sSubPr>
                      <m:e>
                        <m:r>
                          <a:rPr lang="en-GB" i="1">
                            <a:latin typeface="Cambria Math" panose="02040503050406030204" pitchFamily="18" charset="0"/>
                          </a:rPr>
                          <m:t>𝛹</m:t>
                        </m:r>
                      </m:e>
                      <m:sub>
                        <m:r>
                          <m:rPr>
                            <m:sty m:val="p"/>
                          </m:rPr>
                          <a:rPr lang="en-GB" b="0" i="0" smtClean="0">
                            <a:latin typeface="Cambria Math" panose="02040503050406030204" pitchFamily="18" charset="0"/>
                          </a:rPr>
                          <m:t>p</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b="1" i="1">
                            <a:latin typeface="Cambria Math" panose="02040503050406030204" pitchFamily="18" charset="0"/>
                          </a:rPr>
                          <m:t>𝒙</m:t>
                        </m:r>
                      </m:e>
                      <m:sub>
                        <m:r>
                          <m:rPr>
                            <m:sty m:val="p"/>
                          </m:rPr>
                          <a:rPr lang="en-GB" b="0" i="0" smtClean="0">
                            <a:latin typeface="Cambria Math" panose="02040503050406030204" pitchFamily="18" charset="0"/>
                          </a:rPr>
                          <m:t>p</m:t>
                        </m:r>
                      </m:sub>
                    </m:sSub>
                    <m:r>
                      <a:rPr lang="en-GB" i="1">
                        <a:latin typeface="Cambria Math" panose="02040503050406030204" pitchFamily="18" charset="0"/>
                      </a:rPr>
                      <m:t>)</m:t>
                    </m:r>
                  </m:oMath>
                </a14:m>
                <a:r>
                  <a:rPr lang="en-GB" i="1" dirty="0"/>
                  <a:t>. </a:t>
                </a:r>
              </a:p>
            </p:txBody>
          </p:sp>
        </mc:Choice>
        <mc:Fallback xmlns="">
          <p:sp>
            <p:nvSpPr>
              <p:cNvPr id="18" name="TextBox 17">
                <a:extLst>
                  <a:ext uri="{FF2B5EF4-FFF2-40B4-BE49-F238E27FC236}">
                    <a16:creationId xmlns:a16="http://schemas.microsoft.com/office/drawing/2014/main" id="{D3212E0A-231B-AEE4-3A9C-CA8E559CFFDF}"/>
                  </a:ext>
                </a:extLst>
              </p:cNvPr>
              <p:cNvSpPr txBox="1">
                <a:spLocks noRot="1" noChangeAspect="1" noMove="1" noResize="1" noEditPoints="1" noAdjustHandles="1" noChangeArrowheads="1" noChangeShapeType="1" noTextEdit="1"/>
              </p:cNvSpPr>
              <p:nvPr/>
            </p:nvSpPr>
            <p:spPr>
              <a:xfrm>
                <a:off x="4988602" y="4142281"/>
                <a:ext cx="6315502" cy="1539909"/>
              </a:xfrm>
              <a:prstGeom prst="rect">
                <a:avLst/>
              </a:prstGeom>
              <a:blipFill>
                <a:blip r:embed="rId7"/>
                <a:stretch>
                  <a:fillRect l="-803" t="-1639" r="-1004" b="-4918"/>
                </a:stretch>
              </a:blipFill>
            </p:spPr>
            <p:txBody>
              <a:bodyPr/>
              <a:lstStyle/>
              <a:p>
                <a:r>
                  <a:rPr lang="en-GB">
                    <a:noFill/>
                  </a:rPr>
                  <a:t> </a:t>
                </a:r>
              </a:p>
            </p:txBody>
          </p:sp>
        </mc:Fallback>
      </mc:AlternateContent>
      <p:cxnSp>
        <p:nvCxnSpPr>
          <p:cNvPr id="19" name="Straight Connector 18">
            <a:extLst>
              <a:ext uri="{FF2B5EF4-FFF2-40B4-BE49-F238E27FC236}">
                <a16:creationId xmlns:a16="http://schemas.microsoft.com/office/drawing/2014/main" id="{5235D95D-CED0-A261-4576-0316C66FCBCF}"/>
              </a:ext>
            </a:extLst>
          </p:cNvPr>
          <p:cNvCxnSpPr>
            <a:cxnSpLocks/>
          </p:cNvCxnSpPr>
          <p:nvPr/>
        </p:nvCxnSpPr>
        <p:spPr>
          <a:xfrm flipH="1">
            <a:off x="8774244" y="5618922"/>
            <a:ext cx="204708" cy="317182"/>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C1D7FE3C-4409-C36F-B3A1-2B49839710BF}"/>
              </a:ext>
            </a:extLst>
          </p:cNvPr>
          <p:cNvSpPr txBox="1"/>
          <p:nvPr/>
        </p:nvSpPr>
        <p:spPr>
          <a:xfrm>
            <a:off x="4771110" y="5936104"/>
            <a:ext cx="6597193" cy="646331"/>
          </a:xfrm>
          <a:prstGeom prst="rect">
            <a:avLst/>
          </a:prstGeom>
          <a:noFill/>
          <a:ln w="25400">
            <a:solidFill>
              <a:srgbClr val="FFC000"/>
            </a:solidFill>
          </a:ln>
        </p:spPr>
        <p:txBody>
          <a:bodyPr wrap="square">
            <a:spAutoFit/>
          </a:bodyPr>
          <a:lstStyle/>
          <a:p>
            <a:pPr algn="ctr"/>
            <a:r>
              <a:rPr lang="en-GB" i="1" dirty="0"/>
              <a:t>T</a:t>
            </a:r>
            <a:r>
              <a:rPr lang="en-GB" sz="1800" i="1" dirty="0"/>
              <a:t>his factorisation can be done because electrons are fermions, and protons are bosons. The deeper “why”  is beyond this lecture.</a:t>
            </a:r>
            <a:endParaRPr lang="en-GB" dirty="0"/>
          </a:p>
        </p:txBody>
      </p:sp>
      <p:sp>
        <p:nvSpPr>
          <p:cNvPr id="2" name="Slide Number Placeholder 1">
            <a:extLst>
              <a:ext uri="{FF2B5EF4-FFF2-40B4-BE49-F238E27FC236}">
                <a16:creationId xmlns:a16="http://schemas.microsoft.com/office/drawing/2014/main" id="{A1A65BA7-7C6D-1A3D-46C7-74EF473428EE}"/>
              </a:ext>
            </a:extLst>
          </p:cNvPr>
          <p:cNvSpPr>
            <a:spLocks noGrp="1"/>
          </p:cNvSpPr>
          <p:nvPr>
            <p:ph type="sldNum" sz="quarter" idx="12"/>
          </p:nvPr>
        </p:nvSpPr>
        <p:spPr/>
        <p:txBody>
          <a:bodyPr/>
          <a:lstStyle/>
          <a:p>
            <a:fld id="{B89329CB-797D-6146-8DF7-8C5F7C196CE5}" type="slidenum">
              <a:rPr lang="en-GB" smtClean="0"/>
              <a:t>17</a:t>
            </a:fld>
            <a:endParaRPr lang="en-GB" dirty="0"/>
          </a:p>
        </p:txBody>
      </p:sp>
      <p:sp>
        <p:nvSpPr>
          <p:cNvPr id="8" name="TextBox 7">
            <a:extLst>
              <a:ext uri="{FF2B5EF4-FFF2-40B4-BE49-F238E27FC236}">
                <a16:creationId xmlns:a16="http://schemas.microsoft.com/office/drawing/2014/main" id="{C6E1C4ED-B551-2AB4-D8FD-1B9F15F4D373}"/>
              </a:ext>
            </a:extLst>
          </p:cNvPr>
          <p:cNvSpPr txBox="1"/>
          <p:nvPr/>
        </p:nvSpPr>
        <p:spPr>
          <a:xfrm>
            <a:off x="2503357" y="6077051"/>
            <a:ext cx="2078167" cy="707886"/>
          </a:xfrm>
          <a:prstGeom prst="rect">
            <a:avLst/>
          </a:prstGeom>
          <a:noFill/>
        </p:spPr>
        <p:txBody>
          <a:bodyPr wrap="square">
            <a:spAutoFit/>
          </a:bodyPr>
          <a:lstStyle/>
          <a:p>
            <a:pPr algn="just"/>
            <a:r>
              <a:rPr lang="en-GB" sz="800" dirty="0">
                <a:solidFill>
                  <a:srgbClr val="FF0000">
                    <a:alpha val="50000"/>
                  </a:srgbClr>
                </a:solidFill>
                <a:latin typeface="Calibri" panose="020F0502020204030204" pitchFamily="34" charset="0"/>
                <a:cs typeface="Calibri" panose="020F0502020204030204" pitchFamily="34" charset="0"/>
              </a:rPr>
              <a:t>Late comment: Actually this explanation is incorrect, as was pointed out by an astute listener: Protons are fermions! So why can we factorise this? This explanation needs to be amended for the next lecture.</a:t>
            </a:r>
          </a:p>
        </p:txBody>
      </p:sp>
    </p:spTree>
    <p:extLst>
      <p:ext uri="{BB962C8B-B14F-4D97-AF65-F5344CB8AC3E}">
        <p14:creationId xmlns:p14="http://schemas.microsoft.com/office/powerpoint/2010/main" val="1237151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2" grpId="0" animBg="1"/>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352185-7F43-79C5-3D2E-8050171626C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11DF11C5-4DFD-C682-2569-C3AB9FD193BB}"/>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The hydrogen atom</a:t>
            </a:r>
          </a:p>
        </p:txBody>
      </p:sp>
      <p:sp>
        <p:nvSpPr>
          <p:cNvPr id="9" name="TextBox 8">
            <a:extLst>
              <a:ext uri="{FF2B5EF4-FFF2-40B4-BE49-F238E27FC236}">
                <a16:creationId xmlns:a16="http://schemas.microsoft.com/office/drawing/2014/main" id="{DB36113C-BCAC-6177-2FE5-8065D9E287C7}"/>
              </a:ext>
            </a:extLst>
          </p:cNvPr>
          <p:cNvSpPr txBox="1"/>
          <p:nvPr/>
        </p:nvSpPr>
        <p:spPr>
          <a:xfrm>
            <a:off x="838200" y="3287864"/>
            <a:ext cx="10209552" cy="369332"/>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In the interest of time, we shall just sketch out the solution. It involves the following steps: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75BA26F-1A57-D744-CD61-8F5BC8CB2166}"/>
                  </a:ext>
                </a:extLst>
              </p:cNvPr>
              <p:cNvSpPr txBox="1"/>
              <p:nvPr/>
            </p:nvSpPr>
            <p:spPr>
              <a:xfrm>
                <a:off x="1109271" y="3742105"/>
                <a:ext cx="10792919" cy="2126159"/>
              </a:xfrm>
              <a:prstGeom prst="rect">
                <a:avLst/>
              </a:prstGeom>
              <a:noFill/>
            </p:spPr>
            <p:txBody>
              <a:bodyPr wrap="square">
                <a:spAutoFit/>
              </a:bodyPr>
              <a:lstStyle/>
              <a:p>
                <a:pPr marL="342900" indent="-342900">
                  <a:lnSpc>
                    <a:spcPct val="150000"/>
                  </a:lnSpc>
                  <a:buAutoNum type="arabicPeriod"/>
                </a:pPr>
                <a:r>
                  <a:rPr lang="en-GB" dirty="0">
                    <a:solidFill>
                      <a:srgbClr val="1F1F1F"/>
                    </a:solidFill>
                    <a:latin typeface="Calibri" panose="020F0502020204030204" pitchFamily="34" charset="0"/>
                    <a:cs typeface="Calibri" panose="020F0502020204030204" pitchFamily="34" charset="0"/>
                  </a:rPr>
                  <a:t>Decouple Hamiltonian into electron &amp; proton parts by transforming it to the centre of mass reference frame</a:t>
                </a:r>
              </a:p>
              <a:p>
                <a:pPr marL="342900" indent="-342900">
                  <a:lnSpc>
                    <a:spcPct val="150000"/>
                  </a:lnSpc>
                  <a:buAutoNum type="arabicPeriod"/>
                </a:pPr>
                <a:r>
                  <a:rPr lang="en-GB" dirty="0">
                    <a:solidFill>
                      <a:srgbClr val="1F1F1F"/>
                    </a:solidFill>
                    <a:latin typeface="Calibri" panose="020F0502020204030204" pitchFamily="34" charset="0"/>
                    <a:cs typeface="Calibri" panose="020F0502020204030204" pitchFamily="34" charset="0"/>
                  </a:rPr>
                  <a:t>Change from Cartesian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m:t>
                    </m:r>
                    <m:r>
                      <a:rPr lang="en-GB" i="1" dirty="0" err="1" smtClean="0">
                        <a:solidFill>
                          <a:srgbClr val="1F1F1F"/>
                        </a:solidFill>
                        <a:latin typeface="Cambria Math" panose="02040503050406030204" pitchFamily="18" charset="0"/>
                        <a:cs typeface="Calibri" panose="020F0502020204030204" pitchFamily="34" charset="0"/>
                      </a:rPr>
                      <m:t>𝑥</m:t>
                    </m:r>
                    <m:r>
                      <a:rPr lang="en-GB" i="1" dirty="0" err="1" smtClean="0">
                        <a:solidFill>
                          <a:srgbClr val="1F1F1F"/>
                        </a:solidFill>
                        <a:latin typeface="Cambria Math" panose="02040503050406030204" pitchFamily="18" charset="0"/>
                        <a:cs typeface="Calibri" panose="020F0502020204030204" pitchFamily="34" charset="0"/>
                      </a:rPr>
                      <m:t>,</m:t>
                    </m:r>
                    <m:r>
                      <a:rPr lang="en-GB" i="1" dirty="0" err="1" smtClean="0">
                        <a:solidFill>
                          <a:srgbClr val="1F1F1F"/>
                        </a:solidFill>
                        <a:latin typeface="Cambria Math" panose="02040503050406030204" pitchFamily="18" charset="0"/>
                        <a:cs typeface="Calibri" panose="020F0502020204030204" pitchFamily="34" charset="0"/>
                      </a:rPr>
                      <m:t>𝑦</m:t>
                    </m:r>
                    <m:r>
                      <a:rPr lang="en-GB" i="1" dirty="0" err="1" smtClean="0">
                        <a:solidFill>
                          <a:srgbClr val="1F1F1F"/>
                        </a:solidFill>
                        <a:latin typeface="Cambria Math" panose="02040503050406030204" pitchFamily="18" charset="0"/>
                        <a:cs typeface="Calibri" panose="020F0502020204030204" pitchFamily="34" charset="0"/>
                      </a:rPr>
                      <m:t>,</m:t>
                    </m:r>
                    <m:r>
                      <a:rPr lang="en-GB" i="1" dirty="0" err="1" smtClean="0">
                        <a:solidFill>
                          <a:srgbClr val="1F1F1F"/>
                        </a:solidFill>
                        <a:latin typeface="Cambria Math" panose="02040503050406030204" pitchFamily="18" charset="0"/>
                        <a:cs typeface="Calibri" panose="020F0502020204030204" pitchFamily="34" charset="0"/>
                      </a:rPr>
                      <m:t>𝑧</m:t>
                    </m:r>
                    <m:r>
                      <a:rPr lang="en-GB" i="1" dirty="0" smtClean="0">
                        <a:solidFill>
                          <a:srgbClr val="1F1F1F"/>
                        </a:solidFill>
                        <a:latin typeface="Cambria Math" panose="02040503050406030204" pitchFamily="18" charset="0"/>
                        <a:cs typeface="Calibri" panose="020F0502020204030204" pitchFamily="34" charset="0"/>
                      </a:rPr>
                      <m:t>)</m:t>
                    </m:r>
                  </m:oMath>
                </a14:m>
                <a:r>
                  <a:rPr lang="en-GB" dirty="0">
                    <a:solidFill>
                      <a:srgbClr val="1F1F1F"/>
                    </a:solidFill>
                    <a:latin typeface="Calibri" panose="020F0502020204030204" pitchFamily="34" charset="0"/>
                    <a:cs typeface="Calibri" panose="020F0502020204030204" pitchFamily="34" charset="0"/>
                  </a:rPr>
                  <a:t> to spherical </a:t>
                </a:r>
                <a14:m>
                  <m:oMath xmlns:m="http://schemas.openxmlformats.org/officeDocument/2006/math">
                    <m:r>
                      <a:rPr lang="en-GB" b="0" i="1" smtClean="0">
                        <a:solidFill>
                          <a:srgbClr val="1F1F1F"/>
                        </a:solidFill>
                        <a:latin typeface="Cambria Math" panose="02040503050406030204" pitchFamily="18" charset="0"/>
                        <a:cs typeface="Calibri" panose="020F0502020204030204" pitchFamily="34" charset="0"/>
                      </a:rPr>
                      <m:t>(</m:t>
                    </m:r>
                    <m:r>
                      <a:rPr lang="en-GB" b="0" i="1" smtClean="0">
                        <a:solidFill>
                          <a:srgbClr val="1F1F1F"/>
                        </a:solidFill>
                        <a:latin typeface="Cambria Math" panose="02040503050406030204" pitchFamily="18" charset="0"/>
                        <a:cs typeface="Calibri" panose="020F0502020204030204" pitchFamily="34" charset="0"/>
                      </a:rPr>
                      <m:t>𝜌</m:t>
                    </m:r>
                    <m:r>
                      <a:rPr lang="en-GB" b="0" i="1" smtClean="0">
                        <a:solidFill>
                          <a:srgbClr val="1F1F1F"/>
                        </a:solidFill>
                        <a:latin typeface="Cambria Math" panose="02040503050406030204" pitchFamily="18" charset="0"/>
                        <a:cs typeface="Calibri" panose="020F0502020204030204" pitchFamily="34" charset="0"/>
                      </a:rPr>
                      <m:t>,</m:t>
                    </m:r>
                    <m:r>
                      <a:rPr lang="en-GB" b="0" i="1" smtClean="0">
                        <a:solidFill>
                          <a:srgbClr val="1F1F1F"/>
                        </a:solidFill>
                        <a:latin typeface="Cambria Math" panose="02040503050406030204" pitchFamily="18" charset="0"/>
                        <a:cs typeface="Calibri" panose="020F0502020204030204" pitchFamily="34" charset="0"/>
                      </a:rPr>
                      <m:t>𝜃</m:t>
                    </m:r>
                    <m:r>
                      <a:rPr lang="en-GB" b="0" i="1" smtClean="0">
                        <a:solidFill>
                          <a:srgbClr val="1F1F1F"/>
                        </a:solidFill>
                        <a:latin typeface="Cambria Math" panose="02040503050406030204" pitchFamily="18" charset="0"/>
                        <a:cs typeface="Calibri" panose="020F0502020204030204" pitchFamily="34" charset="0"/>
                      </a:rPr>
                      <m:t>,</m:t>
                    </m:r>
                    <m:r>
                      <a:rPr lang="en-GB" b="0" i="1" smtClean="0">
                        <a:solidFill>
                          <a:srgbClr val="1F1F1F"/>
                        </a:solidFill>
                        <a:latin typeface="Cambria Math" panose="02040503050406030204" pitchFamily="18" charset="0"/>
                        <a:cs typeface="Calibri" panose="020F0502020204030204" pitchFamily="34" charset="0"/>
                      </a:rPr>
                      <m:t>𝜙</m:t>
                    </m:r>
                    <m:r>
                      <a:rPr lang="en-GB" b="0" i="1" smtClean="0">
                        <a:solidFill>
                          <a:srgbClr val="1F1F1F"/>
                        </a:solidFill>
                        <a:latin typeface="Cambria Math" panose="02040503050406030204" pitchFamily="18" charset="0"/>
                        <a:cs typeface="Calibri" panose="020F0502020204030204" pitchFamily="34" charset="0"/>
                      </a:rPr>
                      <m:t>)</m:t>
                    </m:r>
                  </m:oMath>
                </a14:m>
                <a:r>
                  <a:rPr lang="en-GB" dirty="0">
                    <a:solidFill>
                      <a:srgbClr val="1F1F1F"/>
                    </a:solidFill>
                    <a:latin typeface="Calibri" panose="020F0502020204030204" pitchFamily="34" charset="0"/>
                    <a:cs typeface="Calibri" panose="020F0502020204030204" pitchFamily="34" charset="0"/>
                  </a:rPr>
                  <a:t> coordinates (</a:t>
                </a:r>
                <a14:m>
                  <m:oMath xmlns:m="http://schemas.openxmlformats.org/officeDocument/2006/math">
                    <m:r>
                      <a:rPr lang="en-GB" b="0" i="1" smtClean="0">
                        <a:solidFill>
                          <a:srgbClr val="1F1F1F"/>
                        </a:solidFill>
                        <a:latin typeface="Cambria Math" panose="02040503050406030204" pitchFamily="18" charset="0"/>
                        <a:cs typeface="Calibri" panose="020F0502020204030204" pitchFamily="34" charset="0"/>
                      </a:rPr>
                      <m:t>𝜌</m:t>
                    </m:r>
                  </m:oMath>
                </a14:m>
                <a:r>
                  <a:rPr lang="en-GB" dirty="0">
                    <a:solidFill>
                      <a:srgbClr val="1F1F1F"/>
                    </a:solidFill>
                    <a:latin typeface="Calibri" panose="020F0502020204030204" pitchFamily="34" charset="0"/>
                    <a:cs typeface="Calibri" panose="020F0502020204030204" pitchFamily="34" charset="0"/>
                  </a:rPr>
                  <a:t> is distance to centre of mass) </a:t>
                </a:r>
              </a:p>
              <a:p>
                <a:pPr marL="342900" indent="-342900">
                  <a:lnSpc>
                    <a:spcPct val="150000"/>
                  </a:lnSpc>
                  <a:buAutoNum type="arabicPeriod"/>
                </a:pPr>
                <a:r>
                  <a:rPr lang="en-GB" dirty="0">
                    <a:solidFill>
                      <a:srgbClr val="1F1F1F"/>
                    </a:solidFill>
                    <a:latin typeface="Calibri" panose="020F0502020204030204" pitchFamily="34" charset="0"/>
                    <a:cs typeface="Calibri" panose="020F0502020204030204" pitchFamily="34" charset="0"/>
                  </a:rPr>
                  <a:t>Apply a separation of variables Ansatz: </a:t>
                </a:r>
                <a14:m>
                  <m:oMath xmlns:m="http://schemas.openxmlformats.org/officeDocument/2006/math">
                    <m:r>
                      <m:rPr>
                        <m:sty m:val="p"/>
                      </m:rPr>
                      <a:rPr lang="en-GB" smtClean="0">
                        <a:latin typeface="Cambria Math" panose="02040503050406030204" pitchFamily="18" charset="0"/>
                      </a:rPr>
                      <m:t>Ψ</m:t>
                    </m:r>
                    <m:d>
                      <m:dPr>
                        <m:ctrlPr>
                          <a:rPr lang="en-GB" b="0" i="1" smtClean="0">
                            <a:latin typeface="Cambria Math" panose="02040503050406030204" pitchFamily="18" charset="0"/>
                          </a:rPr>
                        </m:ctrlPr>
                      </m:dPr>
                      <m:e>
                        <m:r>
                          <a:rPr lang="en-GB" b="0" i="1" smtClean="0">
                            <a:latin typeface="Cambria Math" panose="02040503050406030204" pitchFamily="18" charset="0"/>
                          </a:rPr>
                          <m:t>𝜌</m:t>
                        </m:r>
                        <m:r>
                          <a:rPr lang="en-GB" b="0" i="0" smtClean="0">
                            <a:latin typeface="Cambria Math" panose="02040503050406030204" pitchFamily="18" charset="0"/>
                          </a:rPr>
                          <m:t>,</m:t>
                        </m:r>
                        <m:r>
                          <a:rPr lang="en-GB" b="0" i="1" smtClean="0">
                            <a:latin typeface="Cambria Math" panose="02040503050406030204" pitchFamily="18" charset="0"/>
                          </a:rPr>
                          <m:t>𝜃</m:t>
                        </m:r>
                        <m:r>
                          <a:rPr lang="en-GB" b="0" i="0" smtClean="0">
                            <a:latin typeface="Cambria Math" panose="02040503050406030204" pitchFamily="18" charset="0"/>
                          </a:rPr>
                          <m:t>,</m:t>
                        </m:r>
                        <m:r>
                          <a:rPr lang="en-GB" b="0" i="1" smtClean="0">
                            <a:latin typeface="Cambria Math" panose="02040503050406030204" pitchFamily="18" charset="0"/>
                          </a:rPr>
                          <m:t>𝜙</m:t>
                        </m:r>
                      </m:e>
                    </m:d>
                    <m:r>
                      <a:rPr lang="en-GB" b="0" i="0" smtClean="0">
                        <a:latin typeface="Cambria Math" panose="02040503050406030204" pitchFamily="18" charset="0"/>
                      </a:rPr>
                      <m:t>=</m:t>
                    </m:r>
                    <m:r>
                      <a:rPr lang="en-GB" b="0" i="1" smtClean="0">
                        <a:latin typeface="Cambria Math" panose="02040503050406030204" pitchFamily="18" charset="0"/>
                      </a:rPr>
                      <m:t>𝑅</m:t>
                    </m:r>
                    <m:d>
                      <m:dPr>
                        <m:ctrlPr>
                          <a:rPr lang="en-GB" b="0" i="1" smtClean="0">
                            <a:latin typeface="Cambria Math" panose="02040503050406030204" pitchFamily="18" charset="0"/>
                          </a:rPr>
                        </m:ctrlPr>
                      </m:dPr>
                      <m:e>
                        <m:r>
                          <a:rPr lang="en-GB" b="0" i="1" smtClean="0">
                            <a:latin typeface="Cambria Math" panose="02040503050406030204" pitchFamily="18" charset="0"/>
                          </a:rPr>
                          <m:t>𝜌</m:t>
                        </m:r>
                      </m:e>
                    </m:d>
                    <m:r>
                      <m:rPr>
                        <m:sty m:val="p"/>
                      </m:rPr>
                      <a:rPr lang="en-GB" b="0" i="0" smtClean="0">
                        <a:latin typeface="Cambria Math" panose="02040503050406030204" pitchFamily="18" charset="0"/>
                      </a:rPr>
                      <m:t>Θ</m:t>
                    </m:r>
                    <m:d>
                      <m:dPr>
                        <m:ctrlPr>
                          <a:rPr lang="en-GB" b="0" i="1" smtClean="0">
                            <a:latin typeface="Cambria Math" panose="02040503050406030204" pitchFamily="18" charset="0"/>
                          </a:rPr>
                        </m:ctrlPr>
                      </m:dPr>
                      <m:e>
                        <m:r>
                          <a:rPr lang="en-GB" b="0" i="1" smtClean="0">
                            <a:latin typeface="Cambria Math" panose="02040503050406030204" pitchFamily="18" charset="0"/>
                          </a:rPr>
                          <m:t>𝜃</m:t>
                        </m:r>
                      </m:e>
                    </m:d>
                    <m:r>
                      <m:rPr>
                        <m:sty m:val="p"/>
                      </m:rPr>
                      <a:rPr lang="en-GB" b="0" i="0" smtClean="0">
                        <a:latin typeface="Cambria Math" panose="02040503050406030204" pitchFamily="18" charset="0"/>
                      </a:rPr>
                      <m:t>Φ</m:t>
                    </m:r>
                    <m:d>
                      <m:dPr>
                        <m:ctrlPr>
                          <a:rPr lang="en-GB" b="0" i="1" smtClean="0">
                            <a:latin typeface="Cambria Math" panose="02040503050406030204" pitchFamily="18" charset="0"/>
                          </a:rPr>
                        </m:ctrlPr>
                      </m:dPr>
                      <m:e>
                        <m:r>
                          <a:rPr lang="en-GB" b="0" i="1" smtClean="0">
                            <a:latin typeface="Cambria Math" panose="02040503050406030204" pitchFamily="18" charset="0"/>
                          </a:rPr>
                          <m:t>𝜙</m:t>
                        </m:r>
                      </m:e>
                    </m:d>
                  </m:oMath>
                </a14:m>
                <a:endParaRPr lang="en-GB" dirty="0">
                  <a:solidFill>
                    <a:srgbClr val="1F1F1F"/>
                  </a:solidFill>
                  <a:latin typeface="Calibri" panose="020F0502020204030204" pitchFamily="34" charset="0"/>
                  <a:cs typeface="Calibri" panose="020F0502020204030204" pitchFamily="34" charset="0"/>
                </a:endParaRPr>
              </a:p>
              <a:p>
                <a:pPr marL="342900" indent="-342900">
                  <a:lnSpc>
                    <a:spcPct val="150000"/>
                  </a:lnSpc>
                  <a:buFontTx/>
                  <a:buAutoNum type="arabicPeriod"/>
                </a:pPr>
                <a:r>
                  <a:rPr lang="en-GB" dirty="0">
                    <a:solidFill>
                      <a:srgbClr val="1F1F1F"/>
                    </a:solidFill>
                    <a:latin typeface="Calibri" panose="020F0502020204030204" pitchFamily="34" charset="0"/>
                    <a:cs typeface="Calibri" panose="020F0502020204030204" pitchFamily="34" charset="0"/>
                  </a:rPr>
                  <a:t>Solve the resulting PDEs for </a:t>
                </a:r>
                <a14:m>
                  <m:oMath xmlns:m="http://schemas.openxmlformats.org/officeDocument/2006/math">
                    <m:r>
                      <a:rPr lang="en-GB" b="0" i="1" smtClean="0">
                        <a:latin typeface="Cambria Math" panose="02040503050406030204" pitchFamily="18" charset="0"/>
                      </a:rPr>
                      <m:t>𝑅</m:t>
                    </m:r>
                    <m:d>
                      <m:dPr>
                        <m:ctrlPr>
                          <a:rPr lang="en-GB" b="0" i="1" smtClean="0">
                            <a:latin typeface="Cambria Math" panose="02040503050406030204" pitchFamily="18" charset="0"/>
                          </a:rPr>
                        </m:ctrlPr>
                      </m:dPr>
                      <m:e>
                        <m:r>
                          <a:rPr lang="en-GB" b="0" i="1" smtClean="0">
                            <a:latin typeface="Cambria Math" panose="02040503050406030204" pitchFamily="18" charset="0"/>
                          </a:rPr>
                          <m:t>𝜌</m:t>
                        </m:r>
                      </m:e>
                    </m:d>
                  </m:oMath>
                </a14:m>
                <a:r>
                  <a:rPr lang="en-GB" dirty="0">
                    <a:solidFill>
                      <a:srgbClr val="1F1F1F"/>
                    </a:solidFill>
                    <a:latin typeface="Calibri" panose="020F0502020204030204" pitchFamily="34" charset="0"/>
                    <a:cs typeface="Calibri" panose="020F0502020204030204" pitchFamily="34" charset="0"/>
                  </a:rPr>
                  <a:t>, </a:t>
                </a:r>
                <a14:m>
                  <m:oMath xmlns:m="http://schemas.openxmlformats.org/officeDocument/2006/math">
                    <m:r>
                      <m:rPr>
                        <m:sty m:val="p"/>
                      </m:rPr>
                      <a:rPr lang="en-GB">
                        <a:latin typeface="Cambria Math" panose="02040503050406030204" pitchFamily="18" charset="0"/>
                      </a:rPr>
                      <m:t>Θ</m:t>
                    </m:r>
                    <m:d>
                      <m:dPr>
                        <m:ctrlPr>
                          <a:rPr lang="en-GB" i="1">
                            <a:latin typeface="Cambria Math" panose="02040503050406030204" pitchFamily="18" charset="0"/>
                          </a:rPr>
                        </m:ctrlPr>
                      </m:dPr>
                      <m:e>
                        <m:r>
                          <a:rPr lang="en-GB" i="1">
                            <a:latin typeface="Cambria Math" panose="02040503050406030204" pitchFamily="18" charset="0"/>
                          </a:rPr>
                          <m:t>𝜃</m:t>
                        </m:r>
                      </m:e>
                    </m:d>
                  </m:oMath>
                </a14:m>
                <a:r>
                  <a:rPr lang="en-GB" dirty="0">
                    <a:solidFill>
                      <a:srgbClr val="1F1F1F"/>
                    </a:solidFill>
                    <a:latin typeface="Calibri" panose="020F0502020204030204" pitchFamily="34" charset="0"/>
                    <a:cs typeface="Calibri" panose="020F0502020204030204" pitchFamily="34" charset="0"/>
                  </a:rPr>
                  <a:t>, and </a:t>
                </a:r>
                <a14:m>
                  <m:oMath xmlns:m="http://schemas.openxmlformats.org/officeDocument/2006/math">
                    <m:r>
                      <m:rPr>
                        <m:sty m:val="p"/>
                      </m:rPr>
                      <a:rPr lang="en-GB">
                        <a:latin typeface="Cambria Math" panose="02040503050406030204" pitchFamily="18" charset="0"/>
                      </a:rPr>
                      <m:t>Φ</m:t>
                    </m:r>
                    <m:d>
                      <m:dPr>
                        <m:ctrlPr>
                          <a:rPr lang="en-GB" i="1">
                            <a:latin typeface="Cambria Math" panose="02040503050406030204" pitchFamily="18" charset="0"/>
                          </a:rPr>
                        </m:ctrlPr>
                      </m:dPr>
                      <m:e>
                        <m:r>
                          <a:rPr lang="en-GB" i="1">
                            <a:latin typeface="Cambria Math" panose="02040503050406030204" pitchFamily="18" charset="0"/>
                          </a:rPr>
                          <m:t>𝜙</m:t>
                        </m:r>
                      </m:e>
                    </m:d>
                    <m:r>
                      <a:rPr lang="en-GB" i="1">
                        <a:latin typeface="Cambria Math" panose="02040503050406030204" pitchFamily="18" charset="0"/>
                      </a:rPr>
                      <m:t> </m:t>
                    </m:r>
                  </m:oMath>
                </a14:m>
                <a:r>
                  <a:rPr lang="en-GB" dirty="0">
                    <a:solidFill>
                      <a:srgbClr val="1F1F1F"/>
                    </a:solidFill>
                    <a:latin typeface="Calibri" panose="020F0502020204030204" pitchFamily="34" charset="0"/>
                    <a:cs typeface="Calibri" panose="020F0502020204030204" pitchFamily="34" charset="0"/>
                  </a:rPr>
                  <a:t>separately</a:t>
                </a:r>
              </a:p>
              <a:p>
                <a:pPr marL="342900" indent="-342900">
                  <a:lnSpc>
                    <a:spcPct val="150000"/>
                  </a:lnSpc>
                  <a:buFontTx/>
                  <a:buAutoNum type="arabicPeriod"/>
                </a:pPr>
                <a:r>
                  <a:rPr lang="en-GB" dirty="0">
                    <a:solidFill>
                      <a:srgbClr val="1F1F1F"/>
                    </a:solidFill>
                    <a:latin typeface="Calibri" panose="020F0502020204030204" pitchFamily="34" charset="0"/>
                    <a:cs typeface="Calibri" panose="020F0502020204030204" pitchFamily="34" charset="0"/>
                  </a:rPr>
                  <a:t>Much like for the 1D well, we identify “quantum numbers” associated with the solutions: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𝑛</m:t>
                    </m:r>
                  </m:oMath>
                </a14:m>
                <a:r>
                  <a:rPr lang="en-GB" dirty="0">
                    <a:solidFill>
                      <a:srgbClr val="1F1F1F"/>
                    </a:solidFill>
                    <a:latin typeface="Calibri" panose="020F0502020204030204" pitchFamily="34" charset="0"/>
                    <a:cs typeface="Calibri" panose="020F0502020204030204" pitchFamily="34" charset="0"/>
                  </a:rPr>
                  <a:t>,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𝑙</m:t>
                    </m:r>
                  </m:oMath>
                </a14:m>
                <a:r>
                  <a:rPr lang="en-GB" dirty="0">
                    <a:solidFill>
                      <a:srgbClr val="1F1F1F"/>
                    </a:solidFill>
                    <a:latin typeface="Calibri" panose="020F0502020204030204" pitchFamily="34" charset="0"/>
                    <a:cs typeface="Calibri" panose="020F0502020204030204" pitchFamily="34" charset="0"/>
                  </a:rPr>
                  <a:t>, and </a:t>
                </a:r>
                <a14:m>
                  <m:oMath xmlns:m="http://schemas.openxmlformats.org/officeDocument/2006/math">
                    <m:r>
                      <a:rPr lang="en-GB" i="1" dirty="0" smtClean="0">
                        <a:solidFill>
                          <a:srgbClr val="1F1F1F"/>
                        </a:solidFill>
                        <a:latin typeface="Cambria Math" panose="02040503050406030204" pitchFamily="18" charset="0"/>
                        <a:cs typeface="Calibri" panose="020F0502020204030204" pitchFamily="34" charset="0"/>
                      </a:rPr>
                      <m:t>𝑚</m:t>
                    </m:r>
                  </m:oMath>
                </a14:m>
                <a:endParaRPr lang="en-GB" dirty="0">
                  <a:solidFill>
                    <a:srgbClr val="1F1F1F"/>
                  </a:solidFill>
                  <a:latin typeface="Calibri" panose="020F0502020204030204" pitchFamily="34" charset="0"/>
                  <a:cs typeface="Calibri" panose="020F0502020204030204" pitchFamily="34" charset="0"/>
                </a:endParaRPr>
              </a:p>
            </p:txBody>
          </p:sp>
        </mc:Choice>
        <mc:Fallback xmlns="">
          <p:sp>
            <p:nvSpPr>
              <p:cNvPr id="10" name="TextBox 9">
                <a:extLst>
                  <a:ext uri="{FF2B5EF4-FFF2-40B4-BE49-F238E27FC236}">
                    <a16:creationId xmlns:a16="http://schemas.microsoft.com/office/drawing/2014/main" id="{275BA26F-1A57-D744-CD61-8F5BC8CB2166}"/>
                  </a:ext>
                </a:extLst>
              </p:cNvPr>
              <p:cNvSpPr txBox="1">
                <a:spLocks noRot="1" noChangeAspect="1" noMove="1" noResize="1" noEditPoints="1" noAdjustHandles="1" noChangeArrowheads="1" noChangeShapeType="1" noTextEdit="1"/>
              </p:cNvSpPr>
              <p:nvPr/>
            </p:nvSpPr>
            <p:spPr>
              <a:xfrm>
                <a:off x="1109271" y="3742105"/>
                <a:ext cx="10792919" cy="2126159"/>
              </a:xfrm>
              <a:prstGeom prst="rect">
                <a:avLst/>
              </a:prstGeom>
              <a:blipFill>
                <a:blip r:embed="rId3"/>
                <a:stretch>
                  <a:fillRect l="-471" b="-3550"/>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Content Placeholder 1">
                <a:extLst>
                  <a:ext uri="{FF2B5EF4-FFF2-40B4-BE49-F238E27FC236}">
                    <a16:creationId xmlns:a16="http://schemas.microsoft.com/office/drawing/2014/main" id="{479BD5CF-CC03-75D3-7EA5-E4E0B2466934}"/>
                  </a:ext>
                </a:extLst>
              </p:cNvPr>
              <p:cNvSpPr txBox="1">
                <a:spLocks/>
              </p:cNvSpPr>
              <p:nvPr/>
            </p:nvSpPr>
            <p:spPr>
              <a:xfrm>
                <a:off x="0" y="2015759"/>
                <a:ext cx="12192000" cy="11001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ℏ</m:t>
                                  </m:r>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𝑚</m:t>
                                  </m:r>
                                </m:e>
                                <m:sub>
                                  <m:r>
                                    <m:rPr>
                                      <m:sty m:val="p"/>
                                    </m:rPr>
                                    <a:rPr lang="en-GB" b="0" i="0" smtClean="0">
                                      <a:latin typeface="Cambria Math" panose="02040503050406030204" pitchFamily="18" charset="0"/>
                                    </a:rPr>
                                    <m:t>e</m:t>
                                  </m:r>
                                </m:sub>
                              </m:sSub>
                            </m:den>
                          </m:f>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Δ</m:t>
                              </m:r>
                            </m:e>
                            <m:sub>
                              <m:r>
                                <m:rPr>
                                  <m:sty m:val="p"/>
                                </m:rPr>
                                <a:rPr lang="en-GB" b="0" i="0" smtClean="0">
                                  <a:latin typeface="Cambria Math" panose="02040503050406030204" pitchFamily="18" charset="0"/>
                                </a:rPr>
                                <m:t>e</m:t>
                              </m:r>
                            </m:sub>
                          </m:sSub>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ℏ</m:t>
                                  </m:r>
                                </m:e>
                                <m:sup>
                                  <m:r>
                                    <a:rPr lang="en-GB" i="1">
                                      <a:latin typeface="Cambria Math" panose="02040503050406030204" pitchFamily="18" charset="0"/>
                                    </a:rPr>
                                    <m:t>2</m:t>
                                  </m:r>
                                </m:sup>
                              </m:sSup>
                            </m:num>
                            <m:den>
                              <m:r>
                                <a:rPr lang="en-GB" i="1">
                                  <a:latin typeface="Cambria Math" panose="02040503050406030204" pitchFamily="18" charset="0"/>
                                </a:rPr>
                                <m:t>2</m:t>
                              </m:r>
                              <m:sSub>
                                <m:sSubPr>
                                  <m:ctrlPr>
                                    <a:rPr lang="en-GB" i="1">
                                      <a:latin typeface="Cambria Math" panose="02040503050406030204" pitchFamily="18" charset="0"/>
                                    </a:rPr>
                                  </m:ctrlPr>
                                </m:sSubPr>
                                <m:e>
                                  <m:r>
                                    <a:rPr lang="en-GB" i="1">
                                      <a:latin typeface="Cambria Math" panose="02040503050406030204" pitchFamily="18" charset="0"/>
                                    </a:rPr>
                                    <m:t>𝑚</m:t>
                                  </m:r>
                                </m:e>
                                <m:sub>
                                  <m:r>
                                    <m:rPr>
                                      <m:sty m:val="p"/>
                                    </m:rPr>
                                    <a:rPr lang="en-GB" b="0" i="0" smtClean="0">
                                      <a:latin typeface="Cambria Math" panose="02040503050406030204" pitchFamily="18" charset="0"/>
                                    </a:rPr>
                                    <m:t>p</m:t>
                                  </m:r>
                                </m:sub>
                              </m:sSub>
                            </m:den>
                          </m:f>
                          <m:sSub>
                            <m:sSubPr>
                              <m:ctrlPr>
                                <a:rPr lang="en-GB" b="0" i="1" smtClean="0">
                                  <a:latin typeface="Cambria Math" panose="02040503050406030204" pitchFamily="18" charset="0"/>
                                </a:rPr>
                              </m:ctrlPr>
                            </m:sSubPr>
                            <m:e>
                              <m:r>
                                <m:rPr>
                                  <m:sty m:val="p"/>
                                </m:rPr>
                                <a:rPr lang="en-GB">
                                  <a:latin typeface="Cambria Math" panose="02040503050406030204" pitchFamily="18" charset="0"/>
                                </a:rPr>
                                <m:t>Δ</m:t>
                              </m:r>
                            </m:e>
                            <m:sub>
                              <m:r>
                                <m:rPr>
                                  <m:sty m:val="p"/>
                                </m:rPr>
                                <a:rPr lang="en-GB" b="0" i="0" smtClean="0">
                                  <a:latin typeface="Cambria Math" panose="02040503050406030204" pitchFamily="18" charset="0"/>
                                </a:rPr>
                                <m:t>p</m:t>
                              </m:r>
                            </m:sub>
                          </m:sSub>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sup>
                              </m:sSup>
                            </m:num>
                            <m:den>
                              <m:r>
                                <a:rPr lang="en-GB" b="0" i="1" smtClean="0">
                                  <a:latin typeface="Cambria Math" panose="02040503050406030204" pitchFamily="18" charset="0"/>
                                </a:rPr>
                                <m:t>4</m:t>
                              </m:r>
                              <m:r>
                                <a:rPr lang="en-GB" b="0" i="1" smtClean="0">
                                  <a:latin typeface="Cambria Math" panose="02040503050406030204" pitchFamily="18" charset="0"/>
                                </a:rPr>
                                <m:t>𝜋</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𝜀</m:t>
                                  </m:r>
                                </m:e>
                                <m:sub>
                                  <m:r>
                                    <a:rPr lang="en-GB" b="0" i="1" smtClean="0">
                                      <a:latin typeface="Cambria Math" panose="02040503050406030204" pitchFamily="18" charset="0"/>
                                    </a:rPr>
                                    <m:t>0</m:t>
                                  </m:r>
                                </m:sub>
                              </m:sSub>
                              <m:r>
                                <a:rPr lang="en-GB" b="1" i="1" smtClean="0">
                                  <a:latin typeface="Cambria Math" panose="02040503050406030204" pitchFamily="18" charset="0"/>
                                </a:rPr>
                                <m:t>|</m:t>
                              </m:r>
                              <m:sSub>
                                <m:sSubPr>
                                  <m:ctrlPr>
                                    <a:rPr lang="en-GB" i="1" smtClean="0">
                                      <a:latin typeface="Cambria Math" panose="02040503050406030204" pitchFamily="18" charset="0"/>
                                    </a:rPr>
                                  </m:ctrlPr>
                                </m:sSubPr>
                                <m:e>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𝒙</m:t>
                                      </m:r>
                                    </m:e>
                                  </m:acc>
                                </m:e>
                                <m:sub>
                                  <m:r>
                                    <m:rPr>
                                      <m:sty m:val="p"/>
                                    </m:rPr>
                                    <a:rPr lang="en-GB" b="0" i="0" smtClean="0">
                                      <a:latin typeface="Cambria Math" panose="02040503050406030204" pitchFamily="18" charset="0"/>
                                    </a:rPr>
                                    <m:t>e</m:t>
                                  </m:r>
                                </m:sub>
                              </m:sSub>
                              <m:r>
                                <a:rPr lang="en-GB" b="0" i="1" smtClean="0">
                                  <a:latin typeface="Cambria Math" panose="02040503050406030204" pitchFamily="18" charset="0"/>
                                </a:rPr>
                                <m:t>−</m:t>
                              </m:r>
                              <m:sSub>
                                <m:sSubPr>
                                  <m:ctrlPr>
                                    <a:rPr lang="en-GB" i="1" smtClean="0">
                                      <a:latin typeface="Cambria Math" panose="02040503050406030204" pitchFamily="18" charset="0"/>
                                    </a:rPr>
                                  </m:ctrlPr>
                                </m:sSubPr>
                                <m:e>
                                  <m:acc>
                                    <m:accPr>
                                      <m:chr m:val="̂"/>
                                      <m:ctrlPr>
                                        <a:rPr lang="en-GB" b="1" i="1" smtClean="0">
                                          <a:latin typeface="Cambria Math" panose="02040503050406030204" pitchFamily="18" charset="0"/>
                                        </a:rPr>
                                      </m:ctrlPr>
                                    </m:accPr>
                                    <m:e>
                                      <m:r>
                                        <a:rPr lang="en-GB" b="1" i="1" smtClean="0">
                                          <a:latin typeface="Cambria Math" panose="02040503050406030204" pitchFamily="18" charset="0"/>
                                        </a:rPr>
                                        <m:t>𝒙</m:t>
                                      </m:r>
                                    </m:e>
                                  </m:acc>
                                </m:e>
                                <m:sub>
                                  <m:r>
                                    <m:rPr>
                                      <m:sty m:val="p"/>
                                    </m:rPr>
                                    <a:rPr lang="en-GB" b="0" i="0" smtClean="0">
                                      <a:latin typeface="Cambria Math" panose="02040503050406030204" pitchFamily="18" charset="0"/>
                                    </a:rPr>
                                    <m:t>p</m:t>
                                  </m:r>
                                </m:sub>
                              </m:sSub>
                              <m:r>
                                <a:rPr lang="en-GB" b="1" i="1" smtClean="0">
                                  <a:latin typeface="Cambria Math" panose="02040503050406030204" pitchFamily="18" charset="0"/>
                                </a:rPr>
                                <m:t>|</m:t>
                              </m:r>
                              <m:r>
                                <a:rPr lang="en-GB" b="0" i="1" smtClean="0">
                                  <a:latin typeface="Cambria Math" panose="02040503050406030204" pitchFamily="18" charset="0"/>
                                </a:rPr>
                                <m:t> </m:t>
                              </m:r>
                            </m:den>
                          </m:f>
                        </m:e>
                      </m:d>
                      <m:r>
                        <m:rPr>
                          <m:sty m:val="p"/>
                        </m:rPr>
                        <a:rPr lang="en-GB">
                          <a:latin typeface="Cambria Math" panose="02040503050406030204" pitchFamily="18" charset="0"/>
                        </a:rPr>
                        <m:t>Ψ</m:t>
                      </m:r>
                      <m:d>
                        <m:dPr>
                          <m:ctrlPr>
                            <a:rPr lang="en-GB" i="1">
                              <a:latin typeface="Cambria Math" panose="02040503050406030204" pitchFamily="18" charset="0"/>
                            </a:rPr>
                          </m:ctrlPr>
                        </m:dPr>
                        <m:e>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m:rPr>
                                  <m:sty m:val="p"/>
                                </m:rPr>
                                <a:rPr lang="en-GB" b="0" i="0" smtClean="0">
                                  <a:latin typeface="Cambria Math" panose="02040503050406030204" pitchFamily="18" charset="0"/>
                                </a:rPr>
                                <m:t>e</m:t>
                              </m:r>
                            </m:sub>
                          </m:sSub>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m:rPr>
                                  <m:sty m:val="p"/>
                                </m:rPr>
                                <a:rPr lang="en-GB" b="0" i="0" smtClean="0">
                                  <a:latin typeface="Cambria Math" panose="02040503050406030204" pitchFamily="18" charset="0"/>
                                </a:rPr>
                                <m:t>p</m:t>
                              </m:r>
                            </m:sub>
                          </m:sSub>
                        </m:e>
                      </m:d>
                      <m:r>
                        <a:rPr lang="en-GB" b="0" i="1" smtClean="0">
                          <a:latin typeface="Cambria Math" panose="02040503050406030204" pitchFamily="18" charset="0"/>
                        </a:rPr>
                        <m:t>=</m:t>
                      </m:r>
                      <m:r>
                        <a:rPr lang="en-GB" b="0" i="1" smtClean="0">
                          <a:latin typeface="Cambria Math" panose="02040503050406030204" pitchFamily="18" charset="0"/>
                        </a:rPr>
                        <m:t>𝐸</m:t>
                      </m:r>
                      <m:r>
                        <m:rPr>
                          <m:sty m:val="p"/>
                        </m:rPr>
                        <a:rPr lang="en-GB" b="0" i="0" smtClean="0">
                          <a:latin typeface="Cambria Math" panose="02040503050406030204" pitchFamily="18" charset="0"/>
                        </a:rPr>
                        <m:t>Ψ</m:t>
                      </m:r>
                      <m:r>
                        <a:rPr lang="en-GB" b="0" i="1" smtClean="0">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r>
                            <m:rPr>
                              <m:sty m:val="p"/>
                            </m:rPr>
                            <a:rPr lang="en-GB" i="0" smtClean="0">
                              <a:latin typeface="Cambria Math" panose="02040503050406030204" pitchFamily="18" charset="0"/>
                            </a:rPr>
                            <m:t>e</m:t>
                          </m:r>
                        </m:sub>
                      </m:sSub>
                      <m:r>
                        <a:rPr lang="en-GB" b="1" i="1">
                          <a:latin typeface="Cambria Math" panose="02040503050406030204" pitchFamily="18" charset="0"/>
                        </a:rPr>
                        <m:t>,</m:t>
                      </m:r>
                      <m:sSub>
                        <m:sSubPr>
                          <m:ctrlPr>
                            <a:rPr lang="en-GB" b="1" i="1">
                              <a:latin typeface="Cambria Math" panose="02040503050406030204" pitchFamily="18" charset="0"/>
                            </a:rPr>
                          </m:ctrlPr>
                        </m:sSubPr>
                        <m:e>
                          <m:r>
                            <a:rPr lang="en-GB" b="1" i="1">
                              <a:latin typeface="Cambria Math" panose="02040503050406030204" pitchFamily="18" charset="0"/>
                            </a:rPr>
                            <m:t>𝒙</m:t>
                          </m:r>
                        </m:e>
                        <m:sub>
                          <m:r>
                            <m:rPr>
                              <m:sty m:val="p"/>
                            </m:rPr>
                            <a:rPr lang="en-GB" i="0">
                              <a:latin typeface="Cambria Math" panose="02040503050406030204" pitchFamily="18" charset="0"/>
                            </a:rPr>
                            <m:t>p</m:t>
                          </m:r>
                        </m:sub>
                      </m:sSub>
                      <m:r>
                        <a:rPr lang="en-GB" b="0" i="1" smtClean="0">
                          <a:latin typeface="Cambria Math" panose="02040503050406030204" pitchFamily="18" charset="0"/>
                        </a:rPr>
                        <m:t>)</m:t>
                      </m:r>
                    </m:oMath>
                  </m:oMathPara>
                </a14:m>
                <a:endParaRPr lang="en-GB" dirty="0"/>
              </a:p>
            </p:txBody>
          </p:sp>
        </mc:Choice>
        <mc:Fallback xmlns="">
          <p:sp>
            <p:nvSpPr>
              <p:cNvPr id="11" name="Content Placeholder 1">
                <a:extLst>
                  <a:ext uri="{FF2B5EF4-FFF2-40B4-BE49-F238E27FC236}">
                    <a16:creationId xmlns:a16="http://schemas.microsoft.com/office/drawing/2014/main" id="{479BD5CF-CC03-75D3-7EA5-E4E0B2466934}"/>
                  </a:ext>
                </a:extLst>
              </p:cNvPr>
              <p:cNvSpPr txBox="1">
                <a:spLocks noRot="1" noChangeAspect="1" noMove="1" noResize="1" noEditPoints="1" noAdjustHandles="1" noChangeArrowheads="1" noChangeShapeType="1" noTextEdit="1"/>
              </p:cNvSpPr>
              <p:nvPr/>
            </p:nvSpPr>
            <p:spPr>
              <a:xfrm>
                <a:off x="0" y="2015759"/>
                <a:ext cx="12192000" cy="1100137"/>
              </a:xfrm>
              <a:prstGeom prst="rect">
                <a:avLst/>
              </a:prstGeom>
              <a:blipFill>
                <a:blip r:embed="rId4"/>
                <a:stretch>
                  <a:fillRect/>
                </a:stretch>
              </a:blipFill>
            </p:spPr>
            <p:txBody>
              <a:bodyPr/>
              <a:lstStyle/>
              <a:p>
                <a:r>
                  <a:rPr lang="en-GB">
                    <a:noFill/>
                  </a:rPr>
                  <a:t> </a:t>
                </a:r>
              </a:p>
            </p:txBody>
          </p:sp>
        </mc:Fallback>
      </mc:AlternateContent>
      <p:sp>
        <p:nvSpPr>
          <p:cNvPr id="2" name="TextBox 1">
            <a:extLst>
              <a:ext uri="{FF2B5EF4-FFF2-40B4-BE49-F238E27FC236}">
                <a16:creationId xmlns:a16="http://schemas.microsoft.com/office/drawing/2014/main" id="{F1F84BFE-3670-D095-0F36-6F0123E193E2}"/>
              </a:ext>
            </a:extLst>
          </p:cNvPr>
          <p:cNvSpPr txBox="1"/>
          <p:nvPr/>
        </p:nvSpPr>
        <p:spPr>
          <a:xfrm>
            <a:off x="838200" y="1175810"/>
            <a:ext cx="10209552" cy="646331"/>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The first-principles derivation of hydrogen’s spectral lines was the first victory of quantum mechanics. </a:t>
            </a:r>
          </a:p>
          <a:p>
            <a:r>
              <a:rPr lang="en-GB" dirty="0">
                <a:solidFill>
                  <a:srgbClr val="1F1F1F"/>
                </a:solidFill>
                <a:latin typeface="Calibri" panose="020F0502020204030204" pitchFamily="34" charset="0"/>
                <a:cs typeface="Calibri" panose="020F0502020204030204" pitchFamily="34" charset="0"/>
              </a:rPr>
              <a:t>The SE including the electrostatic interaction between electron and proton is solvable, albeit challenging!</a:t>
            </a:r>
          </a:p>
        </p:txBody>
      </p:sp>
      <p:sp>
        <p:nvSpPr>
          <p:cNvPr id="3" name="Slide Number Placeholder 2">
            <a:extLst>
              <a:ext uri="{FF2B5EF4-FFF2-40B4-BE49-F238E27FC236}">
                <a16:creationId xmlns:a16="http://schemas.microsoft.com/office/drawing/2014/main" id="{3EF02120-8DC4-33CC-2E26-D18C515621F3}"/>
              </a:ext>
            </a:extLst>
          </p:cNvPr>
          <p:cNvSpPr>
            <a:spLocks noGrp="1"/>
          </p:cNvSpPr>
          <p:nvPr>
            <p:ph type="sldNum" sz="quarter" idx="12"/>
          </p:nvPr>
        </p:nvSpPr>
        <p:spPr/>
        <p:txBody>
          <a:bodyPr/>
          <a:lstStyle/>
          <a:p>
            <a:fld id="{B89329CB-797D-6146-8DF7-8C5F7C196CE5}" type="slidenum">
              <a:rPr lang="en-GB" smtClean="0"/>
              <a:t>18</a:t>
            </a:fld>
            <a:endParaRPr lang="en-GB" dirty="0"/>
          </a:p>
        </p:txBody>
      </p:sp>
    </p:spTree>
    <p:extLst>
      <p:ext uri="{BB962C8B-B14F-4D97-AF65-F5344CB8AC3E}">
        <p14:creationId xmlns:p14="http://schemas.microsoft.com/office/powerpoint/2010/main" val="1263528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5C4B4-766F-BF61-0B32-44DBE9337A8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85D97FF-8E2B-113E-00E1-FEC3E47CD70C}"/>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The hydrogen atom</a:t>
            </a:r>
          </a:p>
        </p:txBody>
      </p:sp>
      <p:sp>
        <p:nvSpPr>
          <p:cNvPr id="3" name="TextBox 2">
            <a:extLst>
              <a:ext uri="{FF2B5EF4-FFF2-40B4-BE49-F238E27FC236}">
                <a16:creationId xmlns:a16="http://schemas.microsoft.com/office/drawing/2014/main" id="{AB877F8A-835E-8BAB-6C15-114D4A38AC51}"/>
              </a:ext>
            </a:extLst>
          </p:cNvPr>
          <p:cNvSpPr txBox="1"/>
          <p:nvPr/>
        </p:nvSpPr>
        <p:spPr>
          <a:xfrm>
            <a:off x="838200" y="1175809"/>
            <a:ext cx="3434862" cy="400110"/>
          </a:xfrm>
          <a:prstGeom prst="rect">
            <a:avLst/>
          </a:prstGeom>
          <a:noFill/>
        </p:spPr>
        <p:txBody>
          <a:bodyPr wrap="square">
            <a:spAutoFit/>
          </a:bodyPr>
          <a:lstStyle/>
          <a:p>
            <a:pPr marL="285750" indent="-285750">
              <a:buFont typeface="Arial" panose="020B0604020202020204" pitchFamily="34" charset="0"/>
              <a:buChar char="•"/>
            </a:pPr>
            <a:r>
              <a:rPr lang="en-GB" sz="2000" dirty="0">
                <a:solidFill>
                  <a:srgbClr val="1F1F1F"/>
                </a:solidFill>
                <a:latin typeface="Calibri" panose="020F0502020204030204" pitchFamily="34" charset="0"/>
                <a:cs typeface="Calibri" panose="020F0502020204030204" pitchFamily="34" charset="0"/>
              </a:rPr>
              <a:t>The solution in its full glory:</a:t>
            </a:r>
          </a:p>
        </p:txBody>
      </p: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E6D3988F-AE92-DA91-76F6-1EE428A70C2F}"/>
                  </a:ext>
                </a:extLst>
              </p:cNvPr>
              <p:cNvSpPr txBox="1">
                <a:spLocks/>
              </p:cNvSpPr>
              <p:nvPr/>
            </p:nvSpPr>
            <p:spPr>
              <a:xfrm>
                <a:off x="0" y="1952585"/>
                <a:ext cx="12192000" cy="1521920"/>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𝜓</m:t>
                          </m:r>
                        </m:e>
                        <m:sub>
                          <m:r>
                            <a:rPr lang="en-GB" b="0" i="1" smtClean="0">
                              <a:latin typeface="Cambria Math" panose="02040503050406030204" pitchFamily="18" charset="0"/>
                            </a:rPr>
                            <m:t>𝑛𝑙𝑚</m:t>
                          </m:r>
                        </m:sub>
                      </m:sSub>
                      <m:d>
                        <m:dPr>
                          <m:ctrlPr>
                            <a:rPr lang="en-GB" b="0" i="1" smtClean="0">
                              <a:latin typeface="Cambria Math" panose="02040503050406030204" pitchFamily="18" charset="0"/>
                            </a:rPr>
                          </m:ctrlPr>
                        </m:dPr>
                        <m:e>
                          <m:r>
                            <a:rPr lang="en-GB" b="0" i="1" smtClean="0">
                              <a:latin typeface="Cambria Math" panose="02040503050406030204" pitchFamily="18" charset="0"/>
                            </a:rPr>
                            <m:t>𝜌</m:t>
                          </m:r>
                          <m:r>
                            <a:rPr lang="en-GB" b="0" i="1" smtClean="0">
                              <a:latin typeface="Cambria Math" panose="02040503050406030204" pitchFamily="18" charset="0"/>
                            </a:rPr>
                            <m:t>,</m:t>
                          </m:r>
                          <m:r>
                            <a:rPr lang="en-GB" b="0" i="1" smtClean="0">
                              <a:latin typeface="Cambria Math" panose="02040503050406030204" pitchFamily="18" charset="0"/>
                            </a:rPr>
                            <m:t>𝜃</m:t>
                          </m:r>
                          <m:r>
                            <a:rPr lang="en-GB" b="0" i="1" smtClean="0">
                              <a:latin typeface="Cambria Math" panose="02040503050406030204" pitchFamily="18" charset="0"/>
                            </a:rPr>
                            <m:t>, </m:t>
                          </m:r>
                          <m:r>
                            <a:rPr lang="en-GB" b="0" i="1" smtClean="0">
                              <a:latin typeface="Cambria Math" panose="02040503050406030204" pitchFamily="18" charset="0"/>
                            </a:rPr>
                            <m:t>𝜙</m:t>
                          </m:r>
                        </m:e>
                      </m:d>
                      <m:r>
                        <a:rPr lang="en-GB" b="0" i="1" smtClean="0">
                          <a:latin typeface="Cambria Math" panose="02040503050406030204" pitchFamily="18" charset="0"/>
                        </a:rPr>
                        <m:t>=</m:t>
                      </m:r>
                      <m:rad>
                        <m:radPr>
                          <m:degHide m:val="on"/>
                          <m:ctrlPr>
                            <a:rPr lang="en-GB" b="0" i="1" smtClean="0">
                              <a:latin typeface="Cambria Math" panose="02040503050406030204" pitchFamily="18" charset="0"/>
                            </a:rPr>
                          </m:ctrlPr>
                        </m:radPr>
                        <m:deg/>
                        <m:e>
                          <m:sSup>
                            <m:sSupPr>
                              <m:ctrlPr>
                                <a:rPr lang="en-GB" b="0" i="1" smtClean="0">
                                  <a:latin typeface="Cambria Math" panose="02040503050406030204" pitchFamily="18" charset="0"/>
                                </a:rPr>
                              </m:ctrlPr>
                            </m:sSupPr>
                            <m:e>
                              <m:d>
                                <m:dPr>
                                  <m:ctrlPr>
                                    <a:rPr lang="en-GB" b="0" i="1" smtClean="0">
                                      <a:latin typeface="Cambria Math" panose="02040503050406030204" pitchFamily="18" charset="0"/>
                                    </a:rPr>
                                  </m:ctrlPr>
                                </m:dPr>
                                <m:e>
                                  <m:f>
                                    <m:fPr>
                                      <m:ctrlPr>
                                        <a:rPr lang="en-GB" i="1">
                                          <a:latin typeface="Cambria Math" panose="02040503050406030204" pitchFamily="18" charset="0"/>
                                        </a:rPr>
                                      </m:ctrlPr>
                                    </m:fPr>
                                    <m:num>
                                      <m:r>
                                        <a:rPr lang="en-GB" i="1">
                                          <a:latin typeface="Cambria Math" panose="02040503050406030204" pitchFamily="18" charset="0"/>
                                        </a:rPr>
                                        <m:t>2</m:t>
                                      </m:r>
                                    </m:num>
                                    <m:den>
                                      <m:r>
                                        <a:rPr lang="en-GB" b="0" i="1" smtClean="0">
                                          <a:latin typeface="Cambria Math" panose="02040503050406030204" pitchFamily="18" charset="0"/>
                                        </a:rPr>
                                        <m:t>𝑛</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𝑎</m:t>
                                          </m:r>
                                        </m:e>
                                        <m:sub>
                                          <m:r>
                                            <a:rPr lang="en-GB" b="0" i="1" smtClean="0">
                                              <a:latin typeface="Cambria Math" panose="02040503050406030204" pitchFamily="18" charset="0"/>
                                            </a:rPr>
                                            <m:t>0</m:t>
                                          </m:r>
                                        </m:sub>
                                        <m:sup>
                                          <m:r>
                                            <a:rPr lang="en-GB" b="0" i="1" smtClean="0">
                                              <a:latin typeface="Cambria Math" panose="02040503050406030204" pitchFamily="18" charset="0"/>
                                            </a:rPr>
                                            <m:t>∗</m:t>
                                          </m:r>
                                        </m:sup>
                                      </m:sSubSup>
                                    </m:den>
                                  </m:f>
                                </m:e>
                              </m:d>
                            </m:e>
                            <m:sup>
                              <m:r>
                                <a:rPr lang="en-GB" b="0" i="1" smtClean="0">
                                  <a:latin typeface="Cambria Math" panose="02040503050406030204" pitchFamily="18" charset="0"/>
                                </a:rPr>
                                <m:t>3</m:t>
                              </m:r>
                            </m:sup>
                          </m:sSup>
                          <m:f>
                            <m:fPr>
                              <m:ctrlPr>
                                <a:rPr lang="en-GB" b="0" i="1" smtClean="0">
                                  <a:latin typeface="Cambria Math" panose="02040503050406030204" pitchFamily="18" charset="0"/>
                                </a:rPr>
                              </m:ctrlPr>
                            </m:fPr>
                            <m:num>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−1</m:t>
                                  </m:r>
                                </m:e>
                              </m:d>
                              <m:r>
                                <a:rPr lang="en-GB" b="0" i="1" smtClean="0">
                                  <a:latin typeface="Cambria Math" panose="02040503050406030204" pitchFamily="18" charset="0"/>
                                </a:rPr>
                                <m:t>!</m:t>
                              </m:r>
                            </m:num>
                            <m:den>
                              <m:r>
                                <a:rPr lang="en-GB" b="0" i="1" smtClean="0">
                                  <a:latin typeface="Cambria Math" panose="02040503050406030204" pitchFamily="18" charset="0"/>
                                </a:rPr>
                                <m:t>2</m:t>
                              </m:r>
                              <m:r>
                                <a:rPr lang="en-GB" b="0" i="1" smtClean="0">
                                  <a:latin typeface="Cambria Math" panose="02040503050406030204" pitchFamily="18" charset="0"/>
                                </a:rPr>
                                <m:t>𝑛</m:t>
                              </m:r>
                              <m:d>
                                <m:dPr>
                                  <m:ctrlPr>
                                    <a:rPr lang="en-GB" b="0" i="1" smtClean="0">
                                      <a:latin typeface="Cambria Math" panose="02040503050406030204" pitchFamily="18" charset="0"/>
                                    </a:rPr>
                                  </m:ctrlPr>
                                </m:dPr>
                                <m:e>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𝑙</m:t>
                                  </m:r>
                                </m:e>
                              </m:d>
                              <m:r>
                                <a:rPr lang="en-GB" b="0" i="1" smtClean="0">
                                  <a:latin typeface="Cambria Math" panose="02040503050406030204" pitchFamily="18" charset="0"/>
                                </a:rPr>
                                <m:t>!</m:t>
                              </m:r>
                            </m:den>
                          </m:f>
                        </m:e>
                      </m:rad>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𝜌</m:t>
                              </m:r>
                            </m:num>
                            <m:den>
                              <m:r>
                                <a:rPr lang="en-GB" b="0" i="1" smtClean="0">
                                  <a:latin typeface="Cambria Math" panose="02040503050406030204" pitchFamily="18" charset="0"/>
                                </a:rPr>
                                <m:t>2</m:t>
                              </m:r>
                            </m:den>
                          </m:f>
                        </m:sup>
                      </m:sSup>
                      <m:sSup>
                        <m:sSupPr>
                          <m:ctrlPr>
                            <a:rPr lang="en-GB" b="0" i="1" smtClean="0">
                              <a:latin typeface="Cambria Math" panose="02040503050406030204" pitchFamily="18" charset="0"/>
                            </a:rPr>
                          </m:ctrlPr>
                        </m:sSupPr>
                        <m:e>
                          <m:r>
                            <a:rPr lang="en-GB" b="0" i="1" smtClean="0">
                              <a:latin typeface="Cambria Math" panose="02040503050406030204" pitchFamily="18" charset="0"/>
                            </a:rPr>
                            <m:t>𝜌</m:t>
                          </m:r>
                        </m:e>
                        <m:sup>
                          <m:r>
                            <a:rPr lang="en-GB" b="0" i="1" smtClean="0">
                              <a:latin typeface="Cambria Math" panose="02040503050406030204" pitchFamily="18" charset="0"/>
                            </a:rPr>
                            <m:t>𝑙</m:t>
                          </m:r>
                        </m:sup>
                      </m:sSup>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𝐿</m:t>
                          </m:r>
                        </m:e>
                        <m:sub>
                          <m:r>
                            <a:rPr lang="en-GB" b="0" i="1" smtClean="0">
                              <a:latin typeface="Cambria Math" panose="02040503050406030204" pitchFamily="18" charset="0"/>
                            </a:rPr>
                            <m:t>𝑛</m:t>
                          </m:r>
                          <m:r>
                            <a:rPr lang="en-GB" b="0" i="1" smtClean="0">
                              <a:latin typeface="Cambria Math" panose="02040503050406030204" pitchFamily="18" charset="0"/>
                            </a:rPr>
                            <m:t>−</m:t>
                          </m:r>
                          <m:r>
                            <a:rPr lang="en-GB" b="0" i="1" smtClean="0">
                              <a:latin typeface="Cambria Math" panose="02040503050406030204" pitchFamily="18" charset="0"/>
                            </a:rPr>
                            <m:t>𝑙</m:t>
                          </m:r>
                          <m:r>
                            <a:rPr lang="en-GB" b="0" i="1" smtClean="0">
                              <a:latin typeface="Cambria Math" panose="02040503050406030204" pitchFamily="18" charset="0"/>
                            </a:rPr>
                            <m:t>−1</m:t>
                          </m:r>
                        </m:sub>
                        <m:sup>
                          <m:r>
                            <a:rPr lang="en-GB" b="0" i="1" smtClean="0">
                              <a:latin typeface="Cambria Math" panose="02040503050406030204" pitchFamily="18" charset="0"/>
                            </a:rPr>
                            <m:t>2</m:t>
                          </m:r>
                          <m:r>
                            <a:rPr lang="en-GB" b="0" i="1" smtClean="0">
                              <a:latin typeface="Cambria Math" panose="02040503050406030204" pitchFamily="18" charset="0"/>
                            </a:rPr>
                            <m:t>𝑙</m:t>
                          </m:r>
                          <m:r>
                            <a:rPr lang="en-GB" b="0" i="1" smtClean="0">
                              <a:latin typeface="Cambria Math" panose="02040503050406030204" pitchFamily="18" charset="0"/>
                            </a:rPr>
                            <m:t>+1</m:t>
                          </m:r>
                        </m:sup>
                      </m:sSubSup>
                      <m:d>
                        <m:dPr>
                          <m:ctrlPr>
                            <a:rPr lang="en-GB" b="0" i="1" smtClean="0">
                              <a:latin typeface="Cambria Math" panose="02040503050406030204" pitchFamily="18" charset="0"/>
                            </a:rPr>
                          </m:ctrlPr>
                        </m:dPr>
                        <m:e>
                          <m:r>
                            <a:rPr lang="en-GB" b="0" i="1" smtClean="0">
                              <a:latin typeface="Cambria Math" panose="02040503050406030204" pitchFamily="18" charset="0"/>
                            </a:rPr>
                            <m:t>𝜌</m:t>
                          </m:r>
                        </m:e>
                      </m:d>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𝑌</m:t>
                          </m:r>
                        </m:e>
                        <m:sub>
                          <m:r>
                            <a:rPr lang="en-GB" b="0" i="1" smtClean="0">
                              <a:latin typeface="Cambria Math" panose="02040503050406030204" pitchFamily="18" charset="0"/>
                            </a:rPr>
                            <m:t>𝑙</m:t>
                          </m:r>
                        </m:sub>
                        <m:sup>
                          <m:r>
                            <a:rPr lang="en-GB" b="0" i="1" smtClean="0">
                              <a:latin typeface="Cambria Math" panose="02040503050406030204" pitchFamily="18" charset="0"/>
                            </a:rPr>
                            <m:t>𝑚</m:t>
                          </m:r>
                        </m:sup>
                      </m:sSubSup>
                      <m:r>
                        <a:rPr lang="en-GB" b="0" i="1" smtClean="0">
                          <a:latin typeface="Cambria Math" panose="02040503050406030204" pitchFamily="18" charset="0"/>
                        </a:rPr>
                        <m:t>(</m:t>
                      </m:r>
                      <m:r>
                        <a:rPr lang="en-GB" b="0" i="1" smtClean="0">
                          <a:latin typeface="Cambria Math" panose="02040503050406030204" pitchFamily="18" charset="0"/>
                        </a:rPr>
                        <m:t>𝜃</m:t>
                      </m:r>
                      <m:r>
                        <a:rPr lang="en-GB" b="0" i="1" smtClean="0">
                          <a:latin typeface="Cambria Math" panose="02040503050406030204" pitchFamily="18" charset="0"/>
                        </a:rPr>
                        <m:t>,</m:t>
                      </m:r>
                      <m:r>
                        <a:rPr lang="en-GB" b="0" i="1" smtClean="0">
                          <a:latin typeface="Cambria Math" panose="02040503050406030204" pitchFamily="18" charset="0"/>
                        </a:rPr>
                        <m:t>𝜙</m:t>
                      </m:r>
                      <m:r>
                        <a:rPr lang="en-GB" b="0" i="1" smtClean="0">
                          <a:latin typeface="Cambria Math" panose="02040503050406030204" pitchFamily="18" charset="0"/>
                        </a:rPr>
                        <m:t>)</m:t>
                      </m:r>
                    </m:oMath>
                  </m:oMathPara>
                </a14:m>
                <a:endParaRPr lang="en-GB" dirty="0"/>
              </a:p>
            </p:txBody>
          </p:sp>
        </mc:Choice>
        <mc:Fallback xmlns="">
          <p:sp>
            <p:nvSpPr>
              <p:cNvPr id="2" name="Content Placeholder 1">
                <a:extLst>
                  <a:ext uri="{FF2B5EF4-FFF2-40B4-BE49-F238E27FC236}">
                    <a16:creationId xmlns:a16="http://schemas.microsoft.com/office/drawing/2014/main" id="{E6D3988F-AE92-DA91-76F6-1EE428A70C2F}"/>
                  </a:ext>
                </a:extLst>
              </p:cNvPr>
              <p:cNvSpPr txBox="1">
                <a:spLocks noRot="1" noChangeAspect="1" noMove="1" noResize="1" noEditPoints="1" noAdjustHandles="1" noChangeArrowheads="1" noChangeShapeType="1" noTextEdit="1"/>
              </p:cNvSpPr>
              <p:nvPr/>
            </p:nvSpPr>
            <p:spPr>
              <a:xfrm>
                <a:off x="0" y="1952585"/>
                <a:ext cx="12192000" cy="1521920"/>
              </a:xfrm>
              <a:prstGeom prst="rect">
                <a:avLst/>
              </a:prstGeom>
              <a:blipFill>
                <a:blip r:embed="rId3"/>
                <a:stretch>
                  <a:fillRect/>
                </a:stretch>
              </a:blipFill>
            </p:spPr>
            <p:txBody>
              <a:bodyPr/>
              <a:lstStyle/>
              <a:p>
                <a:r>
                  <a:rPr lang="en-GB">
                    <a:noFill/>
                  </a:rPr>
                  <a:t> </a:t>
                </a:r>
              </a:p>
            </p:txBody>
          </p:sp>
        </mc:Fallback>
      </mc:AlternateContent>
      <p:sp>
        <p:nvSpPr>
          <p:cNvPr id="8" name="Left Brace 7">
            <a:extLst>
              <a:ext uri="{FF2B5EF4-FFF2-40B4-BE49-F238E27FC236}">
                <a16:creationId xmlns:a16="http://schemas.microsoft.com/office/drawing/2014/main" id="{D73FAA0F-EE17-4163-97DA-F1B2411BDDF2}"/>
              </a:ext>
            </a:extLst>
          </p:cNvPr>
          <p:cNvSpPr/>
          <p:nvPr/>
        </p:nvSpPr>
        <p:spPr>
          <a:xfrm rot="16200000">
            <a:off x="1760115" y="2837962"/>
            <a:ext cx="172044" cy="569626"/>
          </a:xfrm>
          <a:prstGeom prst="leftBrace">
            <a:avLst>
              <a:gd name="adj1" fmla="val 46680"/>
              <a:gd name="adj2" fmla="val 50000"/>
            </a:avLst>
          </a:prstGeom>
          <a:ln w="38100">
            <a:solidFill>
              <a:srgbClr val="FF0000">
                <a:alpha val="5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13" name="TextBox 12">
            <a:extLst>
              <a:ext uri="{FF2B5EF4-FFF2-40B4-BE49-F238E27FC236}">
                <a16:creationId xmlns:a16="http://schemas.microsoft.com/office/drawing/2014/main" id="{7CA9A9B4-7CFD-C953-BCAA-43B9535F81F1}"/>
              </a:ext>
            </a:extLst>
          </p:cNvPr>
          <p:cNvSpPr txBox="1"/>
          <p:nvPr/>
        </p:nvSpPr>
        <p:spPr>
          <a:xfrm>
            <a:off x="1069102" y="3238027"/>
            <a:ext cx="1554070" cy="307777"/>
          </a:xfrm>
          <a:prstGeom prst="rect">
            <a:avLst/>
          </a:prstGeom>
          <a:noFill/>
        </p:spPr>
        <p:txBody>
          <a:bodyPr wrap="square">
            <a:spAutoFit/>
          </a:bodyPr>
          <a:lstStyle/>
          <a:p>
            <a:pPr algn="ctr"/>
            <a:r>
              <a:rPr lang="en-GB" sz="1400" dirty="0">
                <a:solidFill>
                  <a:srgbClr val="1F1F1F"/>
                </a:solidFill>
                <a:latin typeface="Calibri" panose="020F0502020204030204" pitchFamily="34" charset="0"/>
                <a:cs typeface="Calibri" panose="020F0502020204030204" pitchFamily="34" charset="0"/>
              </a:rPr>
              <a:t>quantum numbers</a:t>
            </a:r>
            <a:endParaRPr lang="en-GB" sz="1400" dirty="0"/>
          </a:p>
        </p:txBody>
      </p:sp>
      <p:cxnSp>
        <p:nvCxnSpPr>
          <p:cNvPr id="15" name="Straight Arrow Connector 14">
            <a:extLst>
              <a:ext uri="{FF2B5EF4-FFF2-40B4-BE49-F238E27FC236}">
                <a16:creationId xmlns:a16="http://schemas.microsoft.com/office/drawing/2014/main" id="{312443FE-6653-B68F-A8B5-D76AFBE1BFD2}"/>
              </a:ext>
            </a:extLst>
          </p:cNvPr>
          <p:cNvCxnSpPr>
            <a:cxnSpLocks/>
          </p:cNvCxnSpPr>
          <p:nvPr/>
        </p:nvCxnSpPr>
        <p:spPr>
          <a:xfrm>
            <a:off x="4597731" y="3208797"/>
            <a:ext cx="0" cy="489153"/>
          </a:xfrm>
          <a:prstGeom prst="straightConnector1">
            <a:avLst/>
          </a:prstGeom>
          <a:ln w="38100">
            <a:solidFill>
              <a:schemeClr val="accent1">
                <a:lumMod val="60000"/>
                <a:lumOff val="40000"/>
              </a:schemeClr>
            </a:solidFill>
            <a:tailEnd type="triangle" w="med"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DDBAE31-62D8-BA96-F3BC-F66EF440D1B2}"/>
                  </a:ext>
                </a:extLst>
              </p:cNvPr>
              <p:cNvSpPr txBox="1"/>
              <p:nvPr/>
            </p:nvSpPr>
            <p:spPr>
              <a:xfrm>
                <a:off x="3757157" y="3981109"/>
                <a:ext cx="1681149" cy="6249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𝑎</m:t>
                          </m:r>
                        </m:e>
                        <m:sub>
                          <m:r>
                            <a:rPr lang="en-GB" sz="1600" b="0" i="1" smtClean="0">
                              <a:latin typeface="Cambria Math" panose="02040503050406030204" pitchFamily="18" charset="0"/>
                            </a:rPr>
                            <m:t>0</m:t>
                          </m:r>
                        </m:sub>
                        <m:sup>
                          <m:r>
                            <a:rPr lang="en-GB" sz="1600" b="0" i="1" smtClean="0">
                              <a:latin typeface="Cambria Math" panose="02040503050406030204" pitchFamily="18" charset="0"/>
                            </a:rPr>
                            <m:t>∗</m:t>
                          </m:r>
                        </m:sup>
                      </m:sSubSup>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4</m:t>
                          </m:r>
                          <m:r>
                            <a:rPr lang="en-GB" sz="1600" b="0" i="1" smtClean="0">
                              <a:latin typeface="Cambria Math" panose="02040503050406030204" pitchFamily="18" charset="0"/>
                            </a:rPr>
                            <m:t>𝜋</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𝜀</m:t>
                              </m:r>
                            </m:e>
                            <m:sub>
                              <m:r>
                                <a:rPr lang="en-GB" sz="1600" b="0" i="1" smtClean="0">
                                  <a:latin typeface="Cambria Math" panose="02040503050406030204" pitchFamily="18" charset="0"/>
                                </a:rPr>
                                <m:t>0</m:t>
                              </m:r>
                            </m:sub>
                          </m:sSub>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ℏ</m:t>
                              </m:r>
                            </m:e>
                            <m:sup>
                              <m:r>
                                <a:rPr lang="en-GB" sz="1600" b="0" i="1" smtClean="0">
                                  <a:latin typeface="Cambria Math" panose="02040503050406030204" pitchFamily="18" charset="0"/>
                                </a:rPr>
                                <m:t>2</m:t>
                              </m:r>
                            </m:sup>
                          </m:sSup>
                        </m:num>
                        <m:den>
                          <m:r>
                            <a:rPr lang="en-GB" sz="1600" b="0" i="1" smtClean="0">
                              <a:latin typeface="Cambria Math" panose="02040503050406030204" pitchFamily="18" charset="0"/>
                            </a:rPr>
                            <m:t>𝜇</m:t>
                          </m:r>
                          <m:sSup>
                            <m:sSupPr>
                              <m:ctrlPr>
                                <a:rPr lang="en-GB" sz="1600" b="0" i="1" smtClean="0">
                                  <a:latin typeface="Cambria Math" panose="02040503050406030204" pitchFamily="18" charset="0"/>
                                </a:rPr>
                              </m:ctrlPr>
                            </m:sSupPr>
                            <m:e>
                              <m:r>
                                <a:rPr lang="en-GB" sz="1600" b="0" i="1" smtClean="0">
                                  <a:latin typeface="Cambria Math" panose="02040503050406030204" pitchFamily="18" charset="0"/>
                                </a:rPr>
                                <m:t>𝑒</m:t>
                              </m:r>
                            </m:e>
                            <m:sup>
                              <m:r>
                                <a:rPr lang="en-GB" sz="1600" b="0" i="1" smtClean="0">
                                  <a:latin typeface="Cambria Math" panose="02040503050406030204" pitchFamily="18" charset="0"/>
                                </a:rPr>
                                <m:t>2</m:t>
                              </m:r>
                            </m:sup>
                          </m:sSup>
                        </m:den>
                      </m:f>
                    </m:oMath>
                  </m:oMathPara>
                </a14:m>
                <a:endParaRPr lang="en-GB" sz="1600" dirty="0"/>
              </a:p>
            </p:txBody>
          </p:sp>
        </mc:Choice>
        <mc:Fallback xmlns="">
          <p:sp>
            <p:nvSpPr>
              <p:cNvPr id="20" name="TextBox 19">
                <a:extLst>
                  <a:ext uri="{FF2B5EF4-FFF2-40B4-BE49-F238E27FC236}">
                    <a16:creationId xmlns:a16="http://schemas.microsoft.com/office/drawing/2014/main" id="{DDDBAE31-62D8-BA96-F3BC-F66EF440D1B2}"/>
                  </a:ext>
                </a:extLst>
              </p:cNvPr>
              <p:cNvSpPr txBox="1">
                <a:spLocks noRot="1" noChangeAspect="1" noMove="1" noResize="1" noEditPoints="1" noAdjustHandles="1" noChangeArrowheads="1" noChangeShapeType="1" noTextEdit="1"/>
              </p:cNvSpPr>
              <p:nvPr/>
            </p:nvSpPr>
            <p:spPr>
              <a:xfrm>
                <a:off x="3757157" y="3981109"/>
                <a:ext cx="1681149" cy="624979"/>
              </a:xfrm>
              <a:prstGeom prst="rect">
                <a:avLst/>
              </a:prstGeom>
              <a:blipFill>
                <a:blip r:embed="rId4"/>
                <a:stretch>
                  <a:fillRect b="-2000"/>
                </a:stretch>
              </a:blipFill>
            </p:spPr>
            <p:txBody>
              <a:bodyPr/>
              <a:lstStyle/>
              <a:p>
                <a:r>
                  <a:rPr lang="en-GB">
                    <a:noFill/>
                  </a:rPr>
                  <a:t> </a:t>
                </a:r>
              </a:p>
            </p:txBody>
          </p:sp>
        </mc:Fallback>
      </mc:AlternateContent>
      <p:sp>
        <p:nvSpPr>
          <p:cNvPr id="21" name="TextBox 20">
            <a:extLst>
              <a:ext uri="{FF2B5EF4-FFF2-40B4-BE49-F238E27FC236}">
                <a16:creationId xmlns:a16="http://schemas.microsoft.com/office/drawing/2014/main" id="{9B5E9CEE-A5D4-76A9-FADD-794AEB0D7807}"/>
              </a:ext>
            </a:extLst>
          </p:cNvPr>
          <p:cNvSpPr txBox="1"/>
          <p:nvPr/>
        </p:nvSpPr>
        <p:spPr>
          <a:xfrm>
            <a:off x="3726577" y="3686078"/>
            <a:ext cx="1742309" cy="307777"/>
          </a:xfrm>
          <a:prstGeom prst="rect">
            <a:avLst/>
          </a:prstGeom>
          <a:noFill/>
        </p:spPr>
        <p:txBody>
          <a:bodyPr wrap="square">
            <a:spAutoFit/>
          </a:bodyPr>
          <a:lstStyle/>
          <a:p>
            <a:pPr algn="ctr"/>
            <a:r>
              <a:rPr lang="en-GB" sz="1400" dirty="0">
                <a:solidFill>
                  <a:srgbClr val="1F1F1F"/>
                </a:solidFill>
                <a:latin typeface="Calibri" panose="020F0502020204030204" pitchFamily="34" charset="0"/>
                <a:cs typeface="Calibri" panose="020F0502020204030204" pitchFamily="34" charset="0"/>
              </a:rPr>
              <a:t>reduced Bohr radius</a:t>
            </a:r>
            <a:endParaRPr lang="en-GB" sz="1400" dirty="0"/>
          </a:p>
        </p:txBody>
      </p:sp>
      <p:cxnSp>
        <p:nvCxnSpPr>
          <p:cNvPr id="23" name="Straight Arrow Connector 22">
            <a:extLst>
              <a:ext uri="{FF2B5EF4-FFF2-40B4-BE49-F238E27FC236}">
                <a16:creationId xmlns:a16="http://schemas.microsoft.com/office/drawing/2014/main" id="{B01B08E3-7F1F-B43F-E5C7-8298AF868B71}"/>
              </a:ext>
            </a:extLst>
          </p:cNvPr>
          <p:cNvCxnSpPr/>
          <p:nvPr/>
        </p:nvCxnSpPr>
        <p:spPr>
          <a:xfrm flipH="1">
            <a:off x="7041809" y="4000089"/>
            <a:ext cx="698016" cy="0"/>
          </a:xfrm>
          <a:prstGeom prst="straightConnector1">
            <a:avLst/>
          </a:prstGeom>
          <a:ln w="38100">
            <a:solidFill>
              <a:schemeClr val="accent6">
                <a:lumMod val="60000"/>
                <a:lumOff val="40000"/>
              </a:schemeClr>
            </a:solidFill>
            <a:tailEnd type="triangle" w="med" len="lg"/>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4F429A2F-BE23-CA0E-29E7-20BAAC6F286D}"/>
              </a:ext>
            </a:extLst>
          </p:cNvPr>
          <p:cNvCxnSpPr>
            <a:cxnSpLocks/>
          </p:cNvCxnSpPr>
          <p:nvPr/>
        </p:nvCxnSpPr>
        <p:spPr>
          <a:xfrm flipV="1">
            <a:off x="7732845" y="3084538"/>
            <a:ext cx="0" cy="922531"/>
          </a:xfrm>
          <a:prstGeom prst="line">
            <a:avLst/>
          </a:prstGeom>
          <a:ln w="38100">
            <a:solidFill>
              <a:schemeClr val="accent6">
                <a:lumMod val="60000"/>
                <a:lumOff val="40000"/>
              </a:schemeClr>
            </a:solidFill>
            <a:tailEnd w="med"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0DA9151-9C3D-A2B5-891D-000EB9276042}"/>
                  </a:ext>
                </a:extLst>
              </p:cNvPr>
              <p:cNvSpPr txBox="1"/>
              <p:nvPr/>
            </p:nvSpPr>
            <p:spPr>
              <a:xfrm>
                <a:off x="6055219" y="3696384"/>
                <a:ext cx="1133237" cy="6074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𝜌</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2</m:t>
                          </m:r>
                          <m:r>
                            <a:rPr lang="en-GB" sz="1600" b="0" i="1" smtClean="0">
                              <a:latin typeface="Cambria Math" panose="02040503050406030204" pitchFamily="18" charset="0"/>
                            </a:rPr>
                            <m:t>𝑟</m:t>
                          </m:r>
                        </m:num>
                        <m:den>
                          <m:r>
                            <a:rPr lang="en-GB" sz="1600" b="0" i="1" smtClean="0">
                              <a:latin typeface="Cambria Math" panose="02040503050406030204" pitchFamily="18" charset="0"/>
                            </a:rPr>
                            <m:t>𝑛</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𝑎</m:t>
                              </m:r>
                            </m:e>
                            <m:sub>
                              <m:r>
                                <a:rPr lang="en-GB" sz="1600" b="0" i="1" smtClean="0">
                                  <a:latin typeface="Cambria Math" panose="02040503050406030204" pitchFamily="18" charset="0"/>
                                </a:rPr>
                                <m:t>0</m:t>
                              </m:r>
                            </m:sub>
                            <m:sup>
                              <m:r>
                                <a:rPr lang="en-GB" sz="1600" b="0" i="1" smtClean="0">
                                  <a:latin typeface="Cambria Math" panose="02040503050406030204" pitchFamily="18" charset="0"/>
                                </a:rPr>
                                <m:t>∗</m:t>
                              </m:r>
                            </m:sup>
                          </m:sSubSup>
                        </m:den>
                      </m:f>
                    </m:oMath>
                  </m:oMathPara>
                </a14:m>
                <a:endParaRPr lang="en-GB" sz="1600" dirty="0"/>
              </a:p>
            </p:txBody>
          </p:sp>
        </mc:Choice>
        <mc:Fallback xmlns="">
          <p:sp>
            <p:nvSpPr>
              <p:cNvPr id="26" name="TextBox 25">
                <a:extLst>
                  <a:ext uri="{FF2B5EF4-FFF2-40B4-BE49-F238E27FC236}">
                    <a16:creationId xmlns:a16="http://schemas.microsoft.com/office/drawing/2014/main" id="{E0DA9151-9C3D-A2B5-891D-000EB9276042}"/>
                  </a:ext>
                </a:extLst>
              </p:cNvPr>
              <p:cNvSpPr txBox="1">
                <a:spLocks noRot="1" noChangeAspect="1" noMove="1" noResize="1" noEditPoints="1" noAdjustHandles="1" noChangeArrowheads="1" noChangeShapeType="1" noTextEdit="1"/>
              </p:cNvSpPr>
              <p:nvPr/>
            </p:nvSpPr>
            <p:spPr>
              <a:xfrm>
                <a:off x="6055219" y="3696384"/>
                <a:ext cx="1133237" cy="607410"/>
              </a:xfrm>
              <a:prstGeom prst="rect">
                <a:avLst/>
              </a:prstGeom>
              <a:blipFill>
                <a:blip r:embed="rId5"/>
                <a:stretch>
                  <a:fillRect/>
                </a:stretch>
              </a:blipFill>
            </p:spPr>
            <p:txBody>
              <a:bodyPr/>
              <a:lstStyle/>
              <a:p>
                <a:r>
                  <a:rPr lang="en-GB">
                    <a:noFill/>
                  </a:rPr>
                  <a:t> </a:t>
                </a:r>
              </a:p>
            </p:txBody>
          </p:sp>
        </mc:Fallback>
      </mc:AlternateContent>
      <p:cxnSp>
        <p:nvCxnSpPr>
          <p:cNvPr id="28" name="Straight Connector 27">
            <a:extLst>
              <a:ext uri="{FF2B5EF4-FFF2-40B4-BE49-F238E27FC236}">
                <a16:creationId xmlns:a16="http://schemas.microsoft.com/office/drawing/2014/main" id="{E78910A0-4D0D-7C8E-841D-93B9B0B91CE9}"/>
              </a:ext>
            </a:extLst>
          </p:cNvPr>
          <p:cNvCxnSpPr>
            <a:cxnSpLocks/>
          </p:cNvCxnSpPr>
          <p:nvPr/>
        </p:nvCxnSpPr>
        <p:spPr>
          <a:xfrm flipV="1">
            <a:off x="8086581" y="3084538"/>
            <a:ext cx="0" cy="1430022"/>
          </a:xfrm>
          <a:prstGeom prst="line">
            <a:avLst/>
          </a:prstGeom>
          <a:ln w="38100">
            <a:solidFill>
              <a:schemeClr val="accent5">
                <a:lumMod val="60000"/>
                <a:lumOff val="40000"/>
              </a:schemeClr>
            </a:solidFill>
            <a:headEnd type="triangle" w="med" len="lg"/>
            <a:tailEnd w="med" len="lg"/>
          </a:ln>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25D705DF-481E-C8E9-26E9-0621B54FCEFA}"/>
              </a:ext>
            </a:extLst>
          </p:cNvPr>
          <p:cNvSpPr txBox="1"/>
          <p:nvPr/>
        </p:nvSpPr>
        <p:spPr>
          <a:xfrm>
            <a:off x="7030015" y="4532653"/>
            <a:ext cx="2113131" cy="307777"/>
          </a:xfrm>
          <a:prstGeom prst="rect">
            <a:avLst/>
          </a:prstGeom>
          <a:noFill/>
        </p:spPr>
        <p:txBody>
          <a:bodyPr wrap="square">
            <a:spAutoFit/>
          </a:bodyPr>
          <a:lstStyle/>
          <a:p>
            <a:pPr algn="ctr"/>
            <a:r>
              <a:rPr lang="en-GB" sz="1400" dirty="0">
                <a:solidFill>
                  <a:srgbClr val="1F1F1F"/>
                </a:solidFill>
                <a:latin typeface="Calibri" panose="020F0502020204030204" pitchFamily="34" charset="0"/>
                <a:cs typeface="Calibri" panose="020F0502020204030204" pitchFamily="34" charset="0"/>
              </a:rPr>
              <a:t>gen. Laguerre polynomials</a:t>
            </a:r>
            <a:endParaRPr lang="en-GB" sz="1400" dirty="0"/>
          </a:p>
        </p:txBody>
      </p:sp>
      <p:cxnSp>
        <p:nvCxnSpPr>
          <p:cNvPr id="32" name="Straight Connector 31">
            <a:extLst>
              <a:ext uri="{FF2B5EF4-FFF2-40B4-BE49-F238E27FC236}">
                <a16:creationId xmlns:a16="http://schemas.microsoft.com/office/drawing/2014/main" id="{C4E0B5AA-F9BC-035F-A9EC-8AFC6CA1DAFD}"/>
              </a:ext>
            </a:extLst>
          </p:cNvPr>
          <p:cNvCxnSpPr>
            <a:cxnSpLocks/>
          </p:cNvCxnSpPr>
          <p:nvPr/>
        </p:nvCxnSpPr>
        <p:spPr>
          <a:xfrm flipV="1">
            <a:off x="9681887" y="3085502"/>
            <a:ext cx="0" cy="754465"/>
          </a:xfrm>
          <a:prstGeom prst="line">
            <a:avLst/>
          </a:prstGeom>
          <a:ln w="38100">
            <a:solidFill>
              <a:schemeClr val="accent2">
                <a:lumMod val="60000"/>
                <a:lumOff val="40000"/>
              </a:schemeClr>
            </a:solidFill>
            <a:headEnd type="triangle" w="med" len="lg"/>
            <a:tailEnd w="med" len="lg"/>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010F9A99-7AD4-5DBF-4589-C2911E091336}"/>
              </a:ext>
            </a:extLst>
          </p:cNvPr>
          <p:cNvSpPr txBox="1"/>
          <p:nvPr/>
        </p:nvSpPr>
        <p:spPr>
          <a:xfrm>
            <a:off x="8633710" y="3914937"/>
            <a:ext cx="2113131" cy="307777"/>
          </a:xfrm>
          <a:prstGeom prst="rect">
            <a:avLst/>
          </a:prstGeom>
          <a:noFill/>
        </p:spPr>
        <p:txBody>
          <a:bodyPr wrap="square">
            <a:spAutoFit/>
          </a:bodyPr>
          <a:lstStyle/>
          <a:p>
            <a:pPr algn="ctr"/>
            <a:r>
              <a:rPr lang="en-GB" sz="1400" dirty="0">
                <a:solidFill>
                  <a:srgbClr val="1F1F1F"/>
                </a:solidFill>
                <a:latin typeface="Calibri" panose="020F0502020204030204" pitchFamily="34" charset="0"/>
                <a:cs typeface="Calibri" panose="020F0502020204030204" pitchFamily="34" charset="0"/>
              </a:rPr>
              <a:t>spherical harmonics</a:t>
            </a:r>
            <a:endParaRPr lang="en-GB" sz="1400" dirty="0"/>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26F3098-B2B7-FA8D-BFAC-519E1E6A4752}"/>
                  </a:ext>
                </a:extLst>
              </p:cNvPr>
              <p:cNvSpPr txBox="1"/>
              <p:nvPr/>
            </p:nvSpPr>
            <p:spPr>
              <a:xfrm>
                <a:off x="3757147" y="5599455"/>
                <a:ext cx="1681149" cy="59182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𝜇</m:t>
                      </m:r>
                      <m:r>
                        <a:rPr lang="en-GB" sz="1600" b="0" i="1" smtClean="0">
                          <a:latin typeface="Cambria Math" panose="02040503050406030204" pitchFamily="18" charset="0"/>
                        </a:rPr>
                        <m:t>=</m:t>
                      </m:r>
                      <m:f>
                        <m:fPr>
                          <m:ctrlPr>
                            <a:rPr lang="en-GB" sz="1600" b="0" i="1" smtClean="0">
                              <a:latin typeface="Cambria Math" panose="02040503050406030204" pitchFamily="18" charset="0"/>
                            </a:rPr>
                          </m:ctrlPr>
                        </m:fPr>
                        <m:num>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𝑚</m:t>
                              </m:r>
                            </m:e>
                            <m:sub>
                              <m:r>
                                <m:rPr>
                                  <m:sty m:val="p"/>
                                </m:rPr>
                                <a:rPr lang="en-GB" sz="1600" b="0" i="0" smtClean="0">
                                  <a:latin typeface="Cambria Math" panose="02040503050406030204" pitchFamily="18" charset="0"/>
                                </a:rPr>
                                <m:t>e</m:t>
                              </m:r>
                            </m:sub>
                          </m:sSub>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𝑚</m:t>
                              </m:r>
                            </m:e>
                            <m:sub>
                              <m:r>
                                <m:rPr>
                                  <m:sty m:val="p"/>
                                </m:rPr>
                                <a:rPr lang="en-GB" sz="1600" b="0" i="0" smtClean="0">
                                  <a:latin typeface="Cambria Math" panose="02040503050406030204" pitchFamily="18" charset="0"/>
                                </a:rPr>
                                <m:t>p</m:t>
                              </m:r>
                            </m:sub>
                          </m:sSub>
                        </m:num>
                        <m:den>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𝑚</m:t>
                              </m:r>
                            </m:e>
                            <m:sub>
                              <m:r>
                                <m:rPr>
                                  <m:sty m:val="p"/>
                                </m:rPr>
                                <a:rPr lang="en-GB" sz="1600" b="0" i="0" smtClean="0">
                                  <a:latin typeface="Cambria Math" panose="02040503050406030204" pitchFamily="18" charset="0"/>
                                </a:rPr>
                                <m:t>e</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𝑚</m:t>
                              </m:r>
                            </m:e>
                            <m:sub>
                              <m:r>
                                <m:rPr>
                                  <m:sty m:val="p"/>
                                </m:rPr>
                                <a:rPr lang="en-GB" sz="1600" b="0" i="0" smtClean="0">
                                  <a:latin typeface="Cambria Math" panose="02040503050406030204" pitchFamily="18" charset="0"/>
                                </a:rPr>
                                <m:t>p</m:t>
                              </m:r>
                            </m:sub>
                          </m:sSub>
                        </m:den>
                      </m:f>
                    </m:oMath>
                  </m:oMathPara>
                </a14:m>
                <a:endParaRPr lang="en-GB" sz="1600" dirty="0"/>
              </a:p>
            </p:txBody>
          </p:sp>
        </mc:Choice>
        <mc:Fallback xmlns="">
          <p:sp>
            <p:nvSpPr>
              <p:cNvPr id="44" name="TextBox 43">
                <a:extLst>
                  <a:ext uri="{FF2B5EF4-FFF2-40B4-BE49-F238E27FC236}">
                    <a16:creationId xmlns:a16="http://schemas.microsoft.com/office/drawing/2014/main" id="{326F3098-B2B7-FA8D-BFAC-519E1E6A4752}"/>
                  </a:ext>
                </a:extLst>
              </p:cNvPr>
              <p:cNvSpPr txBox="1">
                <a:spLocks noRot="1" noChangeAspect="1" noMove="1" noResize="1" noEditPoints="1" noAdjustHandles="1" noChangeArrowheads="1" noChangeShapeType="1" noTextEdit="1"/>
              </p:cNvSpPr>
              <p:nvPr/>
            </p:nvSpPr>
            <p:spPr>
              <a:xfrm>
                <a:off x="3757147" y="5599455"/>
                <a:ext cx="1681149" cy="591829"/>
              </a:xfrm>
              <a:prstGeom prst="rect">
                <a:avLst/>
              </a:prstGeom>
              <a:blipFill>
                <a:blip r:embed="rId6"/>
                <a:stretch>
                  <a:fillRect/>
                </a:stretch>
              </a:blipFill>
            </p:spPr>
            <p:txBody>
              <a:bodyPr/>
              <a:lstStyle/>
              <a:p>
                <a:r>
                  <a:rPr lang="en-GB">
                    <a:noFill/>
                  </a:rPr>
                  <a:t> </a:t>
                </a:r>
              </a:p>
            </p:txBody>
          </p:sp>
        </mc:Fallback>
      </mc:AlternateContent>
      <p:sp>
        <p:nvSpPr>
          <p:cNvPr id="45" name="TextBox 44">
            <a:extLst>
              <a:ext uri="{FF2B5EF4-FFF2-40B4-BE49-F238E27FC236}">
                <a16:creationId xmlns:a16="http://schemas.microsoft.com/office/drawing/2014/main" id="{106BEB12-A904-19D6-2A22-81E2D3E05E81}"/>
              </a:ext>
            </a:extLst>
          </p:cNvPr>
          <p:cNvSpPr txBox="1"/>
          <p:nvPr/>
        </p:nvSpPr>
        <p:spPr>
          <a:xfrm>
            <a:off x="3726567" y="5304424"/>
            <a:ext cx="1742309" cy="307777"/>
          </a:xfrm>
          <a:prstGeom prst="rect">
            <a:avLst/>
          </a:prstGeom>
          <a:noFill/>
        </p:spPr>
        <p:txBody>
          <a:bodyPr wrap="square">
            <a:spAutoFit/>
          </a:bodyPr>
          <a:lstStyle/>
          <a:p>
            <a:pPr algn="ctr"/>
            <a:r>
              <a:rPr lang="en-GB" sz="1400" dirty="0">
                <a:solidFill>
                  <a:srgbClr val="1F1F1F"/>
                </a:solidFill>
                <a:latin typeface="Calibri" panose="020F0502020204030204" pitchFamily="34" charset="0"/>
                <a:cs typeface="Calibri" panose="020F0502020204030204" pitchFamily="34" charset="0"/>
              </a:rPr>
              <a:t>reduced mass</a:t>
            </a:r>
            <a:endParaRPr lang="en-GB" sz="1400" dirty="0"/>
          </a:p>
        </p:txBody>
      </p:sp>
      <p:sp>
        <p:nvSpPr>
          <p:cNvPr id="46" name="Left Brace 45">
            <a:extLst>
              <a:ext uri="{FF2B5EF4-FFF2-40B4-BE49-F238E27FC236}">
                <a16:creationId xmlns:a16="http://schemas.microsoft.com/office/drawing/2014/main" id="{3DEA2BDA-BCC0-14CC-C7C2-850C6BEFFCE5}"/>
              </a:ext>
            </a:extLst>
          </p:cNvPr>
          <p:cNvSpPr/>
          <p:nvPr/>
        </p:nvSpPr>
        <p:spPr>
          <a:xfrm rot="5400000">
            <a:off x="5432890" y="355461"/>
            <a:ext cx="213825" cy="2980423"/>
          </a:xfrm>
          <a:prstGeom prst="leftBrace">
            <a:avLst>
              <a:gd name="adj1" fmla="val 46680"/>
              <a:gd name="adj2" fmla="val 50000"/>
            </a:avLst>
          </a:prstGeom>
          <a:ln w="38100">
            <a:solidFill>
              <a:srgbClr val="8373B0">
                <a:alpha val="50000"/>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p:sp>
        <p:nvSpPr>
          <p:cNvPr id="47" name="TextBox 46">
            <a:extLst>
              <a:ext uri="{FF2B5EF4-FFF2-40B4-BE49-F238E27FC236}">
                <a16:creationId xmlns:a16="http://schemas.microsoft.com/office/drawing/2014/main" id="{F891967A-FB95-E743-061A-BF895B86E7A5}"/>
              </a:ext>
            </a:extLst>
          </p:cNvPr>
          <p:cNvSpPr txBox="1"/>
          <p:nvPr/>
        </p:nvSpPr>
        <p:spPr>
          <a:xfrm>
            <a:off x="4491706" y="1423150"/>
            <a:ext cx="2096191" cy="307777"/>
          </a:xfrm>
          <a:prstGeom prst="rect">
            <a:avLst/>
          </a:prstGeom>
          <a:noFill/>
        </p:spPr>
        <p:txBody>
          <a:bodyPr wrap="square">
            <a:spAutoFit/>
          </a:bodyPr>
          <a:lstStyle/>
          <a:p>
            <a:pPr algn="ctr"/>
            <a:r>
              <a:rPr lang="en-GB" sz="1400" dirty="0">
                <a:solidFill>
                  <a:srgbClr val="1F1F1F"/>
                </a:solidFill>
                <a:latin typeface="Calibri" panose="020F0502020204030204" pitchFamily="34" charset="0"/>
                <a:cs typeface="Calibri" panose="020F0502020204030204" pitchFamily="34" charset="0"/>
              </a:rPr>
              <a:t>normalisation </a:t>
            </a:r>
            <a:r>
              <a:rPr lang="en-GB" sz="1400" dirty="0" err="1">
                <a:solidFill>
                  <a:srgbClr val="1F1F1F"/>
                </a:solidFill>
                <a:latin typeface="Calibri" panose="020F0502020204030204" pitchFamily="34" charset="0"/>
                <a:cs typeface="Calibri" panose="020F0502020204030204" pitchFamily="34" charset="0"/>
              </a:rPr>
              <a:t>prefactors</a:t>
            </a:r>
            <a:endParaRPr lang="en-GB" sz="1400" dirty="0"/>
          </a:p>
        </p:txBody>
      </p:sp>
      <mc:AlternateContent xmlns:mc="http://schemas.openxmlformats.org/markup-compatibility/2006" xmlns:a14="http://schemas.microsoft.com/office/drawing/2010/main">
        <mc:Choice Requires="a14">
          <p:sp>
            <p:nvSpPr>
              <p:cNvPr id="49" name="Content Placeholder 1">
                <a:extLst>
                  <a:ext uri="{FF2B5EF4-FFF2-40B4-BE49-F238E27FC236}">
                    <a16:creationId xmlns:a16="http://schemas.microsoft.com/office/drawing/2014/main" id="{F3FCE9DE-1B26-D8C9-1723-89E3BD412D7B}"/>
                  </a:ext>
                </a:extLst>
              </p:cNvPr>
              <p:cNvSpPr txBox="1">
                <a:spLocks/>
              </p:cNvSpPr>
              <p:nvPr/>
            </p:nvSpPr>
            <p:spPr>
              <a:xfrm>
                <a:off x="6751901" y="5612201"/>
                <a:ext cx="5152884" cy="915949"/>
              </a:xfrm>
              <a:prstGeom prst="rect">
                <a:avLst/>
              </a:prstGeom>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GB" sz="2200" b="0" i="1" smtClean="0">
                              <a:latin typeface="Cambria Math" panose="02040503050406030204" pitchFamily="18" charset="0"/>
                            </a:rPr>
                          </m:ctrlPr>
                        </m:sSubPr>
                        <m:e>
                          <m:r>
                            <a:rPr lang="en-GB" sz="2200" b="0" i="1" smtClean="0">
                              <a:latin typeface="Cambria Math" panose="02040503050406030204" pitchFamily="18" charset="0"/>
                            </a:rPr>
                            <m:t>𝐸</m:t>
                          </m:r>
                        </m:e>
                        <m:sub>
                          <m:r>
                            <a:rPr lang="en-GB" sz="2200" b="0" i="1" smtClean="0">
                              <a:latin typeface="Cambria Math" panose="02040503050406030204" pitchFamily="18" charset="0"/>
                            </a:rPr>
                            <m:t>𝑛</m:t>
                          </m:r>
                        </m:sub>
                      </m:sSub>
                      <m:r>
                        <a:rPr lang="en-GB" sz="2200" b="0" i="1" smtClean="0">
                          <a:latin typeface="Cambria Math" panose="02040503050406030204" pitchFamily="18" charset="0"/>
                        </a:rPr>
                        <m:t>=</m:t>
                      </m:r>
                      <m:r>
                        <a:rPr lang="en-GB" sz="2200" i="1">
                          <a:latin typeface="Cambria Math" panose="02040503050406030204" pitchFamily="18" charset="0"/>
                        </a:rPr>
                        <m:t>−</m:t>
                      </m:r>
                      <m:f>
                        <m:fPr>
                          <m:ctrlPr>
                            <a:rPr lang="en-GB" sz="2200" i="1">
                              <a:latin typeface="Cambria Math" panose="02040503050406030204" pitchFamily="18" charset="0"/>
                            </a:rPr>
                          </m:ctrlPr>
                        </m:fPr>
                        <m:num>
                          <m:sSup>
                            <m:sSupPr>
                              <m:ctrlPr>
                                <a:rPr lang="en-GB" sz="2200" i="1">
                                  <a:latin typeface="Cambria Math" panose="02040503050406030204" pitchFamily="18" charset="0"/>
                                </a:rPr>
                              </m:ctrlPr>
                            </m:sSupPr>
                            <m:e>
                              <m:r>
                                <a:rPr lang="en-GB" sz="2200" i="1">
                                  <a:latin typeface="Cambria Math" panose="02040503050406030204" pitchFamily="18" charset="0"/>
                                </a:rPr>
                                <m:t>𝑒</m:t>
                              </m:r>
                            </m:e>
                            <m:sup>
                              <m:r>
                                <a:rPr lang="en-GB" sz="2200" i="1">
                                  <a:latin typeface="Cambria Math" panose="02040503050406030204" pitchFamily="18" charset="0"/>
                                </a:rPr>
                                <m:t>2</m:t>
                              </m:r>
                            </m:sup>
                          </m:sSup>
                        </m:num>
                        <m:den>
                          <m:r>
                            <a:rPr lang="en-GB" sz="2200" i="1">
                              <a:latin typeface="Cambria Math" panose="02040503050406030204" pitchFamily="18" charset="0"/>
                            </a:rPr>
                            <m:t>8</m:t>
                          </m:r>
                          <m:r>
                            <a:rPr lang="en-GB" sz="2200" i="1">
                              <a:latin typeface="Cambria Math" panose="02040503050406030204" pitchFamily="18" charset="0"/>
                            </a:rPr>
                            <m:t>𝜋</m:t>
                          </m:r>
                          <m:sSub>
                            <m:sSubPr>
                              <m:ctrlPr>
                                <a:rPr lang="en-GB" sz="2200" i="1">
                                  <a:latin typeface="Cambria Math" panose="02040503050406030204" pitchFamily="18" charset="0"/>
                                </a:rPr>
                              </m:ctrlPr>
                            </m:sSubPr>
                            <m:e>
                              <m:r>
                                <a:rPr lang="en-GB" sz="2200" b="0" i="1" smtClean="0">
                                  <a:latin typeface="Cambria Math" panose="02040503050406030204" pitchFamily="18" charset="0"/>
                                </a:rPr>
                                <m:t>𝜀</m:t>
                              </m:r>
                            </m:e>
                            <m:sub>
                              <m:r>
                                <a:rPr lang="en-GB" sz="2200" i="1">
                                  <a:latin typeface="Cambria Math" panose="02040503050406030204" pitchFamily="18" charset="0"/>
                                </a:rPr>
                                <m:t>0</m:t>
                              </m:r>
                            </m:sub>
                          </m:sSub>
                          <m:sSubSup>
                            <m:sSubSupPr>
                              <m:ctrlPr>
                                <a:rPr lang="en-GB" sz="2200" b="0" i="1" smtClean="0">
                                  <a:latin typeface="Cambria Math" panose="02040503050406030204" pitchFamily="18" charset="0"/>
                                </a:rPr>
                              </m:ctrlPr>
                            </m:sSubSupPr>
                            <m:e>
                              <m:r>
                                <a:rPr lang="en-GB" sz="2200" i="1">
                                  <a:latin typeface="Cambria Math" panose="02040503050406030204" pitchFamily="18" charset="0"/>
                                </a:rPr>
                                <m:t>𝑎</m:t>
                              </m:r>
                            </m:e>
                            <m:sub>
                              <m:r>
                                <a:rPr lang="en-GB" sz="2200" i="1">
                                  <a:latin typeface="Cambria Math" panose="02040503050406030204" pitchFamily="18" charset="0"/>
                                </a:rPr>
                                <m:t>0</m:t>
                              </m:r>
                            </m:sub>
                            <m:sup>
                              <m:r>
                                <a:rPr lang="en-GB" sz="2200" b="0" i="1" smtClean="0">
                                  <a:latin typeface="Cambria Math" panose="02040503050406030204" pitchFamily="18" charset="0"/>
                                </a:rPr>
                                <m:t>∗</m:t>
                              </m:r>
                            </m:sup>
                          </m:sSubSup>
                          <m:sSup>
                            <m:sSupPr>
                              <m:ctrlPr>
                                <a:rPr lang="en-GB" sz="2200" i="1">
                                  <a:latin typeface="Cambria Math" panose="02040503050406030204" pitchFamily="18" charset="0"/>
                                </a:rPr>
                              </m:ctrlPr>
                            </m:sSupPr>
                            <m:e>
                              <m:r>
                                <a:rPr lang="en-GB" sz="2200" i="1">
                                  <a:latin typeface="Cambria Math" panose="02040503050406030204" pitchFamily="18" charset="0"/>
                                </a:rPr>
                                <m:t>𝑛</m:t>
                              </m:r>
                            </m:e>
                            <m:sup>
                              <m:r>
                                <a:rPr lang="en-GB" sz="2200" i="1">
                                  <a:latin typeface="Cambria Math" panose="02040503050406030204" pitchFamily="18" charset="0"/>
                                </a:rPr>
                                <m:t>2</m:t>
                              </m:r>
                            </m:sup>
                          </m:sSup>
                        </m:den>
                      </m:f>
                      <m:r>
                        <a:rPr lang="en-GB" sz="2200" i="1">
                          <a:latin typeface="Cambria Math" panose="02040503050406030204" pitchFamily="18" charset="0"/>
                        </a:rPr>
                        <m:t>=</m:t>
                      </m:r>
                      <m:f>
                        <m:fPr>
                          <m:ctrlPr>
                            <a:rPr lang="en-GB" sz="2200" b="0" i="1" smtClean="0">
                              <a:latin typeface="Cambria Math" panose="02040503050406030204" pitchFamily="18" charset="0"/>
                            </a:rPr>
                          </m:ctrlPr>
                        </m:fPr>
                        <m:num>
                          <m:r>
                            <a:rPr lang="en-GB" sz="2200" i="1">
                              <a:latin typeface="Cambria Math" panose="02040503050406030204" pitchFamily="18" charset="0"/>
                            </a:rPr>
                            <m:t>13.5983</m:t>
                          </m:r>
                          <m:r>
                            <a:rPr lang="en-GB" sz="2200" b="0" i="0" smtClean="0">
                              <a:latin typeface="Cambria Math" panose="02040503050406030204" pitchFamily="18" charset="0"/>
                            </a:rPr>
                            <m:t> </m:t>
                          </m:r>
                          <m:r>
                            <m:rPr>
                              <m:sty m:val="p"/>
                            </m:rPr>
                            <a:rPr lang="en-GB" sz="2200" b="0" i="0" smtClean="0">
                              <a:latin typeface="Cambria Math" panose="02040503050406030204" pitchFamily="18" charset="0"/>
                            </a:rPr>
                            <m:t>eV</m:t>
                          </m:r>
                        </m:num>
                        <m:den>
                          <m:sSup>
                            <m:sSupPr>
                              <m:ctrlPr>
                                <a:rPr lang="en-GB" sz="2200" b="0" i="1" smtClean="0">
                                  <a:latin typeface="Cambria Math" panose="02040503050406030204" pitchFamily="18" charset="0"/>
                                </a:rPr>
                              </m:ctrlPr>
                            </m:sSupPr>
                            <m:e>
                              <m:r>
                                <a:rPr lang="en-GB" sz="2200" b="0" i="1" smtClean="0">
                                  <a:latin typeface="Cambria Math" panose="02040503050406030204" pitchFamily="18" charset="0"/>
                                </a:rPr>
                                <m:t>𝑛</m:t>
                              </m:r>
                            </m:e>
                            <m:sup>
                              <m:r>
                                <a:rPr lang="en-GB" sz="2200" b="0" i="1" smtClean="0">
                                  <a:latin typeface="Cambria Math" panose="02040503050406030204" pitchFamily="18" charset="0"/>
                                </a:rPr>
                                <m:t>2</m:t>
                              </m:r>
                            </m:sup>
                          </m:sSup>
                        </m:den>
                      </m:f>
                    </m:oMath>
                  </m:oMathPara>
                </a14:m>
                <a:endParaRPr lang="en-GB" sz="2200" dirty="0"/>
              </a:p>
            </p:txBody>
          </p:sp>
        </mc:Choice>
        <mc:Fallback xmlns="">
          <p:sp>
            <p:nvSpPr>
              <p:cNvPr id="49" name="Content Placeholder 1">
                <a:extLst>
                  <a:ext uri="{FF2B5EF4-FFF2-40B4-BE49-F238E27FC236}">
                    <a16:creationId xmlns:a16="http://schemas.microsoft.com/office/drawing/2014/main" id="{F3FCE9DE-1B26-D8C9-1723-89E3BD412D7B}"/>
                  </a:ext>
                </a:extLst>
              </p:cNvPr>
              <p:cNvSpPr txBox="1">
                <a:spLocks noRot="1" noChangeAspect="1" noMove="1" noResize="1" noEditPoints="1" noAdjustHandles="1" noChangeArrowheads="1" noChangeShapeType="1" noTextEdit="1"/>
              </p:cNvSpPr>
              <p:nvPr/>
            </p:nvSpPr>
            <p:spPr>
              <a:xfrm>
                <a:off x="6751901" y="5612201"/>
                <a:ext cx="5152884" cy="915949"/>
              </a:xfrm>
              <a:prstGeom prst="rect">
                <a:avLst/>
              </a:prstGeom>
              <a:blipFill>
                <a:blip r:embed="rId7"/>
                <a:stretch>
                  <a:fillRect/>
                </a:stretch>
              </a:blipFill>
            </p:spPr>
            <p:txBody>
              <a:bodyPr/>
              <a:lstStyle/>
              <a:p>
                <a:r>
                  <a:rPr lang="en-GB">
                    <a:noFill/>
                  </a:rPr>
                  <a:t> </a:t>
                </a:r>
              </a:p>
            </p:txBody>
          </p:sp>
        </mc:Fallback>
      </mc:AlternateContent>
      <p:sp>
        <p:nvSpPr>
          <p:cNvPr id="50" name="TextBox 49">
            <a:extLst>
              <a:ext uri="{FF2B5EF4-FFF2-40B4-BE49-F238E27FC236}">
                <a16:creationId xmlns:a16="http://schemas.microsoft.com/office/drawing/2014/main" id="{8D9E3EB8-62F6-4F36-4C8C-DD15A4E2930D}"/>
              </a:ext>
            </a:extLst>
          </p:cNvPr>
          <p:cNvSpPr txBox="1"/>
          <p:nvPr/>
        </p:nvSpPr>
        <p:spPr>
          <a:xfrm>
            <a:off x="6487529" y="5128737"/>
            <a:ext cx="2463021" cy="400110"/>
          </a:xfrm>
          <a:prstGeom prst="rect">
            <a:avLst/>
          </a:prstGeom>
          <a:noFill/>
        </p:spPr>
        <p:txBody>
          <a:bodyPr wrap="square">
            <a:spAutoFit/>
          </a:bodyPr>
          <a:lstStyle/>
          <a:p>
            <a:pPr marL="285750" indent="-285750">
              <a:buFont typeface="Arial" panose="020B0604020202020204" pitchFamily="34" charset="0"/>
              <a:buChar char="•"/>
            </a:pPr>
            <a:r>
              <a:rPr lang="en-GB" sz="2000" dirty="0">
                <a:solidFill>
                  <a:srgbClr val="1F1F1F"/>
                </a:solidFill>
                <a:latin typeface="Calibri" panose="020F0502020204030204" pitchFamily="34" charset="0"/>
                <a:cs typeface="Calibri" panose="020F0502020204030204" pitchFamily="34" charset="0"/>
              </a:rPr>
              <a:t>With the energy:</a:t>
            </a:r>
          </a:p>
        </p:txBody>
      </p:sp>
      <p:cxnSp>
        <p:nvCxnSpPr>
          <p:cNvPr id="54" name="Straight Arrow Connector 53">
            <a:extLst>
              <a:ext uri="{FF2B5EF4-FFF2-40B4-BE49-F238E27FC236}">
                <a16:creationId xmlns:a16="http://schemas.microsoft.com/office/drawing/2014/main" id="{AADCAD81-C4B1-47E5-A2FE-63C9C7E6BB43}"/>
              </a:ext>
            </a:extLst>
          </p:cNvPr>
          <p:cNvCxnSpPr>
            <a:cxnSpLocks/>
          </p:cNvCxnSpPr>
          <p:nvPr/>
        </p:nvCxnSpPr>
        <p:spPr>
          <a:xfrm>
            <a:off x="4597731" y="4701139"/>
            <a:ext cx="0" cy="489153"/>
          </a:xfrm>
          <a:prstGeom prst="straightConnector1">
            <a:avLst/>
          </a:prstGeom>
          <a:ln w="38100">
            <a:solidFill>
              <a:schemeClr val="accent1">
                <a:lumMod val="60000"/>
                <a:lumOff val="40000"/>
              </a:schemeClr>
            </a:solidFill>
            <a:tailEnd type="triangle" w="med" len="lg"/>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A5B66C8-CC59-E5BE-165C-5AECAAEE262D}"/>
                  </a:ext>
                </a:extLst>
              </p:cNvPr>
              <p:cNvSpPr txBox="1"/>
              <p:nvPr/>
            </p:nvSpPr>
            <p:spPr>
              <a:xfrm>
                <a:off x="589593" y="3604171"/>
                <a:ext cx="1463799"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𝑛</m:t>
                      </m:r>
                      <m:r>
                        <a:rPr lang="en-GB" sz="1600" b="0" i="1" smtClean="0">
                          <a:latin typeface="Cambria Math" panose="02040503050406030204" pitchFamily="18" charset="0"/>
                        </a:rPr>
                        <m:t>={1,2,3,…}</m:t>
                      </m:r>
                    </m:oMath>
                  </m:oMathPara>
                </a14:m>
                <a:endParaRPr lang="en-GB" sz="1600" dirty="0"/>
              </a:p>
            </p:txBody>
          </p:sp>
        </mc:Choice>
        <mc:Fallback xmlns="">
          <p:sp>
            <p:nvSpPr>
              <p:cNvPr id="55" name="TextBox 54">
                <a:extLst>
                  <a:ext uri="{FF2B5EF4-FFF2-40B4-BE49-F238E27FC236}">
                    <a16:creationId xmlns:a16="http://schemas.microsoft.com/office/drawing/2014/main" id="{FA5B66C8-CC59-E5BE-165C-5AECAAEE262D}"/>
                  </a:ext>
                </a:extLst>
              </p:cNvPr>
              <p:cNvSpPr txBox="1">
                <a:spLocks noRot="1" noChangeAspect="1" noMove="1" noResize="1" noEditPoints="1" noAdjustHandles="1" noChangeArrowheads="1" noChangeShapeType="1" noTextEdit="1"/>
              </p:cNvSpPr>
              <p:nvPr/>
            </p:nvSpPr>
            <p:spPr>
              <a:xfrm>
                <a:off x="589593" y="3604171"/>
                <a:ext cx="1463799" cy="338554"/>
              </a:xfrm>
              <a:prstGeom prst="rect">
                <a:avLst/>
              </a:prstGeom>
              <a:blipFill>
                <a:blip r:embed="rId8"/>
                <a:stretch>
                  <a:fillRect b="-1071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AEFEAD55-75CD-0FEA-CE00-37BFEE00F56C}"/>
                  </a:ext>
                </a:extLst>
              </p:cNvPr>
              <p:cNvSpPr txBox="1"/>
              <p:nvPr/>
            </p:nvSpPr>
            <p:spPr>
              <a:xfrm>
                <a:off x="589593" y="4024534"/>
                <a:ext cx="196919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600" b="0" i="1" smtClean="0">
                          <a:latin typeface="Cambria Math" panose="02040503050406030204" pitchFamily="18" charset="0"/>
                        </a:rPr>
                        <m:t>𝑙</m:t>
                      </m:r>
                      <m:r>
                        <a:rPr lang="en-GB" sz="1600" b="0" i="1" smtClean="0">
                          <a:latin typeface="Cambria Math" panose="02040503050406030204" pitchFamily="18" charset="0"/>
                        </a:rPr>
                        <m:t>={0,1,2, …,</m:t>
                      </m:r>
                      <m:r>
                        <a:rPr lang="en-GB" sz="1600" b="0" i="1" smtClean="0">
                          <a:latin typeface="Cambria Math" panose="02040503050406030204" pitchFamily="18" charset="0"/>
                        </a:rPr>
                        <m:t>𝑛</m:t>
                      </m:r>
                      <m:r>
                        <a:rPr lang="en-GB" sz="1600" b="0" i="1" smtClean="0">
                          <a:latin typeface="Cambria Math" panose="02040503050406030204" pitchFamily="18" charset="0"/>
                        </a:rPr>
                        <m:t>−1}</m:t>
                      </m:r>
                    </m:oMath>
                  </m:oMathPara>
                </a14:m>
                <a:endParaRPr lang="en-GB" sz="1600" dirty="0"/>
              </a:p>
            </p:txBody>
          </p:sp>
        </mc:Choice>
        <mc:Fallback xmlns="">
          <p:sp>
            <p:nvSpPr>
              <p:cNvPr id="56" name="TextBox 55">
                <a:extLst>
                  <a:ext uri="{FF2B5EF4-FFF2-40B4-BE49-F238E27FC236}">
                    <a16:creationId xmlns:a16="http://schemas.microsoft.com/office/drawing/2014/main" id="{AEFEAD55-75CD-0FEA-CE00-37BFEE00F56C}"/>
                  </a:ext>
                </a:extLst>
              </p:cNvPr>
              <p:cNvSpPr txBox="1">
                <a:spLocks noRot="1" noChangeAspect="1" noMove="1" noResize="1" noEditPoints="1" noAdjustHandles="1" noChangeArrowheads="1" noChangeShapeType="1" noTextEdit="1"/>
              </p:cNvSpPr>
              <p:nvPr/>
            </p:nvSpPr>
            <p:spPr>
              <a:xfrm>
                <a:off x="589593" y="4024534"/>
                <a:ext cx="1969193" cy="338554"/>
              </a:xfrm>
              <a:prstGeom prst="rect">
                <a:avLst/>
              </a:prstGeom>
              <a:blipFill>
                <a:blip r:embed="rId9"/>
                <a:stretch>
                  <a:fillRect b="-1428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E17CF8B0-6B4D-8AC0-AECC-790059CF4B0F}"/>
                  </a:ext>
                </a:extLst>
              </p:cNvPr>
              <p:cNvSpPr txBox="1"/>
              <p:nvPr/>
            </p:nvSpPr>
            <p:spPr>
              <a:xfrm>
                <a:off x="589593" y="4444898"/>
                <a:ext cx="2549096" cy="338554"/>
              </a:xfrm>
              <a:prstGeom prst="rect">
                <a:avLst/>
              </a:prstGeom>
              <a:noFill/>
            </p:spPr>
            <p:txBody>
              <a:bodyPr wrap="none" rtlCol="0">
                <a:spAutoFit/>
              </a:bodyPr>
              <a:lstStyle/>
              <a:p>
                <a14:m>
                  <m:oMath xmlns:m="http://schemas.openxmlformats.org/officeDocument/2006/math">
                    <m:r>
                      <a:rPr lang="en-GB" sz="1600" b="0" i="1" smtClean="0">
                        <a:latin typeface="Cambria Math" panose="02040503050406030204" pitchFamily="18" charset="0"/>
                      </a:rPr>
                      <m:t>𝑚</m:t>
                    </m:r>
                    <m:r>
                      <a:rPr lang="en-GB" sz="1600" b="0" i="1" smtClean="0">
                        <a:latin typeface="Cambria Math" panose="02040503050406030204" pitchFamily="18" charset="0"/>
                      </a:rPr>
                      <m:t>={−</m:t>
                    </m:r>
                    <m:r>
                      <a:rPr lang="en-GB" sz="1600" b="0" i="1" smtClean="0">
                        <a:latin typeface="Cambria Math" panose="02040503050406030204" pitchFamily="18" charset="0"/>
                      </a:rPr>
                      <m:t>𝑙</m:t>
                    </m:r>
                    <m:r>
                      <a:rPr lang="en-GB" sz="1600" b="0" i="1" smtClean="0">
                        <a:latin typeface="Cambria Math" panose="02040503050406030204" pitchFamily="18" charset="0"/>
                      </a:rPr>
                      <m:t>, −</m:t>
                    </m:r>
                    <m:r>
                      <a:rPr lang="en-GB" sz="1600" b="0" i="1" smtClean="0">
                        <a:latin typeface="Cambria Math" panose="02040503050406030204" pitchFamily="18" charset="0"/>
                      </a:rPr>
                      <m:t>𝑙</m:t>
                    </m:r>
                    <m:r>
                      <a:rPr lang="en-GB" sz="1600" b="0" i="1" smtClean="0">
                        <a:latin typeface="Cambria Math" panose="02040503050406030204" pitchFamily="18" charset="0"/>
                      </a:rPr>
                      <m:t>+1, …,</m:t>
                    </m:r>
                    <m:r>
                      <a:rPr lang="en-GB" sz="1600" b="0" i="1" smtClean="0">
                        <a:latin typeface="Cambria Math" panose="02040503050406030204" pitchFamily="18" charset="0"/>
                      </a:rPr>
                      <m:t>𝑙</m:t>
                    </m:r>
                    <m:r>
                      <a:rPr lang="en-GB" sz="1600" b="0" i="1" smtClean="0">
                        <a:latin typeface="Cambria Math" panose="02040503050406030204" pitchFamily="18" charset="0"/>
                      </a:rPr>
                      <m:t>−1, </m:t>
                    </m:r>
                    <m:r>
                      <a:rPr lang="en-GB" sz="1600" b="0" i="1" smtClean="0">
                        <a:latin typeface="Cambria Math" panose="02040503050406030204" pitchFamily="18" charset="0"/>
                      </a:rPr>
                      <m:t>𝑙</m:t>
                    </m:r>
                  </m:oMath>
                </a14:m>
                <a:r>
                  <a:rPr lang="en-GB" sz="1600" dirty="0"/>
                  <a:t>}</a:t>
                </a:r>
              </a:p>
            </p:txBody>
          </p:sp>
        </mc:Choice>
        <mc:Fallback xmlns="">
          <p:sp>
            <p:nvSpPr>
              <p:cNvPr id="57" name="TextBox 56">
                <a:extLst>
                  <a:ext uri="{FF2B5EF4-FFF2-40B4-BE49-F238E27FC236}">
                    <a16:creationId xmlns:a16="http://schemas.microsoft.com/office/drawing/2014/main" id="{E17CF8B0-6B4D-8AC0-AECC-790059CF4B0F}"/>
                  </a:ext>
                </a:extLst>
              </p:cNvPr>
              <p:cNvSpPr txBox="1">
                <a:spLocks noRot="1" noChangeAspect="1" noMove="1" noResize="1" noEditPoints="1" noAdjustHandles="1" noChangeArrowheads="1" noChangeShapeType="1" noTextEdit="1"/>
              </p:cNvSpPr>
              <p:nvPr/>
            </p:nvSpPr>
            <p:spPr>
              <a:xfrm>
                <a:off x="589593" y="4444898"/>
                <a:ext cx="2549096" cy="338554"/>
              </a:xfrm>
              <a:prstGeom prst="rect">
                <a:avLst/>
              </a:prstGeom>
              <a:blipFill>
                <a:blip r:embed="rId10"/>
                <a:stretch>
                  <a:fillRect t="-3571" r="-990" b="-21429"/>
                </a:stretch>
              </a:blipFill>
            </p:spPr>
            <p:txBody>
              <a:bodyPr/>
              <a:lstStyle/>
              <a:p>
                <a:r>
                  <a:rPr lang="en-GB">
                    <a:noFill/>
                  </a:rPr>
                  <a:t> </a:t>
                </a:r>
              </a:p>
            </p:txBody>
          </p:sp>
        </mc:Fallback>
      </mc:AlternateContent>
      <p:sp>
        <p:nvSpPr>
          <p:cNvPr id="5" name="Slide Number Placeholder 4">
            <a:extLst>
              <a:ext uri="{FF2B5EF4-FFF2-40B4-BE49-F238E27FC236}">
                <a16:creationId xmlns:a16="http://schemas.microsoft.com/office/drawing/2014/main" id="{734A3EA9-FA89-B646-DCD6-140E6DE6C805}"/>
              </a:ext>
            </a:extLst>
          </p:cNvPr>
          <p:cNvSpPr>
            <a:spLocks noGrp="1"/>
          </p:cNvSpPr>
          <p:nvPr>
            <p:ph type="sldNum" sz="quarter" idx="12"/>
          </p:nvPr>
        </p:nvSpPr>
        <p:spPr/>
        <p:txBody>
          <a:bodyPr/>
          <a:lstStyle/>
          <a:p>
            <a:fld id="{B89329CB-797D-6146-8DF7-8C5F7C196CE5}" type="slidenum">
              <a:rPr lang="en-GB" smtClean="0"/>
              <a:t>19</a:t>
            </a:fld>
            <a:endParaRPr lang="en-GB" dirty="0"/>
          </a:p>
        </p:txBody>
      </p:sp>
    </p:spTree>
    <p:extLst>
      <p:ext uri="{BB962C8B-B14F-4D97-AF65-F5344CB8AC3E}">
        <p14:creationId xmlns:p14="http://schemas.microsoft.com/office/powerpoint/2010/main" val="211295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6" grpId="0"/>
      <p:bldP spid="31" grpId="0"/>
      <p:bldP spid="33" grpId="0"/>
      <p:bldP spid="44" grpId="0"/>
      <p:bldP spid="45" grpId="0"/>
      <p:bldP spid="46" grpId="0" animBg="1"/>
      <p:bldP spid="47" grpId="0"/>
      <p:bldP spid="49" grpId="0"/>
      <p:bldP spid="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C655BED-0E96-4D47-88AD-9BBADCBDD330}"/>
              </a:ext>
            </a:extLst>
          </p:cNvPr>
          <p:cNvGrpSpPr/>
          <p:nvPr/>
        </p:nvGrpSpPr>
        <p:grpSpPr>
          <a:xfrm>
            <a:off x="655631" y="1198605"/>
            <a:ext cx="3627060" cy="2318320"/>
            <a:chOff x="3827721" y="914400"/>
            <a:chExt cx="4029740" cy="2589044"/>
          </a:xfrm>
        </p:grpSpPr>
        <p:pic>
          <p:nvPicPr>
            <p:cNvPr id="11" name="Picture 10">
              <a:extLst>
                <a:ext uri="{FF2B5EF4-FFF2-40B4-BE49-F238E27FC236}">
                  <a16:creationId xmlns:a16="http://schemas.microsoft.com/office/drawing/2014/main" id="{7AAD99FC-AD86-B14B-A159-A25510916A1A}"/>
                </a:ext>
              </a:extLst>
            </p:cNvPr>
            <p:cNvPicPr>
              <a:picLocks noChangeAspect="1"/>
            </p:cNvPicPr>
            <p:nvPr/>
          </p:nvPicPr>
          <p:blipFill rotWithShape="1">
            <a:blip r:embed="rId2"/>
            <a:srcRect t="6928"/>
            <a:stretch/>
          </p:blipFill>
          <p:spPr>
            <a:xfrm>
              <a:off x="3827721" y="914400"/>
              <a:ext cx="4029740" cy="2589044"/>
            </a:xfrm>
            <a:prstGeom prst="rect">
              <a:avLst/>
            </a:prstGeom>
          </p:spPr>
        </p:pic>
        <p:pic>
          <p:nvPicPr>
            <p:cNvPr id="12" name="Picture 11">
              <a:extLst>
                <a:ext uri="{FF2B5EF4-FFF2-40B4-BE49-F238E27FC236}">
                  <a16:creationId xmlns:a16="http://schemas.microsoft.com/office/drawing/2014/main" id="{4D04F063-E704-5B47-AEFC-1487704E2816}"/>
                </a:ext>
              </a:extLst>
            </p:cNvPr>
            <p:cNvPicPr>
              <a:picLocks noChangeAspect="1"/>
            </p:cNvPicPr>
            <p:nvPr/>
          </p:nvPicPr>
          <p:blipFill>
            <a:blip r:embed="rId3"/>
            <a:stretch>
              <a:fillRect/>
            </a:stretch>
          </p:blipFill>
          <p:spPr>
            <a:xfrm>
              <a:off x="6334199" y="3337700"/>
              <a:ext cx="1523262" cy="165744"/>
            </a:xfrm>
            <a:prstGeom prst="rect">
              <a:avLst/>
            </a:prstGeom>
          </p:spPr>
        </p:pic>
      </p:grpSp>
      <p:pic>
        <p:nvPicPr>
          <p:cNvPr id="13" name="Picture 12" descr="A picture containing highway&#10;&#10;Description automatically generated">
            <a:extLst>
              <a:ext uri="{FF2B5EF4-FFF2-40B4-BE49-F238E27FC236}">
                <a16:creationId xmlns:a16="http://schemas.microsoft.com/office/drawing/2014/main" id="{F99C0119-3FAD-684C-A836-FDB87D8CD4EC}"/>
              </a:ext>
            </a:extLst>
          </p:cNvPr>
          <p:cNvPicPr>
            <a:picLocks noChangeAspect="1"/>
          </p:cNvPicPr>
          <p:nvPr/>
        </p:nvPicPr>
        <p:blipFill>
          <a:blip r:embed="rId4"/>
          <a:stretch>
            <a:fillRect/>
          </a:stretch>
        </p:blipFill>
        <p:spPr>
          <a:xfrm>
            <a:off x="655631" y="3888111"/>
            <a:ext cx="3627060" cy="2323585"/>
          </a:xfrm>
          <a:prstGeom prst="rect">
            <a:avLst/>
          </a:prstGeom>
        </p:spPr>
      </p:pic>
      <p:sp>
        <p:nvSpPr>
          <p:cNvPr id="16" name="Triangle 15">
            <a:extLst>
              <a:ext uri="{FF2B5EF4-FFF2-40B4-BE49-F238E27FC236}">
                <a16:creationId xmlns:a16="http://schemas.microsoft.com/office/drawing/2014/main" id="{3A20CD76-7BBD-C34D-B080-7689EB5646A9}"/>
              </a:ext>
            </a:extLst>
          </p:cNvPr>
          <p:cNvSpPr/>
          <p:nvPr/>
        </p:nvSpPr>
        <p:spPr>
          <a:xfrm rot="10800000">
            <a:off x="1443679" y="4374604"/>
            <a:ext cx="330063" cy="473451"/>
          </a:xfrm>
          <a:prstGeom prst="triangle">
            <a:avLst/>
          </a:prstGeom>
          <a:solidFill>
            <a:schemeClr val="tx2">
              <a:alpha val="58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 name="Triangle 16">
            <a:extLst>
              <a:ext uri="{FF2B5EF4-FFF2-40B4-BE49-F238E27FC236}">
                <a16:creationId xmlns:a16="http://schemas.microsoft.com/office/drawing/2014/main" id="{27B7B9FF-6EC9-1241-84E3-7DDBF26E1EDD}"/>
              </a:ext>
            </a:extLst>
          </p:cNvPr>
          <p:cNvSpPr/>
          <p:nvPr/>
        </p:nvSpPr>
        <p:spPr>
          <a:xfrm rot="10800000">
            <a:off x="2911645" y="3684314"/>
            <a:ext cx="330063" cy="473451"/>
          </a:xfrm>
          <a:prstGeom prst="triangle">
            <a:avLst/>
          </a:prstGeom>
          <a:solidFill>
            <a:schemeClr val="tx2">
              <a:alpha val="59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TextBox 19">
            <a:extLst>
              <a:ext uri="{FF2B5EF4-FFF2-40B4-BE49-F238E27FC236}">
                <a16:creationId xmlns:a16="http://schemas.microsoft.com/office/drawing/2014/main" id="{E9817A1A-FBF3-514B-8A2E-76E20BBB47C4}"/>
              </a:ext>
            </a:extLst>
          </p:cNvPr>
          <p:cNvSpPr txBox="1"/>
          <p:nvPr/>
        </p:nvSpPr>
        <p:spPr>
          <a:xfrm rot="16200000">
            <a:off x="1379822" y="4360762"/>
            <a:ext cx="433132" cy="307777"/>
          </a:xfrm>
          <a:prstGeom prst="rect">
            <a:avLst/>
          </a:prstGeom>
          <a:noFill/>
        </p:spPr>
        <p:txBody>
          <a:bodyPr wrap="none" rtlCol="0">
            <a:spAutoFit/>
          </a:bodyPr>
          <a:lstStyle/>
          <a:p>
            <a:r>
              <a:rPr lang="en-GB" sz="1400" dirty="0">
                <a:ln w="9525">
                  <a:noFill/>
                </a:ln>
                <a:solidFill>
                  <a:schemeClr val="bg1"/>
                </a:solidFill>
              </a:rPr>
              <a:t>me</a:t>
            </a:r>
          </a:p>
        </p:txBody>
      </p:sp>
      <p:pic>
        <p:nvPicPr>
          <p:cNvPr id="27" name="Picture 26">
            <a:extLst>
              <a:ext uri="{FF2B5EF4-FFF2-40B4-BE49-F238E27FC236}">
                <a16:creationId xmlns:a16="http://schemas.microsoft.com/office/drawing/2014/main" id="{2E42FA31-6C82-1C4F-BCE7-9A6A09BC325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08972" y="1198605"/>
            <a:ext cx="3759818" cy="5013091"/>
          </a:xfrm>
          <a:prstGeom prst="rect">
            <a:avLst/>
          </a:prstGeom>
          <a:ln w="19050">
            <a:noFill/>
          </a:ln>
        </p:spPr>
      </p:pic>
      <p:sp>
        <p:nvSpPr>
          <p:cNvPr id="30" name="Text Box 11">
            <a:extLst>
              <a:ext uri="{FF2B5EF4-FFF2-40B4-BE49-F238E27FC236}">
                <a16:creationId xmlns:a16="http://schemas.microsoft.com/office/drawing/2014/main" id="{D0FDFBBB-A606-9845-8D4B-7F9CADA08AB8}"/>
              </a:ext>
            </a:extLst>
          </p:cNvPr>
          <p:cNvSpPr txBox="1">
            <a:spLocks noChangeArrowheads="1"/>
          </p:cNvSpPr>
          <p:nvPr/>
        </p:nvSpPr>
        <p:spPr bwMode="auto">
          <a:xfrm>
            <a:off x="4508972" y="1198604"/>
            <a:ext cx="3784206" cy="584775"/>
          </a:xfrm>
          <a:prstGeom prst="rect">
            <a:avLst/>
          </a:prstGeom>
          <a:solidFill>
            <a:schemeClr val="tx2">
              <a:alpha val="59000"/>
            </a:schemeClr>
          </a:solidFill>
          <a:ln>
            <a:noFill/>
          </a:ln>
          <a:effectLst/>
        </p:spPr>
        <p:txBody>
          <a:bodyPr wrap="square">
            <a:spAutoFit/>
          </a:bodyPr>
          <a:lstStyle/>
          <a:p>
            <a:r>
              <a:rPr lang="cy-GB" altLang="en-US" sz="3200" b="1" dirty="0">
                <a:ln w="19050">
                  <a:noFill/>
                </a:ln>
                <a:solidFill>
                  <a:schemeClr val="bg1"/>
                </a:solidFill>
              </a:rPr>
              <a:t>The JET torus</a:t>
            </a:r>
          </a:p>
        </p:txBody>
      </p:sp>
      <p:sp>
        <p:nvSpPr>
          <p:cNvPr id="14" name="TextBox 13">
            <a:extLst>
              <a:ext uri="{FF2B5EF4-FFF2-40B4-BE49-F238E27FC236}">
                <a16:creationId xmlns:a16="http://schemas.microsoft.com/office/drawing/2014/main" id="{3B60ED98-1AC1-164F-A752-FB806BD50CED}"/>
              </a:ext>
            </a:extLst>
          </p:cNvPr>
          <p:cNvSpPr txBox="1"/>
          <p:nvPr/>
        </p:nvSpPr>
        <p:spPr>
          <a:xfrm rot="16200000">
            <a:off x="2824844" y="3689282"/>
            <a:ext cx="503664" cy="307777"/>
          </a:xfrm>
          <a:prstGeom prst="rect">
            <a:avLst/>
          </a:prstGeom>
          <a:noFill/>
        </p:spPr>
        <p:txBody>
          <a:bodyPr wrap="none" rtlCol="0">
            <a:spAutoFit/>
          </a:bodyPr>
          <a:lstStyle/>
          <a:p>
            <a:r>
              <a:rPr lang="en-GB" sz="1400" dirty="0">
                <a:ln w="9525">
                  <a:noFill/>
                </a:ln>
                <a:solidFill>
                  <a:schemeClr val="bg1"/>
                </a:solidFill>
              </a:rPr>
              <a:t>JET</a:t>
            </a:r>
          </a:p>
        </p:txBody>
      </p:sp>
      <p:pic>
        <p:nvPicPr>
          <p:cNvPr id="3" name="Picture 2" descr="A picture containing text, clipart&#10;&#10;Description automatically generated">
            <a:extLst>
              <a:ext uri="{FF2B5EF4-FFF2-40B4-BE49-F238E27FC236}">
                <a16:creationId xmlns:a16="http://schemas.microsoft.com/office/drawing/2014/main" id="{F8704D73-9CAE-D845-90EF-17EE93BFF77D}"/>
              </a:ext>
            </a:extLst>
          </p:cNvPr>
          <p:cNvPicPr>
            <a:picLocks noChangeAspect="1"/>
          </p:cNvPicPr>
          <p:nvPr/>
        </p:nvPicPr>
        <p:blipFill>
          <a:blip r:embed="rId6"/>
          <a:stretch>
            <a:fillRect/>
          </a:stretch>
        </p:blipFill>
        <p:spPr>
          <a:xfrm>
            <a:off x="2691560" y="5476868"/>
            <a:ext cx="1496700" cy="634019"/>
          </a:xfrm>
          <a:prstGeom prst="rect">
            <a:avLst/>
          </a:prstGeom>
        </p:spPr>
      </p:pic>
      <p:sp>
        <p:nvSpPr>
          <p:cNvPr id="18" name="Title 2">
            <a:extLst>
              <a:ext uri="{FF2B5EF4-FFF2-40B4-BE49-F238E27FC236}">
                <a16:creationId xmlns:a16="http://schemas.microsoft.com/office/drawing/2014/main" id="{F85687DB-44C8-3247-9043-82F3C67C49A6}"/>
              </a:ext>
            </a:extLst>
          </p:cNvPr>
          <p:cNvSpPr>
            <a:spLocks noGrp="1"/>
          </p:cNvSpPr>
          <p:nvPr>
            <p:ph type="title"/>
          </p:nvPr>
        </p:nvSpPr>
        <p:spPr>
          <a:xfrm>
            <a:off x="166868" y="205430"/>
            <a:ext cx="11356917" cy="666929"/>
          </a:xfrm>
        </p:spPr>
        <p:txBody>
          <a:bodyPr>
            <a:normAutofit fontScale="90000"/>
          </a:bodyPr>
          <a:lstStyle/>
          <a:p>
            <a:pPr algn="ctr"/>
            <a:r>
              <a:rPr lang="en-GB" dirty="0"/>
              <a:t>UK Atomic Energy Authority: Culham Campus</a:t>
            </a:r>
          </a:p>
        </p:txBody>
      </p:sp>
      <p:sp>
        <p:nvSpPr>
          <p:cNvPr id="21" name="Rectangle 20">
            <a:extLst>
              <a:ext uri="{FF2B5EF4-FFF2-40B4-BE49-F238E27FC236}">
                <a16:creationId xmlns:a16="http://schemas.microsoft.com/office/drawing/2014/main" id="{A5818036-A117-D040-BB8F-B215E6BFDF3F}"/>
              </a:ext>
            </a:extLst>
          </p:cNvPr>
          <p:cNvSpPr/>
          <p:nvPr/>
        </p:nvSpPr>
        <p:spPr>
          <a:xfrm>
            <a:off x="8564940" y="1166212"/>
            <a:ext cx="3627060" cy="2923877"/>
          </a:xfrm>
          <a:prstGeom prst="rect">
            <a:avLst/>
          </a:prstGeom>
        </p:spPr>
        <p:txBody>
          <a:bodyPr wrap="square">
            <a:spAutoFit/>
          </a:bodyPr>
          <a:lstStyle/>
          <a:p>
            <a:pPr eaLnBrk="0" hangingPunct="0">
              <a:spcBef>
                <a:spcPct val="50000"/>
              </a:spcBef>
            </a:pPr>
            <a:r>
              <a:rPr lang="en-GB" altLang="en-US" sz="1600" b="1" dirty="0"/>
              <a:t>Materials Modelling Group:</a:t>
            </a:r>
          </a:p>
          <a:p>
            <a:pPr lvl="1" eaLnBrk="0" hangingPunct="0">
              <a:spcBef>
                <a:spcPct val="50000"/>
              </a:spcBef>
            </a:pPr>
            <a:r>
              <a:rPr lang="en-GB" altLang="en-US" sz="1600" dirty="0"/>
              <a:t>Sergei L. Dudarev</a:t>
            </a:r>
          </a:p>
          <a:p>
            <a:pPr lvl="1" eaLnBrk="0" hangingPunct="0">
              <a:spcBef>
                <a:spcPct val="50000"/>
              </a:spcBef>
            </a:pPr>
            <a:r>
              <a:rPr lang="en-GB" altLang="en-US" sz="1600" dirty="0"/>
              <a:t>Daniel R. Mason</a:t>
            </a:r>
          </a:p>
          <a:p>
            <a:pPr lvl="1" eaLnBrk="0" hangingPunct="0">
              <a:spcBef>
                <a:spcPct val="50000"/>
              </a:spcBef>
            </a:pPr>
            <a:r>
              <a:rPr lang="en-GB" altLang="en-US" sz="1600" dirty="0"/>
              <a:t>Luca Reali</a:t>
            </a:r>
          </a:p>
          <a:p>
            <a:pPr lvl="1" eaLnBrk="0" hangingPunct="0">
              <a:spcBef>
                <a:spcPct val="50000"/>
              </a:spcBef>
            </a:pPr>
            <a:r>
              <a:rPr lang="en-GB" altLang="en-US" sz="1600" dirty="0"/>
              <a:t>Andrew R. Warwick</a:t>
            </a:r>
          </a:p>
          <a:p>
            <a:pPr lvl="1" eaLnBrk="0" hangingPunct="0">
              <a:spcBef>
                <a:spcPct val="50000"/>
              </a:spcBef>
            </a:pPr>
            <a:r>
              <a:rPr lang="en-GB" altLang="en-US" sz="1600" dirty="0"/>
              <a:t>Samanyu Tirumala</a:t>
            </a:r>
          </a:p>
          <a:p>
            <a:pPr lvl="1" eaLnBrk="0" hangingPunct="0">
              <a:spcBef>
                <a:spcPct val="50000"/>
              </a:spcBef>
            </a:pPr>
            <a:r>
              <a:rPr lang="en-GB" altLang="en-US" sz="1600" dirty="0"/>
              <a:t>Sanjeet Kaur</a:t>
            </a:r>
          </a:p>
          <a:p>
            <a:pPr lvl="1" eaLnBrk="0" hangingPunct="0">
              <a:spcBef>
                <a:spcPct val="50000"/>
              </a:spcBef>
            </a:pPr>
            <a:r>
              <a:rPr lang="en-GB" altLang="en-US" sz="1600" dirty="0"/>
              <a:t>Sho Hayakawa</a:t>
            </a:r>
          </a:p>
        </p:txBody>
      </p:sp>
      <p:sp>
        <p:nvSpPr>
          <p:cNvPr id="2" name="Slide Number Placeholder 1">
            <a:extLst>
              <a:ext uri="{FF2B5EF4-FFF2-40B4-BE49-F238E27FC236}">
                <a16:creationId xmlns:a16="http://schemas.microsoft.com/office/drawing/2014/main" id="{DEB9C8E9-83FC-A9DF-5998-2F9A86AB9481}"/>
              </a:ext>
            </a:extLst>
          </p:cNvPr>
          <p:cNvSpPr>
            <a:spLocks noGrp="1"/>
          </p:cNvSpPr>
          <p:nvPr>
            <p:ph type="sldNum" sz="quarter" idx="11"/>
          </p:nvPr>
        </p:nvSpPr>
        <p:spPr/>
        <p:txBody>
          <a:bodyPr/>
          <a:lstStyle/>
          <a:p>
            <a:fld id="{35482B25-261F-464E-BDD8-63296DE4D8A4}" type="slidenum">
              <a:rPr lang="en-US" smtClean="0"/>
              <a:pPr/>
              <a:t>2</a:t>
            </a:fld>
            <a:endParaRPr lang="en-US" dirty="0"/>
          </a:p>
        </p:txBody>
      </p:sp>
    </p:spTree>
    <p:extLst>
      <p:ext uri="{BB962C8B-B14F-4D97-AF65-F5344CB8AC3E}">
        <p14:creationId xmlns:p14="http://schemas.microsoft.com/office/powerpoint/2010/main" val="4012647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D84590-B949-332A-B595-A464D0D2776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3C0F694-5FA7-3561-F449-0E068B60EA76}"/>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The hydrogen atom</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204FB5C-F162-1707-E025-4DE17EEE0EEC}"/>
                  </a:ext>
                </a:extLst>
              </p:cNvPr>
              <p:cNvSpPr txBox="1"/>
              <p:nvPr/>
            </p:nvSpPr>
            <p:spPr>
              <a:xfrm>
                <a:off x="838200" y="1175810"/>
                <a:ext cx="10209552" cy="369332"/>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You may recognise plots of “orbitals” from Chemistry, showing the probability density </a:t>
                </a:r>
                <a14:m>
                  <m:oMath xmlns:m="http://schemas.openxmlformats.org/officeDocument/2006/math">
                    <m:sSubSup>
                      <m:sSubSupPr>
                        <m:ctrlPr>
                          <a:rPr lang="en-GB" b="0" i="1" smtClean="0">
                            <a:latin typeface="Cambria Math" panose="02040503050406030204" pitchFamily="18" charset="0"/>
                          </a:rPr>
                        </m:ctrlPr>
                      </m:sSubSup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𝜌</m:t>
                            </m:r>
                          </m:e>
                          <m:sub>
                            <m:r>
                              <a:rPr lang="en-GB" b="0" i="1" smtClean="0">
                                <a:latin typeface="Cambria Math" panose="02040503050406030204" pitchFamily="18" charset="0"/>
                              </a:rPr>
                              <m:t>𝑛𝑙𝑚</m:t>
                            </m:r>
                          </m:sub>
                        </m:sSub>
                        <m:r>
                          <a:rPr lang="en-GB" b="0" i="1" smtClean="0">
                            <a:latin typeface="Cambria Math" panose="02040503050406030204" pitchFamily="18" charset="0"/>
                          </a:rPr>
                          <m:t>=</m:t>
                        </m:r>
                        <m:r>
                          <a:rPr lang="en-GB" b="0" i="1" smtClean="0">
                            <a:latin typeface="Cambria Math" panose="02040503050406030204" pitchFamily="18" charset="0"/>
                          </a:rPr>
                          <m:t>𝜓</m:t>
                        </m:r>
                      </m:e>
                      <m:sub>
                        <m:r>
                          <a:rPr lang="en-GB" b="0" i="1" smtClean="0">
                            <a:latin typeface="Cambria Math" panose="02040503050406030204" pitchFamily="18" charset="0"/>
                          </a:rPr>
                          <m:t>𝑛𝑙𝑚</m:t>
                        </m:r>
                      </m:sub>
                      <m:sup>
                        <m:r>
                          <a:rPr lang="en-GB" b="0" i="1" smtClean="0">
                            <a:latin typeface="Cambria Math" panose="02040503050406030204" pitchFamily="18" charset="0"/>
                          </a:rPr>
                          <m:t>∗</m:t>
                        </m:r>
                      </m:sup>
                    </m:sSubSup>
                    <m:sSub>
                      <m:sSubPr>
                        <m:ctrlPr>
                          <a:rPr lang="en-GB" i="1">
                            <a:latin typeface="Cambria Math" panose="02040503050406030204" pitchFamily="18" charset="0"/>
                          </a:rPr>
                        </m:ctrlPr>
                      </m:sSubPr>
                      <m:e>
                        <m:r>
                          <a:rPr lang="en-GB" i="1">
                            <a:latin typeface="Cambria Math" panose="02040503050406030204" pitchFamily="18" charset="0"/>
                          </a:rPr>
                          <m:t>𝜓</m:t>
                        </m:r>
                      </m:e>
                      <m:sub>
                        <m:r>
                          <a:rPr lang="en-GB" i="1">
                            <a:latin typeface="Cambria Math" panose="02040503050406030204" pitchFamily="18" charset="0"/>
                          </a:rPr>
                          <m:t>𝑛𝑙𝑚</m:t>
                        </m:r>
                      </m:sub>
                    </m:sSub>
                  </m:oMath>
                </a14:m>
                <a:r>
                  <a:rPr lang="en-GB" dirty="0">
                    <a:solidFill>
                      <a:srgbClr val="1F1F1F"/>
                    </a:solidFill>
                    <a:latin typeface="Calibri" panose="020F0502020204030204" pitchFamily="34" charset="0"/>
                    <a:cs typeface="Calibri" panose="020F0502020204030204" pitchFamily="34" charset="0"/>
                  </a:rPr>
                  <a:t>:</a:t>
                </a:r>
              </a:p>
            </p:txBody>
          </p:sp>
        </mc:Choice>
        <mc:Fallback xmlns="">
          <p:sp>
            <p:nvSpPr>
              <p:cNvPr id="3" name="TextBox 2">
                <a:extLst>
                  <a:ext uri="{FF2B5EF4-FFF2-40B4-BE49-F238E27FC236}">
                    <a16:creationId xmlns:a16="http://schemas.microsoft.com/office/drawing/2014/main" id="{D204FB5C-F162-1707-E025-4DE17EEE0EEC}"/>
                  </a:ext>
                </a:extLst>
              </p:cNvPr>
              <p:cNvSpPr txBox="1">
                <a:spLocks noRot="1" noChangeAspect="1" noMove="1" noResize="1" noEditPoints="1" noAdjustHandles="1" noChangeArrowheads="1" noChangeShapeType="1" noTextEdit="1"/>
              </p:cNvSpPr>
              <p:nvPr/>
            </p:nvSpPr>
            <p:spPr>
              <a:xfrm>
                <a:off x="838200" y="1175810"/>
                <a:ext cx="10209552" cy="369332"/>
              </a:xfrm>
              <a:prstGeom prst="rect">
                <a:avLst/>
              </a:prstGeom>
              <a:blipFill>
                <a:blip r:embed="rId3"/>
                <a:stretch>
                  <a:fillRect l="-622" t="-6667" b="-26667"/>
                </a:stretch>
              </a:blipFill>
            </p:spPr>
            <p:txBody>
              <a:bodyPr/>
              <a:lstStyle/>
              <a:p>
                <a:r>
                  <a:rPr lang="en-GB">
                    <a:noFill/>
                  </a:rPr>
                  <a:t> </a:t>
                </a:r>
              </a:p>
            </p:txBody>
          </p:sp>
        </mc:Fallback>
      </mc:AlternateContent>
      <p:pic>
        <p:nvPicPr>
          <p:cNvPr id="5" name="Picture 6" descr="r/dataisbeautiful - [OC] Hydrogen Electron Clouds in 2D">
            <a:extLst>
              <a:ext uri="{FF2B5EF4-FFF2-40B4-BE49-F238E27FC236}">
                <a16:creationId xmlns:a16="http://schemas.microsoft.com/office/drawing/2014/main" id="{99671805-70C9-1BFB-F1FC-E567DED49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83196"/>
            <a:ext cx="8378313" cy="4712801"/>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7BB4377-F2AF-3740-8C6D-71F08270121E}"/>
              </a:ext>
            </a:extLst>
          </p:cNvPr>
          <p:cNvSpPr>
            <a:spLocks noGrp="1"/>
          </p:cNvSpPr>
          <p:nvPr>
            <p:ph type="sldNum" sz="quarter" idx="12"/>
          </p:nvPr>
        </p:nvSpPr>
        <p:spPr/>
        <p:txBody>
          <a:bodyPr/>
          <a:lstStyle/>
          <a:p>
            <a:fld id="{B89329CB-797D-6146-8DF7-8C5F7C196CE5}" type="slidenum">
              <a:rPr lang="en-GB" smtClean="0"/>
              <a:t>20</a:t>
            </a:fld>
            <a:endParaRPr lang="en-GB" dirty="0"/>
          </a:p>
        </p:txBody>
      </p:sp>
    </p:spTree>
    <p:extLst>
      <p:ext uri="{BB962C8B-B14F-4D97-AF65-F5344CB8AC3E}">
        <p14:creationId xmlns:p14="http://schemas.microsoft.com/office/powerpoint/2010/main" val="668404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C1BC0D-570A-7C36-05DD-548887C798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8700D0-2AD5-D7BB-3938-6AD7E8CBD545}"/>
              </a:ext>
            </a:extLst>
          </p:cNvPr>
          <p:cNvSpPr>
            <a:spLocks noGrp="1"/>
          </p:cNvSpPr>
          <p:nvPr>
            <p:ph type="title"/>
          </p:nvPr>
        </p:nvSpPr>
        <p:spPr>
          <a:xfrm>
            <a:off x="1" y="2766218"/>
            <a:ext cx="12191999" cy="1325563"/>
          </a:xfrm>
        </p:spPr>
        <p:txBody>
          <a:bodyPr/>
          <a:lstStyle/>
          <a:p>
            <a:pPr algn="ctr"/>
            <a:r>
              <a:rPr lang="en-GB" dirty="0"/>
              <a:t>Lecture 1: </a:t>
            </a:r>
            <a:r>
              <a:rPr lang="en-GB" sz="4400" dirty="0"/>
              <a:t>Quantum Mechanics in 1 hour</a:t>
            </a:r>
            <a:endParaRPr lang="en-GB" dirty="0"/>
          </a:p>
        </p:txBody>
      </p:sp>
      <p:sp>
        <p:nvSpPr>
          <p:cNvPr id="3" name="Slide Number Placeholder 2">
            <a:extLst>
              <a:ext uri="{FF2B5EF4-FFF2-40B4-BE49-F238E27FC236}">
                <a16:creationId xmlns:a16="http://schemas.microsoft.com/office/drawing/2014/main" id="{953D557B-19CA-EF67-B387-722265AF3318}"/>
              </a:ext>
            </a:extLst>
          </p:cNvPr>
          <p:cNvSpPr>
            <a:spLocks noGrp="1"/>
          </p:cNvSpPr>
          <p:nvPr>
            <p:ph type="sldNum" sz="quarter" idx="12"/>
          </p:nvPr>
        </p:nvSpPr>
        <p:spPr/>
        <p:txBody>
          <a:bodyPr/>
          <a:lstStyle/>
          <a:p>
            <a:fld id="{B89329CB-797D-6146-8DF7-8C5F7C196CE5}" type="slidenum">
              <a:rPr lang="en-GB" smtClean="0"/>
              <a:t>3</a:t>
            </a:fld>
            <a:endParaRPr lang="en-GB" dirty="0"/>
          </a:p>
        </p:txBody>
      </p:sp>
    </p:spTree>
    <p:extLst>
      <p:ext uri="{BB962C8B-B14F-4D97-AF65-F5344CB8AC3E}">
        <p14:creationId xmlns:p14="http://schemas.microsoft.com/office/powerpoint/2010/main" val="3101039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3E7D1-08AB-2104-921F-A829A5417B0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889F943-8305-D7BA-4B08-E66088CDDC57}"/>
              </a:ext>
            </a:extLst>
          </p:cNvPr>
          <p:cNvSpPr>
            <a:spLocks noGrp="1"/>
          </p:cNvSpPr>
          <p:nvPr>
            <p:ph idx="1"/>
          </p:nvPr>
        </p:nvSpPr>
        <p:spPr>
          <a:xfrm>
            <a:off x="686322" y="1107433"/>
            <a:ext cx="7795437" cy="389875"/>
          </a:xfrm>
        </p:spPr>
        <p:txBody>
          <a:bodyPr>
            <a:noAutofit/>
          </a:bodyPr>
          <a:lstStyle/>
          <a:p>
            <a:pPr marL="0" indent="0">
              <a:buNone/>
            </a:pPr>
            <a:r>
              <a:rPr lang="en-GB" sz="2000" b="0" dirty="0">
                <a:solidFill>
                  <a:srgbClr val="1F1F1F"/>
                </a:solidFill>
                <a:effectLst/>
                <a:latin typeface="Calibri" panose="020F0502020204030204" pitchFamily="34" charset="0"/>
                <a:cs typeface="Calibri" panose="020F0502020204030204" pitchFamily="34" charset="0"/>
              </a:rPr>
              <a:t>Greek: </a:t>
            </a:r>
            <a:r>
              <a:rPr lang="en-GB" sz="2000" b="0" i="1" dirty="0" err="1">
                <a:solidFill>
                  <a:srgbClr val="1F1F1F"/>
                </a:solidFill>
                <a:effectLst/>
                <a:latin typeface="Calibri" panose="020F0502020204030204" pitchFamily="34" charset="0"/>
                <a:cs typeface="Calibri" panose="020F0502020204030204" pitchFamily="34" charset="0"/>
              </a:rPr>
              <a:t>atomos</a:t>
            </a:r>
            <a:r>
              <a:rPr lang="en-GB" sz="2000" b="0" i="0" dirty="0">
                <a:solidFill>
                  <a:srgbClr val="1F1F1F"/>
                </a:solidFill>
                <a:effectLst/>
                <a:latin typeface="Calibri" panose="020F0502020204030204" pitchFamily="34" charset="0"/>
                <a:cs typeface="Calibri" panose="020F0502020204030204" pitchFamily="34" charset="0"/>
              </a:rPr>
              <a:t> ‘indivisible’, based on </a:t>
            </a:r>
            <a:r>
              <a:rPr lang="en-GB" sz="2000" b="0" i="1" dirty="0">
                <a:solidFill>
                  <a:srgbClr val="1F1F1F"/>
                </a:solidFill>
                <a:effectLst/>
                <a:latin typeface="Calibri" panose="020F0502020204030204" pitchFamily="34" charset="0"/>
                <a:cs typeface="Calibri" panose="020F0502020204030204" pitchFamily="34" charset="0"/>
              </a:rPr>
              <a:t>a-</a:t>
            </a:r>
            <a:r>
              <a:rPr lang="en-GB" sz="2000" b="0" i="0" dirty="0">
                <a:solidFill>
                  <a:srgbClr val="1F1F1F"/>
                </a:solidFill>
                <a:effectLst/>
                <a:latin typeface="Calibri" panose="020F0502020204030204" pitchFamily="34" charset="0"/>
                <a:cs typeface="Calibri" panose="020F0502020204030204" pitchFamily="34" charset="0"/>
              </a:rPr>
              <a:t> ‘not’ + </a:t>
            </a:r>
            <a:r>
              <a:rPr lang="en-GB" sz="2000" b="0" i="1" dirty="0" err="1">
                <a:solidFill>
                  <a:srgbClr val="1F1F1F"/>
                </a:solidFill>
                <a:effectLst/>
                <a:latin typeface="Calibri" panose="020F0502020204030204" pitchFamily="34" charset="0"/>
                <a:cs typeface="Calibri" panose="020F0502020204030204" pitchFamily="34" charset="0"/>
              </a:rPr>
              <a:t>temnein</a:t>
            </a:r>
            <a:r>
              <a:rPr lang="en-GB" sz="2000" b="0" i="1" dirty="0">
                <a:solidFill>
                  <a:srgbClr val="1F1F1F"/>
                </a:solidFill>
                <a:effectLst/>
                <a:latin typeface="Calibri" panose="020F0502020204030204" pitchFamily="34" charset="0"/>
                <a:cs typeface="Calibri" panose="020F0502020204030204" pitchFamily="34" charset="0"/>
              </a:rPr>
              <a:t> - ’to cut’</a:t>
            </a:r>
          </a:p>
          <a:p>
            <a:pPr marL="0" indent="0" algn="ctr">
              <a:buNone/>
            </a:pPr>
            <a:endParaRPr lang="en-GB" sz="20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B04148D4-6346-2359-E113-97F7230CB83C}"/>
              </a:ext>
            </a:extLst>
          </p:cNvPr>
          <p:cNvSpPr>
            <a:spLocks noGrp="1"/>
          </p:cNvSpPr>
          <p:nvPr>
            <p:ph type="title"/>
          </p:nvPr>
        </p:nvSpPr>
        <p:spPr>
          <a:xfrm>
            <a:off x="838200" y="237913"/>
            <a:ext cx="7637831" cy="744279"/>
          </a:xfrm>
        </p:spPr>
        <p:txBody>
          <a:bodyPr/>
          <a:lstStyle/>
          <a:p>
            <a:r>
              <a:rPr lang="en-GB" dirty="0">
                <a:latin typeface="Calibri" panose="020F0502020204030204" pitchFamily="34" charset="0"/>
                <a:cs typeface="Calibri" panose="020F0502020204030204" pitchFamily="34" charset="0"/>
              </a:rPr>
              <a:t>From atoms to materials</a:t>
            </a:r>
          </a:p>
        </p:txBody>
      </p:sp>
      <p:sp>
        <p:nvSpPr>
          <p:cNvPr id="5" name="TextBox 4">
            <a:extLst>
              <a:ext uri="{FF2B5EF4-FFF2-40B4-BE49-F238E27FC236}">
                <a16:creationId xmlns:a16="http://schemas.microsoft.com/office/drawing/2014/main" id="{1D4D1E30-FC4E-2CAA-053C-3C4B47490E4C}"/>
              </a:ext>
            </a:extLst>
          </p:cNvPr>
          <p:cNvSpPr txBox="1"/>
          <p:nvPr/>
        </p:nvSpPr>
        <p:spPr>
          <a:xfrm>
            <a:off x="686322" y="1635179"/>
            <a:ext cx="7637831" cy="2246769"/>
          </a:xfrm>
          <a:prstGeom prst="rect">
            <a:avLst/>
          </a:prstGeom>
          <a:noFill/>
        </p:spPr>
        <p:txBody>
          <a:bodyPr wrap="square">
            <a:spAutoFit/>
          </a:bodyPr>
          <a:lstStyle/>
          <a:p>
            <a:pPr marL="0" indent="0">
              <a:buNone/>
            </a:pPr>
            <a:r>
              <a:rPr lang="en-GB" sz="1400" b="0" i="1" dirty="0">
                <a:solidFill>
                  <a:srgbClr val="202122"/>
                </a:solidFill>
                <a:effectLst/>
                <a:latin typeface="Calibri" panose="020F0502020204030204" pitchFamily="34" charset="0"/>
                <a:cs typeface="Calibri" panose="020F0502020204030204" pitchFamily="34" charset="0"/>
              </a:rPr>
              <a:t>“[…] divisibility of matter comes to an end, and the smallest possible fragments must be bodies with sizes and shapes, […]. The smallest and indivisible bodies he called "atoms”. […] they are infinite in numbers and come in infinitely many varieties, and they have existed forever and that these atoms are in constant motion in the void or vacuum. The middle-sized objects of everyday life are complexes of atoms that are brought together by random collisions.”</a:t>
            </a:r>
          </a:p>
          <a:p>
            <a:pPr marL="0" indent="0">
              <a:buNone/>
            </a:pPr>
            <a:endParaRPr lang="en-GB" sz="1400" b="0" i="1" dirty="0">
              <a:solidFill>
                <a:srgbClr val="1F1F1F"/>
              </a:solidFill>
              <a:effectLst/>
              <a:latin typeface="Calibri" panose="020F0502020204030204" pitchFamily="34" charset="0"/>
              <a:cs typeface="Calibri" panose="020F0502020204030204" pitchFamily="34" charset="0"/>
            </a:endParaRPr>
          </a:p>
          <a:p>
            <a:pPr marL="0" indent="0">
              <a:buNone/>
            </a:pPr>
            <a:r>
              <a:rPr lang="en-GB" sz="1400" b="0" i="0" dirty="0">
                <a:solidFill>
                  <a:srgbClr val="202122"/>
                </a:solidFill>
                <a:effectLst/>
                <a:latin typeface="Calibri" panose="020F0502020204030204" pitchFamily="34" charset="0"/>
                <a:cs typeface="Calibri" panose="020F0502020204030204" pitchFamily="34" charset="0"/>
              </a:rPr>
              <a:t>[…] the solidness of the material corresponded to the shape of the atoms involved. </a:t>
            </a:r>
          </a:p>
          <a:p>
            <a:pPr marL="0" indent="0">
              <a:buNone/>
            </a:pPr>
            <a:r>
              <a:rPr lang="en-GB" sz="1400" b="0" i="0" dirty="0">
                <a:solidFill>
                  <a:srgbClr val="202122"/>
                </a:solidFill>
                <a:effectLst/>
                <a:latin typeface="Calibri" panose="020F0502020204030204" pitchFamily="34" charset="0"/>
                <a:cs typeface="Calibri" panose="020F0502020204030204" pitchFamily="34" charset="0"/>
              </a:rPr>
              <a:t>[…] distinguished them from each other by their shape, their size, and the arrangement of their parts. […] connections were explained by material links in which single atoms were supplied with attachments: some with hooks and eyes, others with balls and sockets.</a:t>
            </a:r>
            <a:endParaRPr lang="en-GB" sz="1400" b="0" i="1" dirty="0">
              <a:solidFill>
                <a:srgbClr val="1F1F1F"/>
              </a:solidFill>
              <a:effectLst/>
              <a:latin typeface="Calibri" panose="020F0502020204030204" pitchFamily="34" charset="0"/>
              <a:cs typeface="Calibri" panose="020F0502020204030204" pitchFamily="34" charset="0"/>
            </a:endParaRPr>
          </a:p>
        </p:txBody>
      </p:sp>
      <p:pic>
        <p:nvPicPr>
          <p:cNvPr id="9" name="Picture 8" descr="A painting of a person holding a drum&#10;&#10;AI-generated content may be incorrect.">
            <a:extLst>
              <a:ext uri="{FF2B5EF4-FFF2-40B4-BE49-F238E27FC236}">
                <a16:creationId xmlns:a16="http://schemas.microsoft.com/office/drawing/2014/main" id="{DAFB21E8-60E9-83AE-912D-0E76E89F1692}"/>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Effect>
                      <a14:brightnessContrast bright="40000"/>
                    </a14:imgEffect>
                  </a14:imgLayer>
                </a14:imgProps>
              </a:ext>
            </a:extLst>
          </a:blip>
          <a:stretch>
            <a:fillRect/>
          </a:stretch>
        </p:blipFill>
        <p:spPr>
          <a:xfrm>
            <a:off x="8969451" y="825338"/>
            <a:ext cx="2384349" cy="2896207"/>
          </a:xfrm>
          <a:prstGeom prst="rect">
            <a:avLst/>
          </a:prstGeom>
        </p:spPr>
      </p:pic>
      <p:sp>
        <p:nvSpPr>
          <p:cNvPr id="10" name="TextBox 9">
            <a:extLst>
              <a:ext uri="{FF2B5EF4-FFF2-40B4-BE49-F238E27FC236}">
                <a16:creationId xmlns:a16="http://schemas.microsoft.com/office/drawing/2014/main" id="{17A48590-776C-1F5B-E130-E27897809AAA}"/>
              </a:ext>
            </a:extLst>
          </p:cNvPr>
          <p:cNvSpPr txBox="1"/>
          <p:nvPr/>
        </p:nvSpPr>
        <p:spPr>
          <a:xfrm>
            <a:off x="8927209" y="3715710"/>
            <a:ext cx="2424061" cy="430887"/>
          </a:xfrm>
          <a:prstGeom prst="rect">
            <a:avLst/>
          </a:prstGeom>
          <a:noFill/>
        </p:spPr>
        <p:txBody>
          <a:bodyPr wrap="none" rtlCol="0">
            <a:spAutoFit/>
          </a:bodyPr>
          <a:lstStyle/>
          <a:p>
            <a:pPr algn="ctr"/>
            <a:r>
              <a:rPr lang="en-GB" sz="1100" b="0" dirty="0" err="1">
                <a:solidFill>
                  <a:srgbClr val="202122"/>
                </a:solidFill>
                <a:effectLst/>
                <a:latin typeface="Calibri" panose="020F0502020204030204" pitchFamily="34" charset="0"/>
                <a:cs typeface="Calibri" panose="020F0502020204030204" pitchFamily="34" charset="0"/>
              </a:rPr>
              <a:t>Dēmókritos</a:t>
            </a:r>
            <a:r>
              <a:rPr lang="en-GB" sz="1100" b="0" dirty="0">
                <a:solidFill>
                  <a:srgbClr val="202122"/>
                </a:solidFill>
                <a:effectLst/>
                <a:latin typeface="Calibri" panose="020F0502020204030204" pitchFamily="34" charset="0"/>
                <a:cs typeface="Calibri" panose="020F0502020204030204" pitchFamily="34" charset="0"/>
              </a:rPr>
              <a:t>, </a:t>
            </a:r>
            <a:r>
              <a:rPr lang="en-GB" sz="1100" b="0" i="1" dirty="0">
                <a:solidFill>
                  <a:srgbClr val="202122"/>
                </a:solidFill>
                <a:effectLst/>
                <a:latin typeface="Calibri" panose="020F0502020204030204" pitchFamily="34" charset="0"/>
                <a:cs typeface="Calibri" panose="020F0502020204030204" pitchFamily="34" charset="0"/>
              </a:rPr>
              <a:t>"laughing philosopher”</a:t>
            </a:r>
          </a:p>
          <a:p>
            <a:pPr algn="ctr"/>
            <a:r>
              <a:rPr lang="en-GB" sz="1100" dirty="0">
                <a:solidFill>
                  <a:srgbClr val="202122"/>
                </a:solidFill>
                <a:latin typeface="Calibri" panose="020F0502020204030204" pitchFamily="34" charset="0"/>
                <a:cs typeface="Calibri" panose="020F0502020204030204" pitchFamily="34" charset="0"/>
              </a:rPr>
              <a:t>Greek philosopher c. 460 – c. 370 BC11</a:t>
            </a:r>
            <a:endParaRPr lang="en-GB" sz="1100" dirty="0">
              <a:latin typeface="Calibri" panose="020F0502020204030204" pitchFamily="34" charset="0"/>
              <a:cs typeface="Calibri" panose="020F0502020204030204" pitchFamily="34" charset="0"/>
            </a:endParaRPr>
          </a:p>
        </p:txBody>
      </p:sp>
      <p:pic>
        <p:nvPicPr>
          <p:cNvPr id="14" name="Picture 13" descr="A group of colorful paper objects&#10;&#10;AI-generated content may be incorrect.">
            <a:extLst>
              <a:ext uri="{FF2B5EF4-FFF2-40B4-BE49-F238E27FC236}">
                <a16:creationId xmlns:a16="http://schemas.microsoft.com/office/drawing/2014/main" id="{DF29AD64-5219-D2AA-DDC9-49AAC098EB1E}"/>
              </a:ext>
            </a:extLst>
          </p:cNvPr>
          <p:cNvPicPr>
            <a:picLocks noChangeAspect="1"/>
          </p:cNvPicPr>
          <p:nvPr/>
        </p:nvPicPr>
        <p:blipFill>
          <a:blip r:embed="rId5"/>
          <a:stretch>
            <a:fillRect/>
          </a:stretch>
        </p:blipFill>
        <p:spPr>
          <a:xfrm>
            <a:off x="8265292" y="4255770"/>
            <a:ext cx="3591928" cy="2043312"/>
          </a:xfrm>
          <a:prstGeom prst="rect">
            <a:avLst/>
          </a:prstGeom>
        </p:spPr>
      </p:pic>
      <p:sp>
        <p:nvSpPr>
          <p:cNvPr id="16" name="TextBox 15">
            <a:extLst>
              <a:ext uri="{FF2B5EF4-FFF2-40B4-BE49-F238E27FC236}">
                <a16:creationId xmlns:a16="http://schemas.microsoft.com/office/drawing/2014/main" id="{EA3B8A0C-5434-9C17-D499-11FFE06D66B9}"/>
              </a:ext>
            </a:extLst>
          </p:cNvPr>
          <p:cNvSpPr txBox="1"/>
          <p:nvPr/>
        </p:nvSpPr>
        <p:spPr>
          <a:xfrm>
            <a:off x="8186375" y="6289120"/>
            <a:ext cx="3905730" cy="430887"/>
          </a:xfrm>
          <a:prstGeom prst="rect">
            <a:avLst/>
          </a:prstGeom>
          <a:noFill/>
        </p:spPr>
        <p:txBody>
          <a:bodyPr wrap="square">
            <a:spAutoFit/>
          </a:bodyPr>
          <a:lstStyle/>
          <a:p>
            <a:r>
              <a:rPr lang="en-GB" sz="1100" dirty="0">
                <a:latin typeface="Calibri" panose="020F0502020204030204" pitchFamily="34" charset="0"/>
                <a:cs typeface="Calibri" panose="020F0502020204030204" pitchFamily="34" charset="0"/>
              </a:rPr>
              <a:t>Collection of polyhedra. Reminiscent of </a:t>
            </a:r>
            <a:r>
              <a:rPr lang="en-GB" sz="1100" b="0" dirty="0" err="1">
                <a:solidFill>
                  <a:srgbClr val="202122"/>
                </a:solidFill>
                <a:effectLst/>
                <a:latin typeface="Calibri" panose="020F0502020204030204" pitchFamily="34" charset="0"/>
                <a:cs typeface="Calibri" panose="020F0502020204030204" pitchFamily="34" charset="0"/>
              </a:rPr>
              <a:t>Dēmókritos</a:t>
            </a:r>
            <a:r>
              <a:rPr lang="en-GB" sz="1100" b="0" dirty="0">
                <a:solidFill>
                  <a:srgbClr val="202122"/>
                </a:solidFill>
                <a:effectLst/>
                <a:latin typeface="Calibri" panose="020F0502020204030204" pitchFamily="34" charset="0"/>
                <a:cs typeface="Calibri" panose="020F0502020204030204" pitchFamily="34" charset="0"/>
              </a:rPr>
              <a:t>’</a:t>
            </a:r>
            <a:r>
              <a:rPr lang="en-GB" sz="1100" dirty="0">
                <a:latin typeface="Calibri" panose="020F0502020204030204" pitchFamily="34" charset="0"/>
                <a:cs typeface="Calibri" panose="020F0502020204030204" pitchFamily="34" charset="0"/>
              </a:rPr>
              <a:t> atoms?</a:t>
            </a:r>
          </a:p>
          <a:p>
            <a:r>
              <a:rPr lang="en-GB" sz="1100" dirty="0">
                <a:latin typeface="Calibri" panose="020F0502020204030204" pitchFamily="34" charset="0"/>
                <a:cs typeface="Calibri" panose="020F0502020204030204" pitchFamily="34" charset="0"/>
                <a:hlinkClick r:id="rId6"/>
              </a:rPr>
              <a:t>https://polyhedr.com/polyhedra.html</a:t>
            </a:r>
            <a:r>
              <a:rPr lang="en-GB" sz="1100" dirty="0">
                <a:latin typeface="Calibri" panose="020F0502020204030204" pitchFamily="34" charset="0"/>
                <a:cs typeface="Calibri" panose="020F0502020204030204" pitchFamily="34" charset="0"/>
              </a:rPr>
              <a:t>, accessed 06/05/2025</a:t>
            </a:r>
          </a:p>
        </p:txBody>
      </p:sp>
      <p:sp>
        <p:nvSpPr>
          <p:cNvPr id="20" name="TextBox 19">
            <a:extLst>
              <a:ext uri="{FF2B5EF4-FFF2-40B4-BE49-F238E27FC236}">
                <a16:creationId xmlns:a16="http://schemas.microsoft.com/office/drawing/2014/main" id="{BC577DD7-FCD3-4938-0E49-91303699B6F8}"/>
              </a:ext>
            </a:extLst>
          </p:cNvPr>
          <p:cNvSpPr txBox="1"/>
          <p:nvPr/>
        </p:nvSpPr>
        <p:spPr>
          <a:xfrm>
            <a:off x="759396" y="4221786"/>
            <a:ext cx="7637831" cy="369332"/>
          </a:xfrm>
          <a:prstGeom prst="rect">
            <a:avLst/>
          </a:prstGeom>
          <a:noFill/>
        </p:spPr>
        <p:txBody>
          <a:bodyPr wrap="square">
            <a:spAutoFit/>
          </a:bodyPr>
          <a:lstStyle/>
          <a:p>
            <a:r>
              <a:rPr lang="en-GB" sz="1800" b="0" i="0" dirty="0">
                <a:solidFill>
                  <a:srgbClr val="202122"/>
                </a:solidFill>
                <a:effectLst/>
                <a:latin typeface="Calibri" panose="020F0502020204030204" pitchFamily="34" charset="0"/>
                <a:cs typeface="Calibri" panose="020F0502020204030204" pitchFamily="34" charset="0"/>
              </a:rPr>
              <a:t>Since then, our view developed, through theory and experiments:</a:t>
            </a:r>
          </a:p>
        </p:txBody>
      </p:sp>
      <p:graphicFrame>
        <p:nvGraphicFramePr>
          <p:cNvPr id="2" name="Table 1">
            <a:extLst>
              <a:ext uri="{FF2B5EF4-FFF2-40B4-BE49-F238E27FC236}">
                <a16:creationId xmlns:a16="http://schemas.microsoft.com/office/drawing/2014/main" id="{A046F702-C2D6-B8F8-A6BB-88A56979CF87}"/>
              </a:ext>
            </a:extLst>
          </p:cNvPr>
          <p:cNvGraphicFramePr>
            <a:graphicFrameLocks noGrp="1"/>
          </p:cNvGraphicFramePr>
          <p:nvPr>
            <p:extLst>
              <p:ext uri="{D42A27DB-BD31-4B8C-83A1-F6EECF244321}">
                <p14:modId xmlns:p14="http://schemas.microsoft.com/office/powerpoint/2010/main" val="3129094178"/>
              </p:ext>
            </p:extLst>
          </p:nvPr>
        </p:nvGraphicFramePr>
        <p:xfrm>
          <a:off x="1238002" y="4620723"/>
          <a:ext cx="6680617" cy="1828800"/>
        </p:xfrm>
        <a:graphic>
          <a:graphicData uri="http://schemas.openxmlformats.org/drawingml/2006/table">
            <a:tbl>
              <a:tblPr firstRow="1" bandRow="1">
                <a:tableStyleId>{5C22544A-7EE6-4342-B048-85BDC9FD1C3A}</a:tableStyleId>
              </a:tblPr>
              <a:tblGrid>
                <a:gridCol w="1225237">
                  <a:extLst>
                    <a:ext uri="{9D8B030D-6E8A-4147-A177-3AD203B41FA5}">
                      <a16:colId xmlns:a16="http://schemas.microsoft.com/office/drawing/2014/main" val="2934642728"/>
                    </a:ext>
                  </a:extLst>
                </a:gridCol>
                <a:gridCol w="591398">
                  <a:extLst>
                    <a:ext uri="{9D8B030D-6E8A-4147-A177-3AD203B41FA5}">
                      <a16:colId xmlns:a16="http://schemas.microsoft.com/office/drawing/2014/main" val="2633859679"/>
                    </a:ext>
                  </a:extLst>
                </a:gridCol>
                <a:gridCol w="4863982">
                  <a:extLst>
                    <a:ext uri="{9D8B030D-6E8A-4147-A177-3AD203B41FA5}">
                      <a16:colId xmlns:a16="http://schemas.microsoft.com/office/drawing/2014/main" val="1983414930"/>
                    </a:ext>
                  </a:extLst>
                </a:gridCol>
              </a:tblGrid>
              <a:tr h="216358">
                <a:tc>
                  <a:txBody>
                    <a:bodyPr/>
                    <a:lstStyle/>
                    <a:p>
                      <a:r>
                        <a:rPr lang="en-GB" sz="1400" b="0" dirty="0">
                          <a:solidFill>
                            <a:schemeClr val="tx1"/>
                          </a:solidFill>
                        </a:rPr>
                        <a:t>Dalton</a:t>
                      </a:r>
                    </a:p>
                  </a:txBody>
                  <a:tcPr>
                    <a:noFill/>
                  </a:tcPr>
                </a:tc>
                <a:tc>
                  <a:txBody>
                    <a:bodyPr/>
                    <a:lstStyle/>
                    <a:p>
                      <a:r>
                        <a:rPr lang="en-GB" sz="1400" b="0" dirty="0">
                          <a:solidFill>
                            <a:schemeClr val="tx1"/>
                          </a:solidFill>
                        </a:rPr>
                        <a:t>1804</a:t>
                      </a:r>
                    </a:p>
                  </a:txBody>
                  <a:tcPr>
                    <a:noFill/>
                  </a:tcPr>
                </a:tc>
                <a:tc>
                  <a:txBody>
                    <a:bodyPr/>
                    <a:lstStyle/>
                    <a:p>
                      <a:r>
                        <a:rPr lang="en-GB" sz="1400" b="0" dirty="0">
                          <a:solidFill>
                            <a:schemeClr val="tx1"/>
                          </a:solidFill>
                          <a:latin typeface="Calibri" panose="020F0502020204030204" pitchFamily="34" charset="0"/>
                          <a:cs typeface="Calibri" panose="020F0502020204030204" pitchFamily="34" charset="0"/>
                        </a:rPr>
                        <a:t>Atoms are tiny, indivisible, identical for a given element</a:t>
                      </a:r>
                      <a:endParaRPr lang="en-GB" sz="1400" b="0" dirty="0">
                        <a:solidFill>
                          <a:schemeClr val="tx1"/>
                        </a:solidFill>
                      </a:endParaRPr>
                    </a:p>
                  </a:txBody>
                  <a:tcPr>
                    <a:noFill/>
                  </a:tcPr>
                </a:tc>
                <a:extLst>
                  <a:ext uri="{0D108BD9-81ED-4DB2-BD59-A6C34878D82A}">
                    <a16:rowId xmlns:a16="http://schemas.microsoft.com/office/drawing/2014/main" val="2744491067"/>
                  </a:ext>
                </a:extLst>
              </a:tr>
              <a:tr h="216358">
                <a:tc>
                  <a:txBody>
                    <a:bodyPr/>
                    <a:lstStyle/>
                    <a:p>
                      <a:r>
                        <a:rPr lang="en-GB" sz="1400" b="0" dirty="0">
                          <a:solidFill>
                            <a:schemeClr val="tx1"/>
                          </a:solidFill>
                        </a:rPr>
                        <a:t>Thomson</a:t>
                      </a:r>
                    </a:p>
                  </a:txBody>
                  <a:tcPr>
                    <a:noFill/>
                  </a:tcPr>
                </a:tc>
                <a:tc>
                  <a:txBody>
                    <a:bodyPr/>
                    <a:lstStyle/>
                    <a:p>
                      <a:r>
                        <a:rPr lang="en-GB" sz="1400" b="0" dirty="0">
                          <a:solidFill>
                            <a:schemeClr val="tx1"/>
                          </a:solidFill>
                        </a:rPr>
                        <a:t>1899</a:t>
                      </a:r>
                    </a:p>
                  </a:txBody>
                  <a:tcPr>
                    <a:noFill/>
                  </a:tcPr>
                </a:tc>
                <a:tc>
                  <a:txBody>
                    <a:bodyPr/>
                    <a:lstStyle/>
                    <a:p>
                      <a:r>
                        <a:rPr lang="en-GB" sz="1400" b="0" dirty="0">
                          <a:solidFill>
                            <a:schemeClr val="tx1"/>
                          </a:solidFill>
                          <a:latin typeface="Calibri" panose="020F0502020204030204" pitchFamily="34" charset="0"/>
                          <a:cs typeface="Calibri" panose="020F0502020204030204" pitchFamily="34" charset="0"/>
                        </a:rPr>
                        <a:t>e</a:t>
                      </a:r>
                      <a:r>
                        <a:rPr lang="en-GB" sz="1400" b="0" baseline="30000" dirty="0">
                          <a:solidFill>
                            <a:schemeClr val="tx1"/>
                          </a:solidFill>
                          <a:latin typeface="Calibri" panose="020F0502020204030204" pitchFamily="34" charset="0"/>
                          <a:cs typeface="Calibri" panose="020F0502020204030204" pitchFamily="34" charset="0"/>
                        </a:rPr>
                        <a:t>-</a:t>
                      </a:r>
                      <a:r>
                        <a:rPr lang="en-GB" sz="1400" b="0" dirty="0">
                          <a:solidFill>
                            <a:schemeClr val="tx1"/>
                          </a:solidFill>
                          <a:latin typeface="Calibri" panose="020F0502020204030204" pitchFamily="34" charset="0"/>
                          <a:cs typeface="Calibri" panose="020F0502020204030204" pitchFamily="34" charset="0"/>
                        </a:rPr>
                        <a:t> homogeneously reside in atoms, mediating currents</a:t>
                      </a:r>
                      <a:endParaRPr lang="en-GB" sz="1400" b="0" dirty="0">
                        <a:solidFill>
                          <a:schemeClr val="tx1"/>
                        </a:solidFill>
                      </a:endParaRPr>
                    </a:p>
                  </a:txBody>
                  <a:tcPr>
                    <a:noFill/>
                  </a:tcPr>
                </a:tc>
                <a:extLst>
                  <a:ext uri="{0D108BD9-81ED-4DB2-BD59-A6C34878D82A}">
                    <a16:rowId xmlns:a16="http://schemas.microsoft.com/office/drawing/2014/main" val="568421506"/>
                  </a:ext>
                </a:extLst>
              </a:tr>
              <a:tr h="216358">
                <a:tc>
                  <a:txBody>
                    <a:bodyPr/>
                    <a:lstStyle/>
                    <a:p>
                      <a:r>
                        <a:rPr lang="en-GB" sz="1400" b="0" dirty="0">
                          <a:solidFill>
                            <a:schemeClr val="tx1"/>
                          </a:solidFill>
                        </a:rPr>
                        <a:t>Rutherford</a:t>
                      </a:r>
                    </a:p>
                  </a:txBody>
                  <a:tcPr>
                    <a:noFill/>
                  </a:tcPr>
                </a:tc>
                <a:tc>
                  <a:txBody>
                    <a:bodyPr/>
                    <a:lstStyle/>
                    <a:p>
                      <a:r>
                        <a:rPr lang="en-GB" sz="1400" b="0" dirty="0">
                          <a:solidFill>
                            <a:schemeClr val="tx1"/>
                          </a:solidFill>
                        </a:rPr>
                        <a:t>1911</a:t>
                      </a:r>
                    </a:p>
                  </a:txBody>
                  <a:tcPr>
                    <a:noFill/>
                  </a:tcPr>
                </a:tc>
                <a:tc>
                  <a:txBody>
                    <a:bodyPr/>
                    <a:lstStyle/>
                    <a:p>
                      <a:r>
                        <a:rPr lang="en-GB" sz="1400" b="0" dirty="0">
                          <a:solidFill>
                            <a:schemeClr val="tx1"/>
                          </a:solidFill>
                          <a:latin typeface="Calibri" panose="020F0502020204030204" pitchFamily="34" charset="0"/>
                          <a:cs typeface="Calibri" panose="020F0502020204030204" pitchFamily="34" charset="0"/>
                        </a:rPr>
                        <a:t>Positive charge of an atom is concentrated in a “nucleus</a:t>
                      </a:r>
                      <a:endParaRPr lang="en-GB" sz="1400" b="0" dirty="0">
                        <a:solidFill>
                          <a:schemeClr val="tx1"/>
                        </a:solidFill>
                      </a:endParaRPr>
                    </a:p>
                  </a:txBody>
                  <a:tcPr>
                    <a:noFill/>
                  </a:tcPr>
                </a:tc>
                <a:extLst>
                  <a:ext uri="{0D108BD9-81ED-4DB2-BD59-A6C34878D82A}">
                    <a16:rowId xmlns:a16="http://schemas.microsoft.com/office/drawing/2014/main" val="3915756740"/>
                  </a:ext>
                </a:extLst>
              </a:tr>
              <a:tr h="216358">
                <a:tc>
                  <a:txBody>
                    <a:bodyPr/>
                    <a:lstStyle/>
                    <a:p>
                      <a:r>
                        <a:rPr lang="en-GB" sz="1400" b="0" dirty="0">
                          <a:solidFill>
                            <a:schemeClr val="tx1"/>
                          </a:solidFill>
                        </a:rPr>
                        <a:t>Bohr</a:t>
                      </a:r>
                    </a:p>
                  </a:txBody>
                  <a:tcPr>
                    <a:noFill/>
                  </a:tcPr>
                </a:tc>
                <a:tc>
                  <a:txBody>
                    <a:bodyPr/>
                    <a:lstStyle/>
                    <a:p>
                      <a:r>
                        <a:rPr lang="en-GB" sz="1400" b="0" dirty="0">
                          <a:solidFill>
                            <a:schemeClr val="tx1"/>
                          </a:solidFill>
                        </a:rPr>
                        <a:t>1915</a:t>
                      </a:r>
                    </a:p>
                  </a:txBody>
                  <a:tcPr>
                    <a:noFill/>
                  </a:tcPr>
                </a:tc>
                <a:tc>
                  <a:txBody>
                    <a:bodyPr/>
                    <a:lstStyle/>
                    <a:p>
                      <a:r>
                        <a:rPr lang="en-GB" sz="1400" b="0" dirty="0">
                          <a:solidFill>
                            <a:schemeClr val="tx1"/>
                          </a:solidFill>
                          <a:latin typeface="Calibri" panose="020F0502020204030204" pitchFamily="34" charset="0"/>
                          <a:cs typeface="Calibri" panose="020F0502020204030204" pitchFamily="34" charset="0"/>
                        </a:rPr>
                        <a:t>e</a:t>
                      </a:r>
                      <a:r>
                        <a:rPr lang="en-GB" sz="1400" b="0" baseline="30000" dirty="0">
                          <a:solidFill>
                            <a:schemeClr val="tx1"/>
                          </a:solidFill>
                          <a:latin typeface="Calibri" panose="020F0502020204030204" pitchFamily="34" charset="0"/>
                          <a:cs typeface="Calibri" panose="020F0502020204030204" pitchFamily="34" charset="0"/>
                        </a:rPr>
                        <a:t>-</a:t>
                      </a:r>
                      <a:r>
                        <a:rPr lang="en-GB" sz="1400" b="0" dirty="0">
                          <a:solidFill>
                            <a:schemeClr val="tx1"/>
                          </a:solidFill>
                          <a:latin typeface="Calibri" panose="020F0502020204030204" pitchFamily="34" charset="0"/>
                          <a:cs typeface="Calibri" panose="020F0502020204030204" pitchFamily="34" charset="0"/>
                        </a:rPr>
                        <a:t> move in trajectories with quantised angular momentum </a:t>
                      </a:r>
                      <a:endParaRPr lang="en-GB" sz="1400" b="0" dirty="0">
                        <a:solidFill>
                          <a:schemeClr val="tx1"/>
                        </a:solidFill>
                      </a:endParaRPr>
                    </a:p>
                  </a:txBody>
                  <a:tcPr>
                    <a:noFill/>
                  </a:tcPr>
                </a:tc>
                <a:extLst>
                  <a:ext uri="{0D108BD9-81ED-4DB2-BD59-A6C34878D82A}">
                    <a16:rowId xmlns:a16="http://schemas.microsoft.com/office/drawing/2014/main" val="2271215702"/>
                  </a:ext>
                </a:extLst>
              </a:tr>
              <a:tr h="216358">
                <a:tc>
                  <a:txBody>
                    <a:bodyPr/>
                    <a:lstStyle/>
                    <a:p>
                      <a:r>
                        <a:rPr lang="en-GB" sz="1400" b="0" dirty="0">
                          <a:solidFill>
                            <a:schemeClr val="tx1"/>
                          </a:solidFill>
                        </a:rPr>
                        <a:t>Broglie</a:t>
                      </a:r>
                    </a:p>
                  </a:txBody>
                  <a:tcPr>
                    <a:noFill/>
                  </a:tcPr>
                </a:tc>
                <a:tc>
                  <a:txBody>
                    <a:bodyPr/>
                    <a:lstStyle/>
                    <a:p>
                      <a:r>
                        <a:rPr lang="en-GB" sz="1400" b="0" dirty="0">
                          <a:solidFill>
                            <a:schemeClr val="tx1"/>
                          </a:solidFill>
                        </a:rPr>
                        <a:t>1924</a:t>
                      </a:r>
                    </a:p>
                  </a:txBody>
                  <a:tcPr>
                    <a:noFill/>
                  </a:tcPr>
                </a:tc>
                <a:tc>
                  <a:txBody>
                    <a:bodyPr/>
                    <a:lstStyle/>
                    <a:p>
                      <a:r>
                        <a:rPr lang="en-GB" sz="1400" b="0" dirty="0">
                          <a:solidFill>
                            <a:schemeClr val="tx1"/>
                          </a:solidFill>
                          <a:latin typeface="Calibri" panose="020F0502020204030204" pitchFamily="34" charset="0"/>
                          <a:cs typeface="Calibri" panose="020F0502020204030204" pitchFamily="34" charset="0"/>
                        </a:rPr>
                        <a:t>All particles have an associated wave</a:t>
                      </a:r>
                      <a:endParaRPr lang="en-GB" sz="1400" b="0" dirty="0">
                        <a:solidFill>
                          <a:schemeClr val="tx1"/>
                        </a:solidFill>
                      </a:endParaRPr>
                    </a:p>
                  </a:txBody>
                  <a:tcPr>
                    <a:noFill/>
                  </a:tcPr>
                </a:tc>
                <a:extLst>
                  <a:ext uri="{0D108BD9-81ED-4DB2-BD59-A6C34878D82A}">
                    <a16:rowId xmlns:a16="http://schemas.microsoft.com/office/drawing/2014/main" val="1145100557"/>
                  </a:ext>
                </a:extLst>
              </a:tr>
              <a:tr h="156368">
                <a:tc>
                  <a:txBody>
                    <a:bodyPr/>
                    <a:lstStyle/>
                    <a:p>
                      <a:r>
                        <a:rPr lang="en-GB" sz="1400" b="0" dirty="0">
                          <a:solidFill>
                            <a:schemeClr val="tx1"/>
                          </a:solidFill>
                        </a:rPr>
                        <a:t>Schrödinger</a:t>
                      </a:r>
                    </a:p>
                  </a:txBody>
                  <a:tcPr>
                    <a:noFill/>
                  </a:tcPr>
                </a:tc>
                <a:tc>
                  <a:txBody>
                    <a:bodyPr/>
                    <a:lstStyle/>
                    <a:p>
                      <a:r>
                        <a:rPr lang="en-GB" sz="1400" b="0" dirty="0">
                          <a:solidFill>
                            <a:schemeClr val="tx1"/>
                          </a:solidFill>
                        </a:rPr>
                        <a:t>1926</a:t>
                      </a:r>
                    </a:p>
                  </a:txBody>
                  <a:tcPr>
                    <a:noFill/>
                  </a:tcPr>
                </a:tc>
                <a:tc>
                  <a:txBody>
                    <a:bodyPr/>
                    <a:lstStyle/>
                    <a:p>
                      <a:r>
                        <a:rPr lang="en-GB" sz="1400" b="0" dirty="0">
                          <a:solidFill>
                            <a:schemeClr val="tx1"/>
                          </a:solidFill>
                          <a:latin typeface="Calibri" panose="020F0502020204030204" pitchFamily="34" charset="0"/>
                          <a:cs typeface="Calibri" panose="020F0502020204030204" pitchFamily="34" charset="0"/>
                        </a:rPr>
                        <a:t>Particles are described by wave-functions</a:t>
                      </a:r>
                      <a:endParaRPr lang="en-GB" sz="1400" b="0" dirty="0">
                        <a:solidFill>
                          <a:schemeClr val="tx1"/>
                        </a:solidFill>
                      </a:endParaRPr>
                    </a:p>
                  </a:txBody>
                  <a:tcPr>
                    <a:noFill/>
                  </a:tcPr>
                </a:tc>
                <a:extLst>
                  <a:ext uri="{0D108BD9-81ED-4DB2-BD59-A6C34878D82A}">
                    <a16:rowId xmlns:a16="http://schemas.microsoft.com/office/drawing/2014/main" val="3461834019"/>
                  </a:ext>
                </a:extLst>
              </a:tr>
            </a:tbl>
          </a:graphicData>
        </a:graphic>
      </p:graphicFrame>
      <p:sp>
        <p:nvSpPr>
          <p:cNvPr id="6" name="Slide Number Placeholder 5">
            <a:extLst>
              <a:ext uri="{FF2B5EF4-FFF2-40B4-BE49-F238E27FC236}">
                <a16:creationId xmlns:a16="http://schemas.microsoft.com/office/drawing/2014/main" id="{B0C87B7A-E030-C0F0-0852-B4F4E545A17A}"/>
              </a:ext>
            </a:extLst>
          </p:cNvPr>
          <p:cNvSpPr>
            <a:spLocks noGrp="1"/>
          </p:cNvSpPr>
          <p:nvPr>
            <p:ph type="sldNum" sz="quarter" idx="12"/>
          </p:nvPr>
        </p:nvSpPr>
        <p:spPr/>
        <p:txBody>
          <a:bodyPr/>
          <a:lstStyle/>
          <a:p>
            <a:fld id="{B89329CB-797D-6146-8DF7-8C5F7C196CE5}" type="slidenum">
              <a:rPr lang="en-GB" smtClean="0"/>
              <a:t>4</a:t>
            </a:fld>
            <a:endParaRPr lang="en-GB" dirty="0"/>
          </a:p>
        </p:txBody>
      </p:sp>
    </p:spTree>
    <p:extLst>
      <p:ext uri="{BB962C8B-B14F-4D97-AF65-F5344CB8AC3E}">
        <p14:creationId xmlns:p14="http://schemas.microsoft.com/office/powerpoint/2010/main" val="175171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0BF80AF-72F6-472C-A99A-342D9D56FD1D}"/>
                  </a:ext>
                </a:extLst>
              </p:cNvPr>
              <p:cNvSpPr>
                <a:spLocks noGrp="1"/>
              </p:cNvSpPr>
              <p:nvPr>
                <p:ph sz="half" idx="2"/>
              </p:nvPr>
            </p:nvSpPr>
            <p:spPr>
              <a:xfrm>
                <a:off x="7186428" y="3101887"/>
                <a:ext cx="3490617" cy="1955099"/>
              </a:xfrm>
            </p:spPr>
            <p:txBody>
              <a:bodyPr>
                <a:noAutofit/>
              </a:bodyPr>
              <a:lstStyle/>
              <a:p>
                <a:pPr marL="0" indent="0">
                  <a:buNone/>
                </a:pPr>
                <a14:m>
                  <m:oMathPara xmlns:m="http://schemas.openxmlformats.org/officeDocument/2006/math">
                    <m:oMathParaPr>
                      <m:jc m:val="centerGroup"/>
                    </m:oMathParaPr>
                    <m:oMath xmlns:m="http://schemas.openxmlformats.org/officeDocument/2006/math">
                      <m:r>
                        <a:rPr lang="en-GB" sz="6600" i="1">
                          <a:latin typeface="Cambria Math" panose="02040503050406030204" pitchFamily="18" charset="0"/>
                        </a:rPr>
                        <m:t>=</m:t>
                      </m:r>
                      <m:r>
                        <m:rPr>
                          <m:sty m:val="p"/>
                        </m:rPr>
                        <a:rPr lang="en-GB" sz="6600">
                          <a:latin typeface="Cambria Math" panose="02040503050406030204" pitchFamily="18" charset="0"/>
                        </a:rPr>
                        <m:t>Ψ</m:t>
                      </m:r>
                      <m:r>
                        <a:rPr lang="en-GB" sz="6600" i="1">
                          <a:latin typeface="Cambria Math" panose="02040503050406030204" pitchFamily="18" charset="0"/>
                        </a:rPr>
                        <m:t>(</m:t>
                      </m:r>
                      <m:r>
                        <a:rPr lang="en-GB" sz="6600" b="1" i="1">
                          <a:latin typeface="Cambria Math" panose="02040503050406030204" pitchFamily="18" charset="0"/>
                        </a:rPr>
                        <m:t>𝒙</m:t>
                      </m:r>
                      <m:r>
                        <a:rPr lang="en-GB" sz="6600" i="1">
                          <a:latin typeface="Cambria Math" panose="02040503050406030204" pitchFamily="18" charset="0"/>
                        </a:rPr>
                        <m:t>,</m:t>
                      </m:r>
                      <m:r>
                        <a:rPr lang="en-GB" sz="6600" i="1">
                          <a:latin typeface="Cambria Math" panose="02040503050406030204" pitchFamily="18" charset="0"/>
                        </a:rPr>
                        <m:t>𝑡</m:t>
                      </m:r>
                      <m:r>
                        <a:rPr lang="en-GB" sz="6600" i="1">
                          <a:latin typeface="Cambria Math" panose="02040503050406030204" pitchFamily="18" charset="0"/>
                        </a:rPr>
                        <m:t>)</m:t>
                      </m:r>
                    </m:oMath>
                  </m:oMathPara>
                </a14:m>
                <a:endParaRPr lang="en-GB" sz="6600" dirty="0"/>
              </a:p>
            </p:txBody>
          </p:sp>
        </mc:Choice>
        <mc:Fallback xmlns="">
          <p:sp>
            <p:nvSpPr>
              <p:cNvPr id="2" name="Content Placeholder 1">
                <a:extLst>
                  <a:ext uri="{FF2B5EF4-FFF2-40B4-BE49-F238E27FC236}">
                    <a16:creationId xmlns:a16="http://schemas.microsoft.com/office/drawing/2014/main" id="{70BF80AF-72F6-472C-A99A-342D9D56FD1D}"/>
                  </a:ext>
                </a:extLst>
              </p:cNvPr>
              <p:cNvSpPr>
                <a:spLocks noGrp="1" noRot="1" noChangeAspect="1" noMove="1" noResize="1" noEditPoints="1" noAdjustHandles="1" noChangeArrowheads="1" noChangeShapeType="1" noTextEdit="1"/>
              </p:cNvSpPr>
              <p:nvPr>
                <p:ph sz="half" idx="2"/>
              </p:nvPr>
            </p:nvSpPr>
            <p:spPr>
              <a:xfrm>
                <a:off x="7186428" y="3101887"/>
                <a:ext cx="3490617" cy="1955099"/>
              </a:xfrm>
              <a:blipFill>
                <a:blip r:embed="rId3"/>
                <a:stretch>
                  <a:fillRect l="-2536" t="-3871" r="-10145"/>
                </a:stretch>
              </a:blipFill>
            </p:spPr>
            <p:txBody>
              <a:bodyPr/>
              <a:lstStyle/>
              <a:p>
                <a:r>
                  <a:rPr lang="en-GB">
                    <a:noFill/>
                  </a:rPr>
                  <a:t> </a:t>
                </a:r>
              </a:p>
            </p:txBody>
          </p:sp>
        </mc:Fallback>
      </mc:AlternateContent>
      <p:pic>
        <p:nvPicPr>
          <p:cNvPr id="1026" name="Picture 2" descr="Timeline of the universe measuring the big bang expansion over a time period of 13.7 billion years. The initial point of the universe began with quantum fluctuations and inflation. This was followed by the Afterglow light patter, which lasted approximately 380,000 years. There was a period of a darkness, and then the first stars appeared about 400 million years later. Since then, galaxies and planets have developed as dark energy has accelerated expansion. ">
            <a:extLst>
              <a:ext uri="{FF2B5EF4-FFF2-40B4-BE49-F238E27FC236}">
                <a16:creationId xmlns:a16="http://schemas.microsoft.com/office/drawing/2014/main" id="{52833E36-C98D-4809-B16D-A890EBDD6F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8826" y="1965201"/>
            <a:ext cx="4848858" cy="31492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732E50A-F87A-4896-8EBA-2BF87379C866}"/>
              </a:ext>
            </a:extLst>
          </p:cNvPr>
          <p:cNvSpPr txBox="1"/>
          <p:nvPr/>
        </p:nvSpPr>
        <p:spPr>
          <a:xfrm>
            <a:off x="3881719" y="5153204"/>
            <a:ext cx="1095172" cy="369332"/>
          </a:xfrm>
          <a:prstGeom prst="rect">
            <a:avLst/>
          </a:prstGeom>
          <a:noFill/>
        </p:spPr>
        <p:txBody>
          <a:bodyPr wrap="none" rtlCol="0">
            <a:spAutoFit/>
          </a:bodyPr>
          <a:lstStyle/>
          <a:p>
            <a:r>
              <a:rPr lang="en-GB" dirty="0"/>
              <a:t>Universe</a:t>
            </a:r>
          </a:p>
        </p:txBody>
      </p:sp>
      <p:sp>
        <p:nvSpPr>
          <p:cNvPr id="13" name="Title 1">
            <a:extLst>
              <a:ext uri="{FF2B5EF4-FFF2-40B4-BE49-F238E27FC236}">
                <a16:creationId xmlns:a16="http://schemas.microsoft.com/office/drawing/2014/main" id="{EF0C5192-C731-566D-EB57-75F7D7AB5199}"/>
              </a:ext>
            </a:extLst>
          </p:cNvPr>
          <p:cNvSpPr txBox="1">
            <a:spLocks/>
          </p:cNvSpPr>
          <p:nvPr/>
        </p:nvSpPr>
        <p:spPr>
          <a:xfrm>
            <a:off x="838200" y="237913"/>
            <a:ext cx="7637831" cy="744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a:latin typeface="Calibri" panose="020F0502020204030204" pitchFamily="34" charset="0"/>
                <a:cs typeface="Calibri" panose="020F0502020204030204" pitchFamily="34" charset="0"/>
              </a:rPr>
              <a:t>Schrödinger equation</a:t>
            </a:r>
            <a:endParaRPr lang="en-GB"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CC964901-68ED-9C33-EA88-1DCD110C8449}"/>
              </a:ext>
            </a:extLst>
          </p:cNvPr>
          <p:cNvSpPr txBox="1"/>
          <p:nvPr/>
        </p:nvSpPr>
        <p:spPr>
          <a:xfrm>
            <a:off x="3059943" y="5579449"/>
            <a:ext cx="2786624" cy="246221"/>
          </a:xfrm>
          <a:prstGeom prst="rect">
            <a:avLst/>
          </a:prstGeom>
          <a:solidFill>
            <a:schemeClr val="bg1">
              <a:lumMod val="95000"/>
            </a:schemeClr>
          </a:solidFill>
        </p:spPr>
        <p:txBody>
          <a:bodyPr wrap="square">
            <a:spAutoFit/>
          </a:bodyPr>
          <a:lstStyle/>
          <a:p>
            <a:pPr algn="ctr"/>
            <a:r>
              <a:rPr lang="en-GB" sz="1000" dirty="0"/>
              <a:t>Wikipedia: NASA/WMAP Science Team</a:t>
            </a:r>
          </a:p>
        </p:txBody>
      </p:sp>
      <p:sp>
        <p:nvSpPr>
          <p:cNvPr id="8" name="Slide Number Placeholder 7">
            <a:extLst>
              <a:ext uri="{FF2B5EF4-FFF2-40B4-BE49-F238E27FC236}">
                <a16:creationId xmlns:a16="http://schemas.microsoft.com/office/drawing/2014/main" id="{15E87F51-30AE-F46B-1EA2-C70AB75F443B}"/>
              </a:ext>
            </a:extLst>
          </p:cNvPr>
          <p:cNvSpPr>
            <a:spLocks noGrp="1"/>
          </p:cNvSpPr>
          <p:nvPr>
            <p:ph type="sldNum" sz="quarter" idx="11"/>
          </p:nvPr>
        </p:nvSpPr>
        <p:spPr/>
        <p:txBody>
          <a:bodyPr/>
          <a:lstStyle/>
          <a:p>
            <a:fld id="{35482B25-261F-464E-BDD8-63296DE4D8A4}" type="slidenum">
              <a:rPr lang="en-US" smtClean="0"/>
              <a:pPr/>
              <a:t>5</a:t>
            </a:fld>
            <a:endParaRPr lang="en-US" dirty="0"/>
          </a:p>
        </p:txBody>
      </p:sp>
      <p:sp>
        <p:nvSpPr>
          <p:cNvPr id="3" name="Footer Placeholder 3">
            <a:extLst>
              <a:ext uri="{FF2B5EF4-FFF2-40B4-BE49-F238E27FC236}">
                <a16:creationId xmlns:a16="http://schemas.microsoft.com/office/drawing/2014/main" id="{88A0FB33-9C56-AFEA-059B-E2C963AB2C52}"/>
              </a:ext>
            </a:extLst>
          </p:cNvPr>
          <p:cNvSpPr txBox="1">
            <a:spLocks/>
          </p:cNvSpPr>
          <p:nvPr/>
        </p:nvSpPr>
        <p:spPr>
          <a:xfrm>
            <a:off x="4038600" y="6356350"/>
            <a:ext cx="41148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dirty="0"/>
              <a:t>Courtesy of Pui-Wai (Leo) Ma</a:t>
            </a:r>
          </a:p>
        </p:txBody>
      </p:sp>
    </p:spTree>
    <p:extLst>
      <p:ext uri="{BB962C8B-B14F-4D97-AF65-F5344CB8AC3E}">
        <p14:creationId xmlns:p14="http://schemas.microsoft.com/office/powerpoint/2010/main" val="12747250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C8FC69-3596-2B4A-4019-8BDA4F5F6B72}"/>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F2F02B2-AD48-0FAC-46A6-1198108EBE53}"/>
              </a:ext>
            </a:extLst>
          </p:cNvPr>
          <p:cNvSpPr>
            <a:spLocks noGrp="1"/>
          </p:cNvSpPr>
          <p:nvPr>
            <p:ph type="title"/>
          </p:nvPr>
        </p:nvSpPr>
        <p:spPr>
          <a:xfrm>
            <a:off x="838200" y="237913"/>
            <a:ext cx="7637831" cy="744279"/>
          </a:xfrm>
        </p:spPr>
        <p:txBody>
          <a:bodyPr/>
          <a:lstStyle/>
          <a:p>
            <a:r>
              <a:rPr lang="en-GB" dirty="0">
                <a:latin typeface="Calibri" panose="020F0502020204030204" pitchFamily="34" charset="0"/>
                <a:cs typeface="Calibri" panose="020F0502020204030204" pitchFamily="34" charset="0"/>
              </a:rPr>
              <a:t>Schrödinger equation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E8C2ADB-9148-F5D4-7645-CDA4D084D821}"/>
                  </a:ext>
                </a:extLst>
              </p:cNvPr>
              <p:cNvSpPr txBox="1"/>
              <p:nvPr/>
            </p:nvSpPr>
            <p:spPr>
              <a:xfrm>
                <a:off x="838200" y="1175810"/>
                <a:ext cx="10320338" cy="2488823"/>
              </a:xfrm>
              <a:prstGeom prst="rect">
                <a:avLst/>
              </a:prstGeom>
              <a:noFill/>
            </p:spPr>
            <p:txBody>
              <a:bodyPr wrap="square">
                <a:spAutoFit/>
              </a:bodyPr>
              <a:lstStyle/>
              <a:p>
                <a:pPr marL="0" indent="0">
                  <a:spcAft>
                    <a:spcPts val="500"/>
                  </a:spcAft>
                  <a:buNone/>
                </a:pPr>
                <a:r>
                  <a:rPr lang="en-GB" b="0" dirty="0">
                    <a:solidFill>
                      <a:srgbClr val="1F1F1F"/>
                    </a:solidFill>
                    <a:effectLst/>
                    <a:latin typeface="Calibri" panose="020F0502020204030204" pitchFamily="34" charset="0"/>
                    <a:cs typeface="Calibri" panose="020F0502020204030204" pitchFamily="34" charset="0"/>
                  </a:rPr>
                  <a:t>In 1926, Erwin Schrödinger published his equation, based on the following observations:</a:t>
                </a:r>
              </a:p>
              <a:p>
                <a:pPr marL="800100" lvl="1" indent="-342900">
                  <a:lnSpc>
                    <a:spcPct val="114000"/>
                  </a:lnSpc>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The energy of a quantum of light is proportional to its frequency </a:t>
                </a:r>
                <a14:m>
                  <m:oMath xmlns:m="http://schemas.openxmlformats.org/officeDocument/2006/math">
                    <m:r>
                      <a:rPr lang="en-GB" b="0" i="1" smtClean="0">
                        <a:solidFill>
                          <a:srgbClr val="1F1F1F"/>
                        </a:solidFill>
                        <a:latin typeface="Cambria Math" panose="02040503050406030204" pitchFamily="18" charset="0"/>
                        <a:cs typeface="Calibri" panose="020F0502020204030204" pitchFamily="34" charset="0"/>
                      </a:rPr>
                      <m:t>𝐸</m:t>
                    </m:r>
                    <m:r>
                      <a:rPr lang="en-GB" b="0" i="1" smtClean="0">
                        <a:solidFill>
                          <a:srgbClr val="1F1F1F"/>
                        </a:solidFill>
                        <a:latin typeface="Cambria Math" panose="02040503050406030204" pitchFamily="18" charset="0"/>
                        <a:cs typeface="Calibri" panose="020F0502020204030204" pitchFamily="34" charset="0"/>
                      </a:rPr>
                      <m:t>=</m:t>
                    </m:r>
                    <m:r>
                      <a:rPr lang="en-GB" b="0" i="1" smtClean="0">
                        <a:solidFill>
                          <a:srgbClr val="1F1F1F"/>
                        </a:solidFill>
                        <a:latin typeface="Cambria Math" panose="02040503050406030204" pitchFamily="18" charset="0"/>
                        <a:cs typeface="Calibri" panose="020F0502020204030204" pitchFamily="34" charset="0"/>
                      </a:rPr>
                      <m:t>h𝑓</m:t>
                    </m:r>
                  </m:oMath>
                </a14:m>
                <a:endParaRPr lang="en-GB" b="0" dirty="0">
                  <a:solidFill>
                    <a:srgbClr val="1F1F1F"/>
                  </a:solidFill>
                  <a:effectLst/>
                  <a:latin typeface="Calibri" panose="020F0502020204030204" pitchFamily="34" charset="0"/>
                  <a:cs typeface="Calibri" panose="020F0502020204030204" pitchFamily="34" charset="0"/>
                </a:endParaRPr>
              </a:p>
              <a:p>
                <a:pPr marL="800100" lvl="1" indent="-342900">
                  <a:lnSpc>
                    <a:spcPct val="114000"/>
                  </a:lnSpc>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Elementary particles sometimes behave as “matter waves”, with wave-length </a:t>
                </a:r>
                <a14:m>
                  <m:oMath xmlns:m="http://schemas.openxmlformats.org/officeDocument/2006/math">
                    <m:r>
                      <a:rPr lang="en-GB" b="0" i="1" smtClean="0">
                        <a:solidFill>
                          <a:srgbClr val="1F1F1F"/>
                        </a:solidFill>
                        <a:latin typeface="Cambria Math" panose="02040503050406030204" pitchFamily="18" charset="0"/>
                        <a:cs typeface="Calibri" panose="020F0502020204030204" pitchFamily="34" charset="0"/>
                      </a:rPr>
                      <m:t>𝜆</m:t>
                    </m:r>
                    <m:r>
                      <a:rPr lang="en-GB" b="0" i="1" smtClean="0">
                        <a:solidFill>
                          <a:srgbClr val="1F1F1F"/>
                        </a:solidFill>
                        <a:latin typeface="Cambria Math" panose="02040503050406030204" pitchFamily="18" charset="0"/>
                        <a:cs typeface="Calibri" panose="020F0502020204030204" pitchFamily="34" charset="0"/>
                      </a:rPr>
                      <m:t>=</m:t>
                    </m:r>
                    <m:r>
                      <a:rPr lang="en-GB" b="0" i="1" smtClean="0">
                        <a:solidFill>
                          <a:srgbClr val="1F1F1F"/>
                        </a:solidFill>
                        <a:latin typeface="Cambria Math" panose="02040503050406030204" pitchFamily="18" charset="0"/>
                        <a:cs typeface="Calibri" panose="020F0502020204030204" pitchFamily="34" charset="0"/>
                      </a:rPr>
                      <m:t>h</m:t>
                    </m:r>
                    <m:r>
                      <a:rPr lang="en-GB" b="0" i="1" smtClean="0">
                        <a:solidFill>
                          <a:srgbClr val="1F1F1F"/>
                        </a:solidFill>
                        <a:latin typeface="Cambria Math" panose="02040503050406030204" pitchFamily="18" charset="0"/>
                        <a:cs typeface="Calibri" panose="020F0502020204030204" pitchFamily="34" charset="0"/>
                      </a:rPr>
                      <m:t>/</m:t>
                    </m:r>
                    <m:r>
                      <a:rPr lang="en-GB" b="0" i="1" smtClean="0">
                        <a:solidFill>
                          <a:srgbClr val="1F1F1F"/>
                        </a:solidFill>
                        <a:latin typeface="Cambria Math" panose="02040503050406030204" pitchFamily="18" charset="0"/>
                        <a:cs typeface="Calibri" panose="020F0502020204030204" pitchFamily="34" charset="0"/>
                      </a:rPr>
                      <m:t>𝑝</m:t>
                    </m:r>
                  </m:oMath>
                </a14:m>
                <a:endParaRPr lang="en-GB" dirty="0">
                  <a:solidFill>
                    <a:srgbClr val="1F1F1F"/>
                  </a:solidFill>
                  <a:latin typeface="Calibri" panose="020F0502020204030204" pitchFamily="34" charset="0"/>
                  <a:cs typeface="Calibri" panose="020F0502020204030204" pitchFamily="34" charset="0"/>
                </a:endParaRPr>
              </a:p>
              <a:p>
                <a:pPr marL="800100" lvl="1" indent="-342900">
                  <a:lnSpc>
                    <a:spcPct val="114000"/>
                  </a:lnSpc>
                  <a:buFont typeface="Arial" panose="020B0604020202020204" pitchFamily="34" charset="0"/>
                  <a:buChar char="•"/>
                </a:pPr>
                <a:r>
                  <a:rPr lang="en-GB" dirty="0">
                    <a:solidFill>
                      <a:srgbClr val="1F1F1F"/>
                    </a:solidFill>
                    <a:latin typeface="Calibri" panose="020F0502020204030204" pitchFamily="34" charset="0"/>
                    <a:cs typeface="Calibri" panose="020F0502020204030204" pitchFamily="34" charset="0"/>
                  </a:rPr>
                  <a:t>Hydrogen atoms emit a spectrum with </a:t>
                </a:r>
                <a:r>
                  <a:rPr lang="en-GB" i="1" dirty="0">
                    <a:solidFill>
                      <a:srgbClr val="1F1F1F"/>
                    </a:solidFill>
                    <a:latin typeface="Calibri" panose="020F0502020204030204" pitchFamily="34" charset="0"/>
                    <a:cs typeface="Calibri" panose="020F0502020204030204" pitchFamily="34" charset="0"/>
                  </a:rPr>
                  <a:t>discrete</a:t>
                </a:r>
                <a:r>
                  <a:rPr lang="en-GB" dirty="0">
                    <a:solidFill>
                      <a:srgbClr val="1F1F1F"/>
                    </a:solidFill>
                    <a:latin typeface="Calibri" panose="020F0502020204030204" pitchFamily="34" charset="0"/>
                    <a:cs typeface="Calibri" panose="020F0502020204030204" pitchFamily="34" charset="0"/>
                  </a:rPr>
                  <a:t> energies (=electrons as standing waves?)</a:t>
                </a:r>
              </a:p>
              <a:p>
                <a:pPr marL="342900" indent="-342900">
                  <a:buFont typeface="Arial" panose="020B0604020202020204" pitchFamily="34" charset="0"/>
                  <a:buChar char="•"/>
                </a:pPr>
                <a:endParaRPr lang="en-GB" dirty="0">
                  <a:solidFill>
                    <a:srgbClr val="1F1F1F"/>
                  </a:solidFill>
                  <a:latin typeface="Calibri" panose="020F0502020204030204" pitchFamily="34" charset="0"/>
                  <a:cs typeface="Calibri" panose="020F0502020204030204" pitchFamily="34" charset="0"/>
                </a:endParaRPr>
              </a:p>
              <a:p>
                <a:r>
                  <a:rPr lang="en-GB" dirty="0">
                    <a:solidFill>
                      <a:srgbClr val="1F1F1F"/>
                    </a:solidFill>
                    <a:latin typeface="Calibri" panose="020F0502020204030204" pitchFamily="34" charset="0"/>
                    <a:cs typeface="Calibri" panose="020F0502020204030204" pitchFamily="34" charset="0"/>
                  </a:rPr>
                  <a:t>Putting these together, and with some guesswork, he constructed a wave equation for matter:</a:t>
                </a:r>
              </a:p>
              <a:p>
                <a:endParaRPr lang="en-GB" dirty="0">
                  <a:solidFill>
                    <a:srgbClr val="1F1F1F"/>
                  </a:solidFill>
                  <a:latin typeface="Calibri" panose="020F0502020204030204" pitchFamily="34" charset="0"/>
                  <a:cs typeface="Calibri" panose="020F0502020204030204" pitchFamily="34" charset="0"/>
                </a:endParaRPr>
              </a:p>
              <a:p>
                <a:endParaRPr lang="en-GB" dirty="0">
                  <a:solidFill>
                    <a:srgbClr val="1F1F1F"/>
                  </a:solidFill>
                  <a:latin typeface="Calibri" panose="020F0502020204030204" pitchFamily="34"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2E8C2ADB-9148-F5D4-7645-CDA4D084D821}"/>
                  </a:ext>
                </a:extLst>
              </p:cNvPr>
              <p:cNvSpPr txBox="1">
                <a:spLocks noRot="1" noChangeAspect="1" noMove="1" noResize="1" noEditPoints="1" noAdjustHandles="1" noChangeArrowheads="1" noChangeShapeType="1" noTextEdit="1"/>
              </p:cNvSpPr>
              <p:nvPr/>
            </p:nvSpPr>
            <p:spPr>
              <a:xfrm>
                <a:off x="838200" y="1175810"/>
                <a:ext cx="10320338" cy="2488823"/>
              </a:xfrm>
              <a:prstGeom prst="rect">
                <a:avLst/>
              </a:prstGeom>
              <a:blipFill>
                <a:blip r:embed="rId3"/>
                <a:stretch>
                  <a:fillRect l="-615" t="-1015"/>
                </a:stretch>
              </a:blipFill>
            </p:spPr>
            <p:txBody>
              <a:bodyPr/>
              <a:lstStyle/>
              <a:p>
                <a:r>
                  <a:rPr lang="en-GB">
                    <a:noFill/>
                  </a:rPr>
                  <a:t> </a:t>
                </a:r>
              </a:p>
            </p:txBody>
          </p:sp>
        </mc:Fallback>
      </mc:AlternateContent>
      <p:sp>
        <p:nvSpPr>
          <p:cNvPr id="15" name="TextBox 14">
            <a:extLst>
              <a:ext uri="{FF2B5EF4-FFF2-40B4-BE49-F238E27FC236}">
                <a16:creationId xmlns:a16="http://schemas.microsoft.com/office/drawing/2014/main" id="{8196B17F-F49C-3D58-2F4C-FCC16FC571FD}"/>
              </a:ext>
            </a:extLst>
          </p:cNvPr>
          <p:cNvSpPr txBox="1"/>
          <p:nvPr/>
        </p:nvSpPr>
        <p:spPr>
          <a:xfrm>
            <a:off x="0" y="6307876"/>
            <a:ext cx="12192000" cy="338554"/>
          </a:xfrm>
          <a:prstGeom prst="rect">
            <a:avLst/>
          </a:prstGeom>
          <a:solidFill>
            <a:schemeClr val="bg1">
              <a:lumMod val="95000"/>
            </a:schemeClr>
          </a:solidFill>
        </p:spPr>
        <p:txBody>
          <a:bodyPr wrap="square">
            <a:spAutoFit/>
          </a:bodyPr>
          <a:lstStyle/>
          <a:p>
            <a:pPr algn="ctr"/>
            <a:r>
              <a:rPr lang="en-GB" sz="1600" dirty="0"/>
              <a:t>Schrödinger, E. "An undulatory theory of the mechanics of atoms and molecules." Phys. Rev. 28.6 (1926): 1049.</a:t>
            </a:r>
          </a:p>
        </p:txBody>
      </p:sp>
      <mc:AlternateContent xmlns:mc="http://schemas.openxmlformats.org/markup-compatibility/2006" xmlns:a14="http://schemas.microsoft.com/office/drawing/2010/main">
        <mc:Choice Requires="a14">
          <p:sp>
            <p:nvSpPr>
              <p:cNvPr id="17" name="Content Placeholder 1">
                <a:extLst>
                  <a:ext uri="{FF2B5EF4-FFF2-40B4-BE49-F238E27FC236}">
                    <a16:creationId xmlns:a16="http://schemas.microsoft.com/office/drawing/2014/main" id="{2EAEBA35-BF8B-4D18-1BAE-752C071B5328}"/>
                  </a:ext>
                </a:extLst>
              </p:cNvPr>
              <p:cNvSpPr txBox="1">
                <a:spLocks/>
              </p:cNvSpPr>
              <p:nvPr/>
            </p:nvSpPr>
            <p:spPr>
              <a:xfrm>
                <a:off x="0" y="3248955"/>
                <a:ext cx="12192000" cy="11001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𝑖</m:t>
                      </m:r>
                      <m:r>
                        <a:rPr lang="en-GB" b="0" i="1" smtClean="0">
                          <a:latin typeface="Cambria Math" panose="02040503050406030204" pitchFamily="18" charset="0"/>
                        </a:rPr>
                        <m:t>ℏ</m:t>
                      </m:r>
                      <m:f>
                        <m:fPr>
                          <m:ctrlPr>
                            <a:rPr lang="en-GB" b="0" i="1" smtClean="0">
                              <a:latin typeface="Cambria Math" panose="02040503050406030204" pitchFamily="18" charset="0"/>
                            </a:rPr>
                          </m:ctrlPr>
                        </m:fPr>
                        <m:num>
                          <m:r>
                            <a:rPr lang="en-GB" b="0" i="1" smtClean="0">
                              <a:latin typeface="Cambria Math" panose="02040503050406030204" pitchFamily="18" charset="0"/>
                            </a:rPr>
                            <m:t>𝜕</m:t>
                          </m:r>
                        </m:num>
                        <m:den>
                          <m:r>
                            <a:rPr lang="en-GB" b="0" i="1" smtClean="0">
                              <a:latin typeface="Cambria Math" panose="02040503050406030204" pitchFamily="18" charset="0"/>
                            </a:rPr>
                            <m:t>𝜕</m:t>
                          </m:r>
                          <m:r>
                            <a:rPr lang="en-GB" b="0" i="1" smtClean="0">
                              <a:latin typeface="Cambria Math" panose="02040503050406030204" pitchFamily="18" charset="0"/>
                            </a:rPr>
                            <m:t>𝑡</m:t>
                          </m:r>
                        </m:den>
                      </m:f>
                      <m:r>
                        <m:rPr>
                          <m:sty m:val="p"/>
                        </m:rPr>
                        <a:rPr lang="en-GB" smtClean="0">
                          <a:latin typeface="Cambria Math" panose="02040503050406030204" pitchFamily="18" charset="0"/>
                        </a:rPr>
                        <m:t>Ψ</m:t>
                      </m:r>
                      <m:d>
                        <m:dPr>
                          <m:ctrlPr>
                            <a:rPr lang="en-GB" i="1">
                              <a:latin typeface="Cambria Math" panose="02040503050406030204" pitchFamily="18" charset="0"/>
                            </a:rPr>
                          </m:ctrlPr>
                        </m:dPr>
                        <m:e>
                          <m:r>
                            <a:rPr lang="en-GB" b="1" i="1" smtClean="0">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ℏ</m:t>
                                  </m:r>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r>
                                <a:rPr lang="en-GB" b="0" i="1" smtClean="0">
                                  <a:latin typeface="Cambria Math" panose="02040503050406030204" pitchFamily="18" charset="0"/>
                                </a:rPr>
                                <m:t>𝑚</m:t>
                              </m:r>
                            </m:den>
                          </m:f>
                          <m:r>
                            <m:rPr>
                              <m:sty m:val="p"/>
                            </m:rPr>
                            <a:rPr lang="en-GB" b="0" i="0" smtClean="0">
                              <a:latin typeface="Cambria Math" panose="02040503050406030204" pitchFamily="18" charset="0"/>
                            </a:rPr>
                            <m:t>Δ</m:t>
                          </m:r>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𝑉</m:t>
                              </m:r>
                            </m:e>
                          </m:acc>
                          <m:r>
                            <a:rPr lang="en-GB" b="0" i="1" smtClean="0">
                              <a:latin typeface="Cambria Math" panose="02040503050406030204" pitchFamily="18" charset="0"/>
                            </a:rPr>
                            <m:t>(</m:t>
                          </m:r>
                          <m:r>
                            <a:rPr lang="en-GB" b="1" i="1" smtClean="0">
                              <a:latin typeface="Cambria Math" panose="02040503050406030204" pitchFamily="18" charset="0"/>
                            </a:rPr>
                            <m:t>𝒙</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e>
                      </m:d>
                      <m:r>
                        <m:rPr>
                          <m:sty m:val="p"/>
                        </m:rPr>
                        <a:rPr lang="en-GB">
                          <a:latin typeface="Cambria Math" panose="02040503050406030204" pitchFamily="18" charset="0"/>
                        </a:rPr>
                        <m:t>Ψ</m:t>
                      </m:r>
                      <m:d>
                        <m:dPr>
                          <m:ctrlPr>
                            <a:rPr lang="en-GB" i="1">
                              <a:latin typeface="Cambria Math" panose="02040503050406030204" pitchFamily="18" charset="0"/>
                            </a:rPr>
                          </m:ctrlPr>
                        </m:dPr>
                        <m:e>
                          <m:r>
                            <a:rPr lang="en-GB" b="1" i="1" smtClean="0">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oMath>
                  </m:oMathPara>
                </a14:m>
                <a:endParaRPr lang="en-GB" dirty="0"/>
              </a:p>
            </p:txBody>
          </p:sp>
        </mc:Choice>
        <mc:Fallback xmlns="">
          <p:sp>
            <p:nvSpPr>
              <p:cNvPr id="17" name="Content Placeholder 1">
                <a:extLst>
                  <a:ext uri="{FF2B5EF4-FFF2-40B4-BE49-F238E27FC236}">
                    <a16:creationId xmlns:a16="http://schemas.microsoft.com/office/drawing/2014/main" id="{2EAEBA35-BF8B-4D18-1BAE-752C071B5328}"/>
                  </a:ext>
                </a:extLst>
              </p:cNvPr>
              <p:cNvSpPr txBox="1">
                <a:spLocks noRot="1" noChangeAspect="1" noMove="1" noResize="1" noEditPoints="1" noAdjustHandles="1" noChangeArrowheads="1" noChangeShapeType="1" noTextEdit="1"/>
              </p:cNvSpPr>
              <p:nvPr/>
            </p:nvSpPr>
            <p:spPr>
              <a:xfrm>
                <a:off x="0" y="3248955"/>
                <a:ext cx="12192000" cy="110013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15665551-AC1C-BB1C-AF34-3B953913DC36}"/>
                  </a:ext>
                </a:extLst>
              </p:cNvPr>
              <p:cNvSpPr txBox="1"/>
              <p:nvPr/>
            </p:nvSpPr>
            <p:spPr>
              <a:xfrm>
                <a:off x="241106" y="4652906"/>
                <a:ext cx="5025028" cy="50783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GB" smtClean="0">
                          <a:latin typeface="Cambria Math" panose="02040503050406030204" pitchFamily="18" charset="0"/>
                        </a:rPr>
                        <m:t>Ψ</m:t>
                      </m:r>
                      <m:d>
                        <m:dPr>
                          <m:ctrlPr>
                            <a:rPr lang="en-GB" i="1">
                              <a:latin typeface="Cambria Math" panose="02040503050406030204" pitchFamily="18" charset="0"/>
                            </a:rPr>
                          </m:ctrlPr>
                        </m:dPr>
                        <m:e>
                          <m:r>
                            <a:rPr lang="en-GB" b="1" i="1" smtClean="0">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a:rPr lang="en-GB" b="0" i="0" smtClean="0">
                          <a:latin typeface="Cambria Math" panose="02040503050406030204" pitchFamily="18" charset="0"/>
                        </a:rPr>
                        <m:t>=</m:t>
                      </m:r>
                      <m:r>
                        <m:rPr>
                          <m:sty m:val="p"/>
                        </m:rPr>
                        <a:rPr lang="en-GB" sz="1800">
                          <a:latin typeface="Cambria Math" panose="02040503050406030204" pitchFamily="18" charset="0"/>
                        </a:rPr>
                        <m:t>Ψ</m:t>
                      </m:r>
                      <m:d>
                        <m:dPr>
                          <m:ctrlPr>
                            <a:rPr lang="en-GB" sz="1800" i="1">
                              <a:latin typeface="Cambria Math" panose="02040503050406030204" pitchFamily="18" charset="0"/>
                            </a:rPr>
                          </m:ctrlPr>
                        </m:dPr>
                        <m:e>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𝒙</m:t>
                              </m:r>
                            </m:e>
                            <m:sub>
                              <m:r>
                                <a:rPr lang="en-GB" sz="1800" i="1">
                                  <a:latin typeface="Cambria Math" panose="02040503050406030204" pitchFamily="18" charset="0"/>
                                </a:rPr>
                                <m:t>1</m:t>
                              </m:r>
                            </m:sub>
                          </m:sSub>
                          <m:r>
                            <a:rPr lang="en-GB" sz="1800" b="1" i="1">
                              <a:latin typeface="Cambria Math" panose="02040503050406030204" pitchFamily="18" charset="0"/>
                            </a:rPr>
                            <m:t>,</m:t>
                          </m:r>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𝒙</m:t>
                              </m:r>
                            </m:e>
                            <m:sub>
                              <m:r>
                                <a:rPr lang="en-GB" sz="1800" i="1">
                                  <a:latin typeface="Cambria Math" panose="02040503050406030204" pitchFamily="18" charset="0"/>
                                </a:rPr>
                                <m:t>2</m:t>
                              </m:r>
                            </m:sub>
                          </m:sSub>
                          <m:r>
                            <a:rPr lang="en-GB" sz="1800" b="1" i="1">
                              <a:latin typeface="Cambria Math" panose="02040503050406030204" pitchFamily="18" charset="0"/>
                            </a:rPr>
                            <m:t>,…, </m:t>
                          </m:r>
                          <m:sSub>
                            <m:sSubPr>
                              <m:ctrlPr>
                                <a:rPr lang="en-GB" sz="1800" b="1" i="1">
                                  <a:latin typeface="Cambria Math" panose="02040503050406030204" pitchFamily="18" charset="0"/>
                                </a:rPr>
                              </m:ctrlPr>
                            </m:sSubPr>
                            <m:e>
                              <m:r>
                                <a:rPr lang="en-GB" sz="1800" b="1" i="1" smtClean="0">
                                  <a:latin typeface="Cambria Math" panose="02040503050406030204" pitchFamily="18" charset="0"/>
                                </a:rPr>
                                <m:t>𝒙</m:t>
                              </m:r>
                            </m:e>
                            <m:sub>
                              <m:r>
                                <a:rPr lang="en-GB" sz="1800" i="1">
                                  <a:latin typeface="Cambria Math" panose="02040503050406030204" pitchFamily="18" charset="0"/>
                                </a:rPr>
                                <m:t>𝑁</m:t>
                              </m:r>
                            </m:sub>
                          </m:sSub>
                          <m:r>
                            <a:rPr lang="en-GB" sz="1800" b="1" i="1">
                              <a:latin typeface="Cambria Math" panose="02040503050406030204" pitchFamily="18" charset="0"/>
                            </a:rPr>
                            <m:t>,</m:t>
                          </m:r>
                          <m:r>
                            <a:rPr lang="en-GB" sz="1800" i="1">
                              <a:latin typeface="Cambria Math" panose="02040503050406030204" pitchFamily="18" charset="0"/>
                            </a:rPr>
                            <m:t>𝑡</m:t>
                          </m:r>
                        </m:e>
                      </m:d>
                    </m:oMath>
                  </m:oMathPara>
                </a14:m>
                <a:endParaRPr lang="en-GB" sz="1800" dirty="0"/>
              </a:p>
            </p:txBody>
          </p:sp>
        </mc:Choice>
        <mc:Fallback xmlns="">
          <p:sp>
            <p:nvSpPr>
              <p:cNvPr id="21" name="TextBox 20">
                <a:extLst>
                  <a:ext uri="{FF2B5EF4-FFF2-40B4-BE49-F238E27FC236}">
                    <a16:creationId xmlns:a16="http://schemas.microsoft.com/office/drawing/2014/main" id="{15665551-AC1C-BB1C-AF34-3B953913DC36}"/>
                  </a:ext>
                </a:extLst>
              </p:cNvPr>
              <p:cNvSpPr txBox="1">
                <a:spLocks noRot="1" noChangeAspect="1" noMove="1" noResize="1" noEditPoints="1" noAdjustHandles="1" noChangeArrowheads="1" noChangeShapeType="1" noTextEdit="1"/>
              </p:cNvSpPr>
              <p:nvPr/>
            </p:nvSpPr>
            <p:spPr>
              <a:xfrm>
                <a:off x="241106" y="4652906"/>
                <a:ext cx="5025028" cy="507831"/>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BD4E881-4CC5-49D1-EB10-B2D60A8C059E}"/>
                  </a:ext>
                </a:extLst>
              </p:cNvPr>
              <p:cNvSpPr txBox="1"/>
              <p:nvPr/>
            </p:nvSpPr>
            <p:spPr>
              <a:xfrm>
                <a:off x="346472" y="5519200"/>
                <a:ext cx="5123260" cy="369332"/>
              </a:xfrm>
              <a:prstGeom prst="rect">
                <a:avLst/>
              </a:prstGeom>
              <a:noFill/>
            </p:spPr>
            <p:txBody>
              <a:bodyPr wrap="square">
                <a:spAutoFit/>
              </a:bodyPr>
              <a:lstStyle/>
              <a:p>
                <a14:m>
                  <m:oMath xmlns:m="http://schemas.openxmlformats.org/officeDocument/2006/math">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𝒙</m:t>
                        </m:r>
                      </m:e>
                      <m:sub>
                        <m:r>
                          <a:rPr lang="en-GB" sz="1800" b="1" i="1" smtClean="0">
                            <a:latin typeface="Cambria Math" panose="02040503050406030204" pitchFamily="18" charset="0"/>
                          </a:rPr>
                          <m:t>𝒊</m:t>
                        </m:r>
                      </m:sub>
                    </m:sSub>
                    <m:r>
                      <a:rPr lang="en-GB" sz="1800" b="1" i="1">
                        <a:latin typeface="Cambria Math" panose="02040503050406030204" pitchFamily="18" charset="0"/>
                      </a:rPr>
                      <m:t>=</m:t>
                    </m:r>
                    <m:d>
                      <m:dPr>
                        <m:ctrlPr>
                          <a:rPr lang="en-GB" sz="1800" b="1" i="1">
                            <a:latin typeface="Cambria Math" panose="02040503050406030204" pitchFamily="18" charset="0"/>
                          </a:rPr>
                        </m:ctrlPr>
                      </m:dPr>
                      <m:e>
                        <m:sSub>
                          <m:sSubPr>
                            <m:ctrlPr>
                              <a:rPr lang="en-GB" sz="1800" i="1">
                                <a:latin typeface="Cambria Math" panose="02040503050406030204" pitchFamily="18" charset="0"/>
                              </a:rPr>
                            </m:ctrlPr>
                          </m:sSubPr>
                          <m:e>
                            <m:r>
                              <a:rPr lang="en-GB" sz="1800" b="1" i="1" smtClean="0">
                                <a:latin typeface="Cambria Math" panose="02040503050406030204" pitchFamily="18" charset="0"/>
                              </a:rPr>
                              <m:t>𝒓</m:t>
                            </m:r>
                          </m:e>
                          <m:sub>
                            <m:r>
                              <a:rPr lang="en-GB" sz="1800" i="1">
                                <a:latin typeface="Cambria Math" panose="02040503050406030204" pitchFamily="18" charset="0"/>
                              </a:rPr>
                              <m:t>𝑖</m:t>
                            </m:r>
                          </m:sub>
                        </m:sSub>
                        <m:r>
                          <a:rPr lang="en-GB" sz="1800" i="1">
                            <a:latin typeface="Cambria Math" panose="02040503050406030204" pitchFamily="18" charset="0"/>
                          </a:rPr>
                          <m:t>,</m:t>
                        </m:r>
                        <m:sSub>
                          <m:sSubPr>
                            <m:ctrlPr>
                              <a:rPr lang="en-GB" sz="1800" i="1">
                                <a:latin typeface="Cambria Math" panose="02040503050406030204" pitchFamily="18" charset="0"/>
                              </a:rPr>
                            </m:ctrlPr>
                          </m:sSubPr>
                          <m:e>
                            <m:r>
                              <a:rPr lang="en-GB" sz="1800" b="1" i="1">
                                <a:latin typeface="Cambria Math" panose="02040503050406030204" pitchFamily="18" charset="0"/>
                              </a:rPr>
                              <m:t>𝒔</m:t>
                            </m:r>
                          </m:e>
                          <m:sub>
                            <m:r>
                              <a:rPr lang="en-GB" sz="1800" i="1">
                                <a:latin typeface="Cambria Math" panose="02040503050406030204" pitchFamily="18" charset="0"/>
                              </a:rPr>
                              <m:t>𝑖</m:t>
                            </m:r>
                          </m:sub>
                        </m:sSub>
                      </m:e>
                    </m:d>
                    <m:r>
                      <a:rPr lang="en-GB" sz="1800" b="1" i="0" smtClean="0">
                        <a:latin typeface="Cambria Math" panose="02040503050406030204" pitchFamily="18" charset="0"/>
                      </a:rPr>
                      <m:t>,</m:t>
                    </m:r>
                  </m:oMath>
                </a14:m>
                <a:r>
                  <a:rPr lang="en-GB" sz="1800" dirty="0"/>
                  <a:t> position and spin state of particle </a:t>
                </a:r>
                <a14:m>
                  <m:oMath xmlns:m="http://schemas.openxmlformats.org/officeDocument/2006/math">
                    <m:r>
                      <a:rPr lang="en-GB" sz="1800" i="1">
                        <a:latin typeface="Cambria Math" panose="02040503050406030204" pitchFamily="18" charset="0"/>
                      </a:rPr>
                      <m:t>𝑖</m:t>
                    </m:r>
                  </m:oMath>
                </a14:m>
                <a:endParaRPr lang="en-GB" dirty="0"/>
              </a:p>
            </p:txBody>
          </p:sp>
        </mc:Choice>
        <mc:Fallback xmlns="">
          <p:sp>
            <p:nvSpPr>
              <p:cNvPr id="23" name="TextBox 22">
                <a:extLst>
                  <a:ext uri="{FF2B5EF4-FFF2-40B4-BE49-F238E27FC236}">
                    <a16:creationId xmlns:a16="http://schemas.microsoft.com/office/drawing/2014/main" id="{4BD4E881-4CC5-49D1-EB10-B2D60A8C059E}"/>
                  </a:ext>
                </a:extLst>
              </p:cNvPr>
              <p:cNvSpPr txBox="1">
                <a:spLocks noRot="1" noChangeAspect="1" noMove="1" noResize="1" noEditPoints="1" noAdjustHandles="1" noChangeArrowheads="1" noChangeShapeType="1" noTextEdit="1"/>
              </p:cNvSpPr>
              <p:nvPr/>
            </p:nvSpPr>
            <p:spPr>
              <a:xfrm>
                <a:off x="346472" y="5519200"/>
                <a:ext cx="5123260" cy="369332"/>
              </a:xfrm>
              <a:prstGeom prst="rect">
                <a:avLst/>
              </a:prstGeom>
              <a:blipFill>
                <a:blip r:embed="rId6"/>
                <a:stretch>
                  <a:fillRect t="-6667" b="-26667"/>
                </a:stretch>
              </a:blipFill>
            </p:spPr>
            <p:txBody>
              <a:bodyPr/>
              <a:lstStyle/>
              <a:p>
                <a:r>
                  <a:rPr lang="en-GB">
                    <a:noFill/>
                  </a:rPr>
                  <a:t> </a:t>
                </a:r>
              </a:p>
            </p:txBody>
          </p:sp>
        </mc:Fallback>
      </mc:AlternateContent>
      <p:cxnSp>
        <p:nvCxnSpPr>
          <p:cNvPr id="25" name="Straight Connector 24">
            <a:extLst>
              <a:ext uri="{FF2B5EF4-FFF2-40B4-BE49-F238E27FC236}">
                <a16:creationId xmlns:a16="http://schemas.microsoft.com/office/drawing/2014/main" id="{58D4E17E-3B69-A630-AB9A-EE244CEE2754}"/>
              </a:ext>
            </a:extLst>
          </p:cNvPr>
          <p:cNvCxnSpPr>
            <a:cxnSpLocks/>
          </p:cNvCxnSpPr>
          <p:nvPr/>
        </p:nvCxnSpPr>
        <p:spPr>
          <a:xfrm flipH="1">
            <a:off x="3529013" y="4000500"/>
            <a:ext cx="371926" cy="613418"/>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25A2751A-28D6-1931-ACCF-52B49B5E0C98}"/>
              </a:ext>
            </a:extLst>
          </p:cNvPr>
          <p:cNvSpPr/>
          <p:nvPr/>
        </p:nvSpPr>
        <p:spPr>
          <a:xfrm>
            <a:off x="247650" y="4617835"/>
            <a:ext cx="5032772" cy="1431542"/>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89978424-443A-4493-77BA-8D20FA3E0414}"/>
              </a:ext>
            </a:extLst>
          </p:cNvPr>
          <p:cNvSpPr/>
          <p:nvPr/>
        </p:nvSpPr>
        <p:spPr>
          <a:xfrm>
            <a:off x="8716564" y="4612353"/>
            <a:ext cx="3242074" cy="1426780"/>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92D050"/>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7E9201A-AE2C-85FF-47C9-614C19F96A19}"/>
                  </a:ext>
                </a:extLst>
              </p:cNvPr>
              <p:cNvSpPr txBox="1"/>
              <p:nvPr/>
            </p:nvSpPr>
            <p:spPr>
              <a:xfrm>
                <a:off x="8716564" y="4647327"/>
                <a:ext cx="3248618" cy="518988"/>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𝑉</m:t>
                          </m:r>
                        </m:e>
                      </m:acc>
                      <m:d>
                        <m:dPr>
                          <m:ctrlPr>
                            <a:rPr lang="en-GB" i="1">
                              <a:latin typeface="Cambria Math" panose="02040503050406030204" pitchFamily="18" charset="0"/>
                            </a:rPr>
                          </m:ctrlPr>
                        </m:dPr>
                        <m:e>
                          <m:r>
                            <a:rPr lang="en-GB" b="1" i="1" smtClean="0">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a:rPr lang="en-GB" b="0" i="0" smtClean="0">
                          <a:latin typeface="Cambria Math" panose="02040503050406030204" pitchFamily="18" charset="0"/>
                        </a:rPr>
                        <m:t>=</m:t>
                      </m:r>
                      <m:acc>
                        <m:accPr>
                          <m:chr m:val="̂"/>
                          <m:ctrlPr>
                            <a:rPr lang="en-GB" sz="1800" b="0" i="1" smtClean="0">
                              <a:latin typeface="Cambria Math" panose="02040503050406030204" pitchFamily="18" charset="0"/>
                            </a:rPr>
                          </m:ctrlPr>
                        </m:accPr>
                        <m:e>
                          <m:r>
                            <a:rPr lang="en-GB" sz="1800" b="0" i="1" smtClean="0">
                              <a:latin typeface="Cambria Math" panose="02040503050406030204" pitchFamily="18" charset="0"/>
                            </a:rPr>
                            <m:t>𝑉</m:t>
                          </m:r>
                        </m:e>
                      </m:acc>
                      <m:d>
                        <m:dPr>
                          <m:ctrlPr>
                            <a:rPr lang="en-GB" sz="1800" i="1">
                              <a:latin typeface="Cambria Math" panose="02040503050406030204" pitchFamily="18" charset="0"/>
                            </a:rPr>
                          </m:ctrlPr>
                        </m:dPr>
                        <m:e>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𝒙</m:t>
                              </m:r>
                            </m:e>
                            <m:sub>
                              <m:r>
                                <a:rPr lang="en-GB" sz="1800" i="1">
                                  <a:latin typeface="Cambria Math" panose="02040503050406030204" pitchFamily="18" charset="0"/>
                                </a:rPr>
                                <m:t>1</m:t>
                              </m:r>
                            </m:sub>
                          </m:sSub>
                          <m:r>
                            <a:rPr lang="en-GB" sz="1800" b="1" i="1">
                              <a:latin typeface="Cambria Math" panose="02040503050406030204" pitchFamily="18" charset="0"/>
                            </a:rPr>
                            <m:t>,</m:t>
                          </m:r>
                          <m:sSub>
                            <m:sSubPr>
                              <m:ctrlPr>
                                <a:rPr lang="en-GB" sz="1800" b="1" i="1" smtClean="0">
                                  <a:latin typeface="Cambria Math" panose="02040503050406030204" pitchFamily="18" charset="0"/>
                                </a:rPr>
                              </m:ctrlPr>
                            </m:sSubPr>
                            <m:e>
                              <m:r>
                                <a:rPr lang="en-GB" sz="1800" b="1" i="1" smtClean="0">
                                  <a:latin typeface="Cambria Math" panose="02040503050406030204" pitchFamily="18" charset="0"/>
                                </a:rPr>
                                <m:t>𝒙</m:t>
                              </m:r>
                            </m:e>
                            <m:sub>
                              <m:r>
                                <a:rPr lang="en-GB" sz="1800" i="1">
                                  <a:latin typeface="Cambria Math" panose="02040503050406030204" pitchFamily="18" charset="0"/>
                                </a:rPr>
                                <m:t>2</m:t>
                              </m:r>
                            </m:sub>
                          </m:sSub>
                          <m:r>
                            <a:rPr lang="en-GB" sz="1800" b="1" i="1">
                              <a:latin typeface="Cambria Math" panose="02040503050406030204" pitchFamily="18" charset="0"/>
                            </a:rPr>
                            <m:t>,…, </m:t>
                          </m:r>
                          <m:sSub>
                            <m:sSubPr>
                              <m:ctrlPr>
                                <a:rPr lang="en-GB" sz="1800" b="1" i="1">
                                  <a:latin typeface="Cambria Math" panose="02040503050406030204" pitchFamily="18" charset="0"/>
                                </a:rPr>
                              </m:ctrlPr>
                            </m:sSubPr>
                            <m:e>
                              <m:r>
                                <a:rPr lang="en-GB" sz="1800" b="1" i="1" smtClean="0">
                                  <a:latin typeface="Cambria Math" panose="02040503050406030204" pitchFamily="18" charset="0"/>
                                </a:rPr>
                                <m:t>𝒙</m:t>
                              </m:r>
                            </m:e>
                            <m:sub>
                              <m:r>
                                <a:rPr lang="en-GB" sz="1800" i="1">
                                  <a:latin typeface="Cambria Math" panose="02040503050406030204" pitchFamily="18" charset="0"/>
                                </a:rPr>
                                <m:t>𝑁</m:t>
                              </m:r>
                            </m:sub>
                          </m:sSub>
                          <m:r>
                            <a:rPr lang="en-GB" sz="1800" b="1" i="1">
                              <a:latin typeface="Cambria Math" panose="02040503050406030204" pitchFamily="18" charset="0"/>
                            </a:rPr>
                            <m:t>,</m:t>
                          </m:r>
                          <m:r>
                            <a:rPr lang="en-GB" sz="1800" i="1">
                              <a:latin typeface="Cambria Math" panose="02040503050406030204" pitchFamily="18" charset="0"/>
                            </a:rPr>
                            <m:t>𝑡</m:t>
                          </m:r>
                        </m:e>
                      </m:d>
                    </m:oMath>
                  </m:oMathPara>
                </a14:m>
                <a:endParaRPr lang="en-GB" sz="1800" dirty="0"/>
              </a:p>
            </p:txBody>
          </p:sp>
        </mc:Choice>
        <mc:Fallback xmlns="">
          <p:sp>
            <p:nvSpPr>
              <p:cNvPr id="29" name="TextBox 28">
                <a:extLst>
                  <a:ext uri="{FF2B5EF4-FFF2-40B4-BE49-F238E27FC236}">
                    <a16:creationId xmlns:a16="http://schemas.microsoft.com/office/drawing/2014/main" id="{97E9201A-AE2C-85FF-47C9-614C19F96A19}"/>
                  </a:ext>
                </a:extLst>
              </p:cNvPr>
              <p:cNvSpPr txBox="1">
                <a:spLocks noRot="1" noChangeAspect="1" noMove="1" noResize="1" noEditPoints="1" noAdjustHandles="1" noChangeArrowheads="1" noChangeShapeType="1" noTextEdit="1"/>
              </p:cNvSpPr>
              <p:nvPr/>
            </p:nvSpPr>
            <p:spPr>
              <a:xfrm>
                <a:off x="8716564" y="4647327"/>
                <a:ext cx="3248618" cy="518988"/>
              </a:xfrm>
              <a:prstGeom prst="rect">
                <a:avLst/>
              </a:prstGeom>
              <a:blipFill>
                <a:blip r:embed="rId7"/>
                <a:stretch>
                  <a:fillRect/>
                </a:stretch>
              </a:blipFill>
            </p:spPr>
            <p:txBody>
              <a:bodyPr/>
              <a:lstStyle/>
              <a:p>
                <a:r>
                  <a:rPr lang="en-GB">
                    <a:noFill/>
                  </a:rPr>
                  <a:t> </a:t>
                </a:r>
              </a:p>
            </p:txBody>
          </p:sp>
        </mc:Fallback>
      </mc:AlternateContent>
      <p:sp>
        <p:nvSpPr>
          <p:cNvPr id="31" name="TextBox 30">
            <a:extLst>
              <a:ext uri="{FF2B5EF4-FFF2-40B4-BE49-F238E27FC236}">
                <a16:creationId xmlns:a16="http://schemas.microsoft.com/office/drawing/2014/main" id="{3A375628-E512-C58C-87E2-52CB93C04B62}"/>
              </a:ext>
            </a:extLst>
          </p:cNvPr>
          <p:cNvSpPr txBox="1"/>
          <p:nvPr/>
        </p:nvSpPr>
        <p:spPr>
          <a:xfrm>
            <a:off x="8723108" y="5163607"/>
            <a:ext cx="3242074" cy="737253"/>
          </a:xfrm>
          <a:prstGeom prst="rect">
            <a:avLst/>
          </a:prstGeom>
          <a:noFill/>
        </p:spPr>
        <p:txBody>
          <a:bodyPr wrap="square">
            <a:spAutoFit/>
          </a:bodyPr>
          <a:lstStyle/>
          <a:p>
            <a:pPr algn="ctr">
              <a:lnSpc>
                <a:spcPct val="120000"/>
              </a:lnSpc>
            </a:pPr>
            <a:r>
              <a:rPr lang="en-GB" dirty="0">
                <a:solidFill>
                  <a:srgbClr val="1F1F1F"/>
                </a:solidFill>
                <a:latin typeface="Calibri" panose="020F0502020204030204" pitchFamily="34" charset="0"/>
                <a:cs typeface="Calibri" panose="020F0502020204030204" pitchFamily="34" charset="0"/>
              </a:rPr>
              <a:t>operator for particle-interaction energies or external potentials</a:t>
            </a:r>
            <a:endParaRPr lang="en-GB" dirty="0"/>
          </a:p>
        </p:txBody>
      </p:sp>
      <p:sp>
        <p:nvSpPr>
          <p:cNvPr id="32" name="Rectangle 31">
            <a:extLst>
              <a:ext uri="{FF2B5EF4-FFF2-40B4-BE49-F238E27FC236}">
                <a16:creationId xmlns:a16="http://schemas.microsoft.com/office/drawing/2014/main" id="{1C49C3F9-CB4A-0B67-5847-437730FB5984}"/>
              </a:ext>
            </a:extLst>
          </p:cNvPr>
          <p:cNvSpPr/>
          <p:nvPr/>
        </p:nvSpPr>
        <p:spPr>
          <a:xfrm>
            <a:off x="5528798" y="4607591"/>
            <a:ext cx="2944412" cy="1431542"/>
          </a:xfrm>
          <a:prstGeom prst="rect">
            <a:avLst/>
          </a:prstGeom>
          <a:noFill/>
          <a:ln w="254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9E5814B-C8EC-FB0A-2978-D3C44213C2D6}"/>
                  </a:ext>
                </a:extLst>
              </p:cNvPr>
              <p:cNvSpPr txBox="1"/>
              <p:nvPr/>
            </p:nvSpPr>
            <p:spPr>
              <a:xfrm>
                <a:off x="5541014" y="4635048"/>
                <a:ext cx="2958700" cy="543547"/>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Δ</m:t>
                      </m:r>
                      <m:r>
                        <a:rPr lang="en-GB" b="0" i="0"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Δ</m:t>
                          </m:r>
                        </m:e>
                        <m:sub>
                          <m:sSub>
                            <m:sSubPr>
                              <m:ctrlPr>
                                <a:rPr lang="en-GB" b="0" i="1" smtClean="0">
                                  <a:latin typeface="Cambria Math" panose="02040503050406030204" pitchFamily="18" charset="0"/>
                                </a:rPr>
                              </m:ctrlPr>
                            </m:sSubPr>
                            <m:e>
                              <m:r>
                                <a:rPr lang="en-GB" b="1" i="1" smtClean="0">
                                  <a:latin typeface="Cambria Math" panose="02040503050406030204" pitchFamily="18" charset="0"/>
                                </a:rPr>
                                <m:t>𝒓</m:t>
                              </m:r>
                            </m:e>
                            <m:sub>
                              <m:r>
                                <a:rPr lang="en-GB" b="0" i="1" smtClean="0">
                                  <a:latin typeface="Cambria Math" panose="02040503050406030204" pitchFamily="18" charset="0"/>
                                </a:rPr>
                                <m:t>1</m:t>
                              </m:r>
                            </m:sub>
                          </m:sSub>
                        </m:sub>
                      </m:sSub>
                      <m:r>
                        <a:rPr lang="en-GB" b="0" i="1" smtClean="0">
                          <a:latin typeface="Cambria Math" panose="02040503050406030204" pitchFamily="18" charset="0"/>
                        </a:rPr>
                        <m:t>+</m:t>
                      </m:r>
                      <m:sSub>
                        <m:sSubPr>
                          <m:ctrlPr>
                            <a:rPr lang="en-GB" i="1" smtClean="0">
                              <a:latin typeface="Cambria Math" panose="02040503050406030204" pitchFamily="18" charset="0"/>
                            </a:rPr>
                          </m:ctrlPr>
                        </m:sSubPr>
                        <m:e>
                          <m:r>
                            <m:rPr>
                              <m:sty m:val="p"/>
                            </m:rPr>
                            <a:rPr lang="en-GB">
                              <a:latin typeface="Cambria Math" panose="02040503050406030204" pitchFamily="18" charset="0"/>
                            </a:rPr>
                            <m:t>Δ</m:t>
                          </m:r>
                        </m:e>
                        <m:sub>
                          <m:sSub>
                            <m:sSubPr>
                              <m:ctrlPr>
                                <a:rPr lang="en-GB" i="1">
                                  <a:latin typeface="Cambria Math" panose="02040503050406030204" pitchFamily="18" charset="0"/>
                                </a:rPr>
                              </m:ctrlPr>
                            </m:sSubPr>
                            <m:e>
                              <m:r>
                                <a:rPr lang="en-GB" b="1" i="1" smtClean="0">
                                  <a:latin typeface="Cambria Math" panose="02040503050406030204" pitchFamily="18" charset="0"/>
                                </a:rPr>
                                <m:t>𝒓</m:t>
                              </m:r>
                            </m:e>
                            <m:sub>
                              <m:r>
                                <a:rPr lang="en-GB" i="1">
                                  <a:latin typeface="Cambria Math" panose="02040503050406030204" pitchFamily="18" charset="0"/>
                                </a:rPr>
                                <m:t>1</m:t>
                              </m:r>
                            </m:sub>
                          </m:sSub>
                        </m:sub>
                      </m:sSub>
                      <m:r>
                        <a:rPr lang="en-GB" b="0" i="1" smtClean="0">
                          <a:latin typeface="Cambria Math" panose="02040503050406030204" pitchFamily="18" charset="0"/>
                        </a:rPr>
                        <m:t>+…</m:t>
                      </m:r>
                      <m:sSub>
                        <m:sSubPr>
                          <m:ctrlPr>
                            <a:rPr lang="en-GB" i="1">
                              <a:latin typeface="Cambria Math" panose="02040503050406030204" pitchFamily="18" charset="0"/>
                            </a:rPr>
                          </m:ctrlPr>
                        </m:sSubPr>
                        <m:e>
                          <m:r>
                            <m:rPr>
                              <m:sty m:val="p"/>
                            </m:rPr>
                            <a:rPr lang="en-GB">
                              <a:latin typeface="Cambria Math" panose="02040503050406030204" pitchFamily="18" charset="0"/>
                            </a:rPr>
                            <m:t>Δ</m:t>
                          </m:r>
                        </m:e>
                        <m:sub>
                          <m:sSub>
                            <m:sSubPr>
                              <m:ctrlPr>
                                <a:rPr lang="en-GB" i="1">
                                  <a:latin typeface="Cambria Math" panose="02040503050406030204" pitchFamily="18" charset="0"/>
                                </a:rPr>
                              </m:ctrlPr>
                            </m:sSubPr>
                            <m:e>
                              <m:r>
                                <a:rPr lang="en-GB" b="1" i="1" smtClean="0">
                                  <a:latin typeface="Cambria Math" panose="02040503050406030204" pitchFamily="18" charset="0"/>
                                </a:rPr>
                                <m:t>𝒓</m:t>
                              </m:r>
                            </m:e>
                            <m:sub>
                              <m:r>
                                <a:rPr lang="en-GB" b="0" i="1" smtClean="0">
                                  <a:latin typeface="Cambria Math" panose="02040503050406030204" pitchFamily="18" charset="0"/>
                                </a:rPr>
                                <m:t>𝑁</m:t>
                              </m:r>
                            </m:sub>
                          </m:sSub>
                        </m:sub>
                      </m:sSub>
                    </m:oMath>
                  </m:oMathPara>
                </a14:m>
                <a:endParaRPr lang="en-GB" sz="1800" dirty="0"/>
              </a:p>
            </p:txBody>
          </p:sp>
        </mc:Choice>
        <mc:Fallback xmlns="">
          <p:sp>
            <p:nvSpPr>
              <p:cNvPr id="33" name="TextBox 32">
                <a:extLst>
                  <a:ext uri="{FF2B5EF4-FFF2-40B4-BE49-F238E27FC236}">
                    <a16:creationId xmlns:a16="http://schemas.microsoft.com/office/drawing/2014/main" id="{09E5814B-C8EC-FB0A-2978-D3C44213C2D6}"/>
                  </a:ext>
                </a:extLst>
              </p:cNvPr>
              <p:cNvSpPr txBox="1">
                <a:spLocks noRot="1" noChangeAspect="1" noMove="1" noResize="1" noEditPoints="1" noAdjustHandles="1" noChangeArrowheads="1" noChangeShapeType="1" noTextEdit="1"/>
              </p:cNvSpPr>
              <p:nvPr/>
            </p:nvSpPr>
            <p:spPr>
              <a:xfrm>
                <a:off x="5541014" y="4635048"/>
                <a:ext cx="2958700" cy="543547"/>
              </a:xfrm>
              <a:prstGeom prst="rect">
                <a:avLst/>
              </a:prstGeom>
              <a:blipFill>
                <a:blip r:embed="rId8"/>
                <a:stretch>
                  <a:fillRect/>
                </a:stretch>
              </a:blipFill>
            </p:spPr>
            <p:txBody>
              <a:bodyPr/>
              <a:lstStyle/>
              <a:p>
                <a:r>
                  <a:rPr lang="en-GB">
                    <a:noFill/>
                  </a:rPr>
                  <a:t> </a:t>
                </a:r>
              </a:p>
            </p:txBody>
          </p:sp>
        </mc:Fallback>
      </mc:AlternateContent>
      <p:sp>
        <p:nvSpPr>
          <p:cNvPr id="36" name="TextBox 35">
            <a:extLst>
              <a:ext uri="{FF2B5EF4-FFF2-40B4-BE49-F238E27FC236}">
                <a16:creationId xmlns:a16="http://schemas.microsoft.com/office/drawing/2014/main" id="{6C1C4A02-036D-A713-1BA9-C574980734F5}"/>
              </a:ext>
            </a:extLst>
          </p:cNvPr>
          <p:cNvSpPr txBox="1"/>
          <p:nvPr/>
        </p:nvSpPr>
        <p:spPr>
          <a:xfrm>
            <a:off x="5935781" y="5163607"/>
            <a:ext cx="2164557" cy="369332"/>
          </a:xfrm>
          <a:prstGeom prst="rect">
            <a:avLst/>
          </a:prstGeom>
          <a:noFill/>
        </p:spPr>
        <p:txBody>
          <a:bodyPr wrap="square">
            <a:spAutoFit/>
          </a:bodyPr>
          <a:lstStyle/>
          <a:p>
            <a:pPr algn="ctr"/>
            <a:r>
              <a:rPr lang="en-GB" dirty="0"/>
              <a:t>Laplacian operator</a:t>
            </a:r>
          </a:p>
        </p:txBody>
      </p:sp>
      <p:cxnSp>
        <p:nvCxnSpPr>
          <p:cNvPr id="37" name="Straight Connector 36">
            <a:extLst>
              <a:ext uri="{FF2B5EF4-FFF2-40B4-BE49-F238E27FC236}">
                <a16:creationId xmlns:a16="http://schemas.microsoft.com/office/drawing/2014/main" id="{4E2ACEEA-130A-DEEF-1435-26970EB7D265}"/>
              </a:ext>
            </a:extLst>
          </p:cNvPr>
          <p:cNvCxnSpPr>
            <a:cxnSpLocks/>
          </p:cNvCxnSpPr>
          <p:nvPr/>
        </p:nvCxnSpPr>
        <p:spPr>
          <a:xfrm>
            <a:off x="6472238" y="4071938"/>
            <a:ext cx="242887" cy="541674"/>
          </a:xfrm>
          <a:prstGeom prst="line">
            <a:avLst/>
          </a:prstGeom>
          <a:ln w="254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6B9F849F-5D9F-A812-1354-5F65DF1E8136}"/>
              </a:ext>
            </a:extLst>
          </p:cNvPr>
          <p:cNvCxnSpPr>
            <a:cxnSpLocks/>
          </p:cNvCxnSpPr>
          <p:nvPr/>
        </p:nvCxnSpPr>
        <p:spPr>
          <a:xfrm>
            <a:off x="7555113" y="4029075"/>
            <a:ext cx="2246112" cy="578516"/>
          </a:xfrm>
          <a:prstGeom prst="line">
            <a:avLst/>
          </a:prstGeom>
          <a:ln w="25400">
            <a:solidFill>
              <a:srgbClr val="92D050"/>
            </a:solidFill>
          </a:ln>
        </p:spPr>
        <p:style>
          <a:lnRef idx="2">
            <a:schemeClr val="accent1"/>
          </a:lnRef>
          <a:fillRef idx="0">
            <a:schemeClr val="accent1"/>
          </a:fillRef>
          <a:effectRef idx="1">
            <a:schemeClr val="accent1"/>
          </a:effectRef>
          <a:fontRef idx="minor">
            <a:schemeClr val="tx1"/>
          </a:fontRef>
        </p:style>
      </p:cxnSp>
      <p:pic>
        <p:nvPicPr>
          <p:cNvPr id="49" name="Picture 48" descr="A set of lines with different shapes&#10;&#10;AI-generated content may be incorrect.">
            <a:extLst>
              <a:ext uri="{FF2B5EF4-FFF2-40B4-BE49-F238E27FC236}">
                <a16:creationId xmlns:a16="http://schemas.microsoft.com/office/drawing/2014/main" id="{6375DAEB-B286-CC46-E60B-A9A3E8F2B80D}"/>
              </a:ext>
            </a:extLst>
          </p:cNvPr>
          <p:cNvPicPr>
            <a:picLocks noChangeAspect="1"/>
          </p:cNvPicPr>
          <p:nvPr/>
        </p:nvPicPr>
        <p:blipFill>
          <a:blip r:embed="rId9"/>
          <a:stretch>
            <a:fillRect/>
          </a:stretch>
        </p:blipFill>
        <p:spPr>
          <a:xfrm>
            <a:off x="10514550" y="1277956"/>
            <a:ext cx="1039915" cy="1212171"/>
          </a:xfrm>
          <a:prstGeom prst="rect">
            <a:avLst/>
          </a:prstGeom>
        </p:spPr>
      </p:pic>
      <p:cxnSp>
        <p:nvCxnSpPr>
          <p:cNvPr id="51" name="Straight Connector 50">
            <a:extLst>
              <a:ext uri="{FF2B5EF4-FFF2-40B4-BE49-F238E27FC236}">
                <a16:creationId xmlns:a16="http://schemas.microsoft.com/office/drawing/2014/main" id="{A6B6E184-3ED0-1886-F180-E3D0A09495C5}"/>
              </a:ext>
            </a:extLst>
          </p:cNvPr>
          <p:cNvCxnSpPr>
            <a:cxnSpLocks/>
          </p:cNvCxnSpPr>
          <p:nvPr/>
        </p:nvCxnSpPr>
        <p:spPr>
          <a:xfrm>
            <a:off x="11497314" y="1132947"/>
            <a:ext cx="0" cy="1453090"/>
          </a:xfrm>
          <a:prstGeom prst="line">
            <a:avLst/>
          </a:prstGeom>
          <a:ln w="127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B5BE47E5-48C6-1A09-2ECB-8B9BC376FE0F}"/>
              </a:ext>
            </a:extLst>
          </p:cNvPr>
          <p:cNvCxnSpPr>
            <a:cxnSpLocks/>
          </p:cNvCxnSpPr>
          <p:nvPr/>
        </p:nvCxnSpPr>
        <p:spPr>
          <a:xfrm>
            <a:off x="10562815" y="1132947"/>
            <a:ext cx="0" cy="1453090"/>
          </a:xfrm>
          <a:prstGeom prst="line">
            <a:avLst/>
          </a:prstGeom>
          <a:ln w="12700">
            <a:solidFill>
              <a:schemeClr val="bg2">
                <a:lumMod val="75000"/>
              </a:schemeClr>
            </a:solidFill>
          </a:ln>
        </p:spPr>
        <p:style>
          <a:lnRef idx="2">
            <a:schemeClr val="accent1"/>
          </a:lnRef>
          <a:fillRef idx="0">
            <a:schemeClr val="accent1"/>
          </a:fillRef>
          <a:effectRef idx="1">
            <a:schemeClr val="accent1"/>
          </a:effectRef>
          <a:fontRef idx="minor">
            <a:schemeClr val="tx1"/>
          </a:fontRef>
        </p:style>
      </p:cxnSp>
      <p:sp>
        <p:nvSpPr>
          <p:cNvPr id="54" name="TextBox 53">
            <a:extLst>
              <a:ext uri="{FF2B5EF4-FFF2-40B4-BE49-F238E27FC236}">
                <a16:creationId xmlns:a16="http://schemas.microsoft.com/office/drawing/2014/main" id="{D2A1A5CA-C11E-98C3-4359-7AE5B66205D9}"/>
              </a:ext>
            </a:extLst>
          </p:cNvPr>
          <p:cNvSpPr txBox="1"/>
          <p:nvPr/>
        </p:nvSpPr>
        <p:spPr>
          <a:xfrm>
            <a:off x="349679" y="5163607"/>
            <a:ext cx="4521994" cy="369332"/>
          </a:xfrm>
          <a:prstGeom prst="rect">
            <a:avLst/>
          </a:prstGeom>
          <a:noFill/>
        </p:spPr>
        <p:txBody>
          <a:bodyPr wrap="square">
            <a:spAutoFit/>
          </a:bodyPr>
          <a:lstStyle/>
          <a:p>
            <a:r>
              <a:rPr lang="en-GB" dirty="0"/>
              <a:t>Wave-function amplitude depending on </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9D5E718-F090-14E3-2111-0E0022C253AD}"/>
                  </a:ext>
                </a:extLst>
              </p:cNvPr>
              <p:cNvSpPr txBox="1"/>
              <p:nvPr/>
            </p:nvSpPr>
            <p:spPr>
              <a:xfrm>
                <a:off x="5548759" y="5517951"/>
                <a:ext cx="2950956" cy="4020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Δ</m:t>
                          </m:r>
                        </m:e>
                        <m:sub>
                          <m:sSub>
                            <m:sSubPr>
                              <m:ctrlPr>
                                <a:rPr lang="en-GB" b="0" i="1" smtClean="0">
                                  <a:latin typeface="Cambria Math" panose="02040503050406030204" pitchFamily="18" charset="0"/>
                                </a:rPr>
                              </m:ctrlPr>
                            </m:sSubPr>
                            <m:e>
                              <m:r>
                                <a:rPr lang="en-GB" b="1" i="1" smtClean="0">
                                  <a:latin typeface="Cambria Math" panose="02040503050406030204" pitchFamily="18" charset="0"/>
                                </a:rPr>
                                <m:t>𝒓</m:t>
                              </m:r>
                            </m:e>
                            <m:sub>
                              <m:r>
                                <a:rPr lang="en-GB" b="0" i="1" smtClean="0">
                                  <a:latin typeface="Cambria Math" panose="02040503050406030204" pitchFamily="18" charset="0"/>
                                </a:rPr>
                                <m:t>𝑖</m:t>
                              </m:r>
                            </m:sub>
                          </m:sSub>
                        </m:sub>
                      </m:sSub>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m:t>
                          </m:r>
                        </m:e>
                        <m:sub>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𝑖</m:t>
                              </m:r>
                            </m:sub>
                          </m:sSub>
                        </m:sub>
                        <m:sup>
                          <m:r>
                            <a:rPr lang="en-GB" b="0" i="1" smtClean="0">
                              <a:latin typeface="Cambria Math" panose="02040503050406030204" pitchFamily="18" charset="0"/>
                            </a:rPr>
                            <m:t>2</m:t>
                          </m:r>
                        </m:sup>
                      </m:sSubSup>
                      <m:r>
                        <a:rPr lang="en-GB" b="0" i="1" smtClean="0">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m:t>
                          </m:r>
                        </m:e>
                        <m:sub>
                          <m:sSub>
                            <m:sSubPr>
                              <m:ctrlPr>
                                <a:rPr lang="en-GB" i="1">
                                  <a:latin typeface="Cambria Math" panose="02040503050406030204" pitchFamily="18" charset="0"/>
                                </a:rPr>
                              </m:ctrlPr>
                            </m:sSubPr>
                            <m:e>
                              <m:r>
                                <a:rPr lang="en-GB" b="0" i="1" smtClean="0">
                                  <a:latin typeface="Cambria Math" panose="02040503050406030204" pitchFamily="18" charset="0"/>
                                </a:rPr>
                                <m:t>𝑦</m:t>
                              </m:r>
                            </m:e>
                            <m:sub>
                              <m:r>
                                <a:rPr lang="en-GB" i="1">
                                  <a:latin typeface="Cambria Math" panose="02040503050406030204" pitchFamily="18" charset="0"/>
                                </a:rPr>
                                <m:t>𝑖</m:t>
                              </m:r>
                            </m:sub>
                          </m:sSub>
                        </m:sub>
                        <m:sup>
                          <m:r>
                            <a:rPr lang="en-GB" i="1">
                              <a:latin typeface="Cambria Math" panose="02040503050406030204" pitchFamily="18" charset="0"/>
                            </a:rPr>
                            <m:t>2</m:t>
                          </m:r>
                        </m:sup>
                      </m:sSubSup>
                      <m:r>
                        <a:rPr lang="en-GB" b="0" i="1" smtClean="0">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m:t>
                          </m:r>
                        </m:e>
                        <m:sub>
                          <m:sSub>
                            <m:sSubPr>
                              <m:ctrlPr>
                                <a:rPr lang="en-GB" i="1">
                                  <a:latin typeface="Cambria Math" panose="02040503050406030204" pitchFamily="18" charset="0"/>
                                </a:rPr>
                              </m:ctrlPr>
                            </m:sSubPr>
                            <m:e>
                              <m:r>
                                <a:rPr lang="en-GB" b="0" i="1" smtClean="0">
                                  <a:latin typeface="Cambria Math" panose="02040503050406030204" pitchFamily="18" charset="0"/>
                                </a:rPr>
                                <m:t>𝑧</m:t>
                              </m:r>
                            </m:e>
                            <m:sub>
                              <m:r>
                                <a:rPr lang="en-GB" i="1">
                                  <a:latin typeface="Cambria Math" panose="02040503050406030204" pitchFamily="18" charset="0"/>
                                </a:rPr>
                                <m:t>𝑖</m:t>
                              </m:r>
                            </m:sub>
                          </m:sSub>
                        </m:sub>
                        <m:sup>
                          <m:r>
                            <a:rPr lang="en-GB" i="1">
                              <a:latin typeface="Cambria Math" panose="02040503050406030204" pitchFamily="18" charset="0"/>
                            </a:rPr>
                            <m:t>2</m:t>
                          </m:r>
                        </m:sup>
                      </m:sSubSup>
                    </m:oMath>
                  </m:oMathPara>
                </a14:m>
                <a:endParaRPr lang="en-GB" dirty="0"/>
              </a:p>
            </p:txBody>
          </p:sp>
        </mc:Choice>
        <mc:Fallback xmlns="">
          <p:sp>
            <p:nvSpPr>
              <p:cNvPr id="56" name="TextBox 55">
                <a:extLst>
                  <a:ext uri="{FF2B5EF4-FFF2-40B4-BE49-F238E27FC236}">
                    <a16:creationId xmlns:a16="http://schemas.microsoft.com/office/drawing/2014/main" id="{09D5E718-F090-14E3-2111-0E0022C253AD}"/>
                  </a:ext>
                </a:extLst>
              </p:cNvPr>
              <p:cNvSpPr txBox="1">
                <a:spLocks noRot="1" noChangeAspect="1" noMove="1" noResize="1" noEditPoints="1" noAdjustHandles="1" noChangeArrowheads="1" noChangeShapeType="1" noTextEdit="1"/>
              </p:cNvSpPr>
              <p:nvPr/>
            </p:nvSpPr>
            <p:spPr>
              <a:xfrm>
                <a:off x="5548759" y="5517951"/>
                <a:ext cx="2950956" cy="402033"/>
              </a:xfrm>
              <a:prstGeom prst="rect">
                <a:avLst/>
              </a:prstGeom>
              <a:blipFill>
                <a:blip r:embed="rId10"/>
                <a:stretch>
                  <a:fillRect b="-6061"/>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19067D8F-B69E-77A7-A962-342D5FA503AF}"/>
              </a:ext>
            </a:extLst>
          </p:cNvPr>
          <p:cNvSpPr>
            <a:spLocks noGrp="1"/>
          </p:cNvSpPr>
          <p:nvPr>
            <p:ph type="sldNum" sz="quarter" idx="12"/>
          </p:nvPr>
        </p:nvSpPr>
        <p:spPr/>
        <p:txBody>
          <a:bodyPr/>
          <a:lstStyle/>
          <a:p>
            <a:fld id="{B89329CB-797D-6146-8DF7-8C5F7C196CE5}" type="slidenum">
              <a:rPr lang="en-GB" smtClean="0"/>
              <a:t>6</a:t>
            </a:fld>
            <a:endParaRPr lang="en-GB" dirty="0"/>
          </a:p>
        </p:txBody>
      </p:sp>
    </p:spTree>
    <p:extLst>
      <p:ext uri="{BB962C8B-B14F-4D97-AF65-F5344CB8AC3E}">
        <p14:creationId xmlns:p14="http://schemas.microsoft.com/office/powerpoint/2010/main" val="1205880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1ACFD-1FE1-48EA-C44C-0D11C46AAC08}"/>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E911AAF-14C8-99AE-9A94-DD012DC7C6C9}"/>
              </a:ext>
            </a:extLst>
          </p:cNvPr>
          <p:cNvSpPr>
            <a:spLocks noGrp="1"/>
          </p:cNvSpPr>
          <p:nvPr>
            <p:ph type="title"/>
          </p:nvPr>
        </p:nvSpPr>
        <p:spPr>
          <a:xfrm>
            <a:off x="838200" y="237913"/>
            <a:ext cx="9632324" cy="744279"/>
          </a:xfrm>
        </p:spPr>
        <p:txBody>
          <a:bodyPr>
            <a:normAutofit/>
          </a:bodyPr>
          <a:lstStyle/>
          <a:p>
            <a:r>
              <a:rPr lang="en-GB" dirty="0">
                <a:latin typeface="Calibri" panose="020F0502020204030204" pitchFamily="34" charset="0"/>
                <a:cs typeface="Calibri" panose="020F0502020204030204" pitchFamily="34" charset="0"/>
              </a:rPr>
              <a:t>(Some) Quantum-mechanical postulates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A01BD7C-5C93-FF5A-FC49-6CE356F84CE5}"/>
                  </a:ext>
                </a:extLst>
              </p:cNvPr>
              <p:cNvSpPr txBox="1"/>
              <p:nvPr/>
            </p:nvSpPr>
            <p:spPr>
              <a:xfrm>
                <a:off x="838199" y="1175810"/>
                <a:ext cx="10291764" cy="4270400"/>
              </a:xfrm>
              <a:prstGeom prst="rect">
                <a:avLst/>
              </a:prstGeom>
              <a:noFill/>
            </p:spPr>
            <p:txBody>
              <a:bodyPr wrap="square">
                <a:spAutoFit/>
              </a:bodyPr>
              <a:lstStyle/>
              <a:p>
                <a:pPr marL="400050" indent="-400050" algn="just">
                  <a:spcAft>
                    <a:spcPts val="500"/>
                  </a:spcAft>
                  <a:buAutoNum type="romanUcPeriod"/>
                </a:pPr>
                <a:r>
                  <a:rPr lang="en-GB" dirty="0">
                    <a:solidFill>
                      <a:srgbClr val="1F1F1F"/>
                    </a:solidFill>
                    <a:latin typeface="Calibri" panose="020F0502020204030204" pitchFamily="34" charset="0"/>
                    <a:cs typeface="Calibri" panose="020F0502020204030204" pitchFamily="34" charset="0"/>
                  </a:rPr>
                  <a:t>The state of </a:t>
                </a:r>
                <a14:m>
                  <m:oMath xmlns:m="http://schemas.openxmlformats.org/officeDocument/2006/math">
                    <m:r>
                      <a:rPr lang="en-GB" i="1">
                        <a:latin typeface="Cambria Math" panose="02040503050406030204" pitchFamily="18" charset="0"/>
                      </a:rPr>
                      <m:t>𝑁</m:t>
                    </m:r>
                  </m:oMath>
                </a14:m>
                <a:r>
                  <a:rPr lang="en-GB" dirty="0">
                    <a:solidFill>
                      <a:srgbClr val="1F1F1F"/>
                    </a:solidFill>
                    <a:latin typeface="Calibri" panose="020F0502020204030204" pitchFamily="34" charset="0"/>
                    <a:cs typeface="Calibri" panose="020F0502020204030204" pitchFamily="34" charset="0"/>
                  </a:rPr>
                  <a:t> particles is represented by the wave-function </a:t>
                </a:r>
                <a14:m>
                  <m:oMath xmlns:m="http://schemas.openxmlformats.org/officeDocument/2006/math">
                    <m:r>
                      <m:rPr>
                        <m:sty m:val="p"/>
                      </m:rPr>
                      <a:rPr lang="en-GB">
                        <a:latin typeface="Cambria Math" panose="02040503050406030204" pitchFamily="18" charset="0"/>
                      </a:rPr>
                      <m:t>Ψ</m:t>
                    </m:r>
                    <m:d>
                      <m:dPr>
                        <m:ctrlPr>
                          <a:rPr lang="en-GB" i="1">
                            <a:latin typeface="Cambria Math" panose="02040503050406030204" pitchFamily="18" charset="0"/>
                          </a:rPr>
                        </m:ctrlPr>
                      </m:dPr>
                      <m:e>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oMath>
                </a14:m>
                <a:r>
                  <a:rPr lang="en-GB" dirty="0">
                    <a:solidFill>
                      <a:srgbClr val="1F1F1F"/>
                    </a:solidFill>
                    <a:latin typeface="Calibri" panose="020F0502020204030204" pitchFamily="34" charset="0"/>
                    <a:cs typeface="Calibri" panose="020F0502020204030204" pitchFamily="34" charset="0"/>
                  </a:rPr>
                  <a:t>, which determines the entire system. The WF has the property that </a:t>
                </a:r>
                <a14:m>
                  <m:oMath xmlns:m="http://schemas.openxmlformats.org/officeDocument/2006/math">
                    <m:r>
                      <a:rPr lang="en-GB" b="0" i="1" smtClean="0">
                        <a:latin typeface="Cambria Math" panose="02040503050406030204" pitchFamily="18" charset="0"/>
                      </a:rPr>
                      <m:t>𝜌</m:t>
                    </m:r>
                    <m:d>
                      <m:dPr>
                        <m:ctrlPr>
                          <a:rPr lang="en-GB" b="0" i="1" smtClean="0">
                            <a:latin typeface="Cambria Math" panose="02040503050406030204" pitchFamily="18" charset="0"/>
                          </a:rPr>
                        </m:ctrlPr>
                      </m:dPr>
                      <m:e>
                        <m:r>
                          <a:rPr lang="en-GB" b="1" i="1" smtClean="0">
                            <a:latin typeface="Cambria Math" panose="02040503050406030204" pitchFamily="18" charset="0"/>
                          </a:rPr>
                          <m:t>𝒙</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1" i="1" smtClean="0">
                        <a:latin typeface="Cambria Math" panose="02040503050406030204" pitchFamily="18" charset="0"/>
                      </a:rPr>
                      <m:t>=</m:t>
                    </m:r>
                    <m:sSup>
                      <m:sSupPr>
                        <m:ctrlPr>
                          <a:rPr lang="en-GB" b="0" i="1" smtClean="0">
                            <a:latin typeface="Cambria Math" panose="02040503050406030204" pitchFamily="18" charset="0"/>
                          </a:rPr>
                        </m:ctrlPr>
                      </m:sSupPr>
                      <m:e>
                        <m:r>
                          <m:rPr>
                            <m:sty m:val="p"/>
                          </m:rPr>
                          <a:rPr lang="en-GB">
                            <a:latin typeface="Cambria Math" panose="02040503050406030204" pitchFamily="18" charset="0"/>
                          </a:rPr>
                          <m:t>Ψ</m:t>
                        </m:r>
                      </m:e>
                      <m:sup>
                        <m:r>
                          <a:rPr lang="en-GB" b="0" i="1" smtClean="0">
                            <a:latin typeface="Cambria Math" panose="02040503050406030204" pitchFamily="18" charset="0"/>
                          </a:rPr>
                          <m:t>∗</m:t>
                        </m:r>
                      </m:sup>
                    </m:sSup>
                    <m:d>
                      <m:dPr>
                        <m:ctrlPr>
                          <a:rPr lang="en-GB" i="1">
                            <a:latin typeface="Cambria Math" panose="02040503050406030204" pitchFamily="18" charset="0"/>
                          </a:rPr>
                        </m:ctrlPr>
                      </m:dPr>
                      <m:e>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m:rPr>
                        <m:sty m:val="p"/>
                      </m:rPr>
                      <a:rPr lang="en-GB">
                        <a:latin typeface="Cambria Math" panose="02040503050406030204" pitchFamily="18" charset="0"/>
                      </a:rPr>
                      <m:t>Ψ</m:t>
                    </m:r>
                    <m:d>
                      <m:dPr>
                        <m:ctrlPr>
                          <a:rPr lang="en-GB" i="1">
                            <a:latin typeface="Cambria Math" panose="02040503050406030204" pitchFamily="18" charset="0"/>
                          </a:rPr>
                        </m:ctrlPr>
                      </m:dPr>
                      <m:e>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oMath>
                </a14:m>
                <a:r>
                  <a:rPr lang="en-GB" dirty="0">
                    <a:solidFill>
                      <a:srgbClr val="1F1F1F"/>
                    </a:solidFill>
                    <a:latin typeface="Calibri" panose="020F0502020204030204" pitchFamily="34" charset="0"/>
                    <a:cs typeface="Calibri" panose="020F0502020204030204" pitchFamily="34" charset="0"/>
                  </a:rPr>
                  <a:t> represents the probability that particles </a:t>
                </a:r>
                <a14:m>
                  <m:oMath xmlns:m="http://schemas.openxmlformats.org/officeDocument/2006/math">
                    <m:sSub>
                      <m:sSubPr>
                        <m:ctrlPr>
                          <a:rPr lang="en-GB" b="0" i="1" smtClean="0">
                            <a:latin typeface="Cambria Math" panose="02040503050406030204" pitchFamily="18" charset="0"/>
                          </a:rPr>
                        </m:ctrlPr>
                      </m:sSubPr>
                      <m:e>
                        <m:r>
                          <a:rPr lang="en-GB" b="1" i="1" smtClean="0">
                            <a:latin typeface="Cambria Math" panose="02040503050406030204" pitchFamily="18" charset="0"/>
                          </a:rPr>
                          <m:t>𝒙</m:t>
                        </m:r>
                      </m:e>
                      <m:sub>
                        <m:r>
                          <a:rPr lang="en-GB" b="0" i="1" smtClean="0">
                            <a:latin typeface="Cambria Math" panose="02040503050406030204" pitchFamily="18" charset="0"/>
                          </a:rPr>
                          <m:t>1</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1" i="1" smtClean="0">
                            <a:latin typeface="Cambria Math" panose="02040503050406030204" pitchFamily="18" charset="0"/>
                          </a:rPr>
                          <m:t>𝒙</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1" i="1" smtClean="0">
                            <a:latin typeface="Cambria Math" panose="02040503050406030204" pitchFamily="18" charset="0"/>
                          </a:rPr>
                          <m:t>𝒙</m:t>
                        </m:r>
                      </m:e>
                      <m:sub>
                        <m:r>
                          <a:rPr lang="en-GB" b="0" i="1" smtClean="0">
                            <a:latin typeface="Cambria Math" panose="02040503050406030204" pitchFamily="18" charset="0"/>
                          </a:rPr>
                          <m:t>𝑁</m:t>
                        </m:r>
                      </m:sub>
                    </m:sSub>
                    <m:r>
                      <a:rPr lang="en-GB" i="1">
                        <a:latin typeface="Cambria Math" panose="02040503050406030204" pitchFamily="18" charset="0"/>
                      </a:rPr>
                      <m:t> </m:t>
                    </m:r>
                  </m:oMath>
                </a14:m>
                <a:r>
                  <a:rPr lang="en-GB" dirty="0">
                    <a:solidFill>
                      <a:srgbClr val="1F1F1F"/>
                    </a:solidFill>
                    <a:latin typeface="Calibri" panose="020F0502020204030204" pitchFamily="34" charset="0"/>
                    <a:cs typeface="Calibri" panose="020F0502020204030204" pitchFamily="34" charset="0"/>
                  </a:rPr>
                  <a:t>lie in the volume elements </a:t>
                </a:r>
                <a14:m>
                  <m:oMath xmlns:m="http://schemas.openxmlformats.org/officeDocument/2006/math">
                    <m:r>
                      <m:rPr>
                        <m:sty m:val="p"/>
                      </m:rPr>
                      <a:rPr lang="en-GB" b="0" i="0" smtClean="0">
                        <a:latin typeface="Cambria Math" panose="02040503050406030204" pitchFamily="18" charset="0"/>
                      </a:rPr>
                      <m:t>d</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𝑉</m:t>
                        </m:r>
                      </m:e>
                      <m:sub>
                        <m:r>
                          <a:rPr lang="en-GB" b="0" i="1" smtClean="0">
                            <a:latin typeface="Cambria Math" panose="02040503050406030204" pitchFamily="18" charset="0"/>
                          </a:rPr>
                          <m:t>1</m:t>
                        </m:r>
                      </m:sub>
                    </m:sSub>
                    <m:r>
                      <a:rPr lang="en-GB" b="0" i="1" smtClean="0">
                        <a:latin typeface="Cambria Math" panose="02040503050406030204" pitchFamily="18" charset="0"/>
                      </a:rPr>
                      <m:t>,</m:t>
                    </m:r>
                    <m:r>
                      <m:rPr>
                        <m:sty m:val="p"/>
                      </m:rPr>
                      <a:rPr lang="en-GB">
                        <a:latin typeface="Cambria Math" panose="02040503050406030204" pitchFamily="18" charset="0"/>
                      </a:rPr>
                      <m:t>d</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2</m:t>
                        </m:r>
                      </m:sub>
                    </m:sSub>
                    <m:r>
                      <a:rPr lang="en-GB" b="0" i="1" smtClean="0">
                        <a:latin typeface="Cambria Math" panose="02040503050406030204" pitchFamily="18" charset="0"/>
                      </a:rPr>
                      <m:t>,…,</m:t>
                    </m:r>
                    <m:r>
                      <m:rPr>
                        <m:sty m:val="p"/>
                      </m:rPr>
                      <a:rPr lang="en-GB">
                        <a:latin typeface="Cambria Math" panose="02040503050406030204" pitchFamily="18" charset="0"/>
                      </a:rPr>
                      <m:t>d</m:t>
                    </m:r>
                    <m:sSub>
                      <m:sSubPr>
                        <m:ctrlPr>
                          <a:rPr lang="en-GB" i="1">
                            <a:latin typeface="Cambria Math" panose="02040503050406030204" pitchFamily="18" charset="0"/>
                          </a:rPr>
                        </m:ctrlPr>
                      </m:sSubPr>
                      <m:e>
                        <m:r>
                          <a:rPr lang="en-GB" i="1">
                            <a:latin typeface="Cambria Math" panose="02040503050406030204" pitchFamily="18" charset="0"/>
                          </a:rPr>
                          <m:t>𝑉</m:t>
                        </m:r>
                      </m:e>
                      <m:sub>
                        <m:r>
                          <a:rPr lang="en-GB" b="0" i="1" smtClean="0">
                            <a:latin typeface="Cambria Math" panose="02040503050406030204" pitchFamily="18" charset="0"/>
                          </a:rPr>
                          <m:t>𝑁</m:t>
                        </m:r>
                      </m:sub>
                    </m:sSub>
                  </m:oMath>
                </a14:m>
                <a:r>
                  <a:rPr lang="en-GB" dirty="0">
                    <a:solidFill>
                      <a:srgbClr val="1F1F1F"/>
                    </a:solidFill>
                    <a:latin typeface="Calibri" panose="020F0502020204030204" pitchFamily="34" charset="0"/>
                    <a:cs typeface="Calibri" panose="020F0502020204030204" pitchFamily="34" charset="0"/>
                  </a:rPr>
                  <a:t> at time </a:t>
                </a:r>
                <a14:m>
                  <m:oMath xmlns:m="http://schemas.openxmlformats.org/officeDocument/2006/math">
                    <m:r>
                      <a:rPr lang="en-GB" b="0" i="1" smtClean="0">
                        <a:latin typeface="Cambria Math" panose="02040503050406030204" pitchFamily="18" charset="0"/>
                      </a:rPr>
                      <m:t>𝑡</m:t>
                    </m:r>
                  </m:oMath>
                </a14:m>
                <a:r>
                  <a:rPr lang="en-GB" dirty="0">
                    <a:solidFill>
                      <a:srgbClr val="1F1F1F"/>
                    </a:solidFill>
                    <a:latin typeface="Calibri" panose="020F0502020204030204" pitchFamily="34" charset="0"/>
                    <a:cs typeface="Calibri" panose="020F0502020204030204" pitchFamily="34" charset="0"/>
                  </a:rPr>
                  <a:t>. The wave-function is normalised:</a:t>
                </a:r>
              </a:p>
              <a:p>
                <a:pPr marL="400050" indent="-400050" algn="just">
                  <a:spcAft>
                    <a:spcPts val="500"/>
                  </a:spcAft>
                  <a:buAutoNum type="romanUcPeriod"/>
                </a:pPr>
                <a:endParaRPr lang="en-GB" dirty="0">
                  <a:solidFill>
                    <a:srgbClr val="1F1F1F"/>
                  </a:solidFill>
                  <a:latin typeface="Calibri" panose="020F0502020204030204" pitchFamily="34" charset="0"/>
                  <a:cs typeface="Calibri" panose="020F0502020204030204" pitchFamily="34" charset="0"/>
                </a:endParaRPr>
              </a:p>
              <a:p>
                <a:pPr marL="400050" indent="-400050" algn="just">
                  <a:spcAft>
                    <a:spcPts val="500"/>
                  </a:spcAft>
                  <a:buAutoNum type="romanUcPeriod"/>
                </a:pPr>
                <a:endParaRPr lang="en-GB" dirty="0">
                  <a:solidFill>
                    <a:srgbClr val="1F1F1F"/>
                  </a:solidFill>
                  <a:latin typeface="Calibri" panose="020F0502020204030204" pitchFamily="34" charset="0"/>
                  <a:cs typeface="Calibri" panose="020F0502020204030204" pitchFamily="34" charset="0"/>
                </a:endParaRPr>
              </a:p>
              <a:p>
                <a:pPr marL="400050" indent="-400050" algn="just">
                  <a:spcAft>
                    <a:spcPts val="500"/>
                  </a:spcAft>
                  <a:buAutoNum type="romanUcPeriod"/>
                </a:pPr>
                <a:endParaRPr lang="en-GB" dirty="0">
                  <a:solidFill>
                    <a:srgbClr val="1F1F1F"/>
                  </a:solidFill>
                  <a:latin typeface="Calibri" panose="020F0502020204030204" pitchFamily="34" charset="0"/>
                  <a:cs typeface="Calibri" panose="020F0502020204030204" pitchFamily="34" charset="0"/>
                </a:endParaRPr>
              </a:p>
              <a:p>
                <a:pPr marL="400050" indent="-400050" algn="just">
                  <a:spcAft>
                    <a:spcPts val="500"/>
                  </a:spcAft>
                  <a:buAutoNum type="romanUcPeriod"/>
                </a:pPr>
                <a:r>
                  <a:rPr lang="en-GB" dirty="0">
                    <a:solidFill>
                      <a:srgbClr val="1F1F1F"/>
                    </a:solidFill>
                    <a:latin typeface="Calibri" panose="020F0502020204030204" pitchFamily="34" charset="0"/>
                    <a:cs typeface="Calibri" panose="020F0502020204030204" pitchFamily="34" charset="0"/>
                  </a:rPr>
                  <a:t>For every physical observable there is an associated (Hermitian) mathematical operator that extracts the observable quantity from the eigenmodes </a:t>
                </a:r>
                <a14:m>
                  <m:oMath xmlns:m="http://schemas.openxmlformats.org/officeDocument/2006/math">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Ψ</m:t>
                        </m:r>
                      </m:e>
                      <m:sub>
                        <m:r>
                          <a:rPr lang="en-GB" b="0" i="1" smtClean="0">
                            <a:latin typeface="Cambria Math" panose="02040503050406030204" pitchFamily="18" charset="0"/>
                          </a:rPr>
                          <m:t>𝑛</m:t>
                        </m:r>
                      </m:sub>
                    </m:sSub>
                    <m:r>
                      <a:rPr lang="en-GB" b="0" i="1" smtClean="0">
                        <a:latin typeface="Cambria Math" panose="02040503050406030204" pitchFamily="18" charset="0"/>
                      </a:rPr>
                      <m:t>(</m:t>
                    </m:r>
                    <m:r>
                      <a:rPr lang="en-GB" b="1" i="1" smtClean="0">
                        <a:latin typeface="Cambria Math" panose="02040503050406030204" pitchFamily="18" charset="0"/>
                      </a:rPr>
                      <m:t>𝒙</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oMath>
                </a14:m>
                <a:r>
                  <a:rPr lang="en-GB" dirty="0">
                    <a:solidFill>
                      <a:srgbClr val="1F1F1F"/>
                    </a:solidFill>
                    <a:latin typeface="Calibri" panose="020F0502020204030204" pitchFamily="34" charset="0"/>
                    <a:cs typeface="Calibri" panose="020F0502020204030204" pitchFamily="34" charset="0"/>
                  </a:rPr>
                  <a:t> of the wave-function:</a:t>
                </a:r>
              </a:p>
              <a:p>
                <a:pPr marL="400050" indent="-400050" algn="just">
                  <a:spcAft>
                    <a:spcPts val="500"/>
                  </a:spcAft>
                  <a:buAutoNum type="romanUcPeriod"/>
                </a:pPr>
                <a:endParaRPr lang="en-GB" dirty="0">
                  <a:solidFill>
                    <a:srgbClr val="1F1F1F"/>
                  </a:solidFill>
                  <a:latin typeface="Calibri" panose="020F0502020204030204" pitchFamily="34" charset="0"/>
                  <a:cs typeface="Calibri" panose="020F0502020204030204" pitchFamily="34" charset="0"/>
                </a:endParaRPr>
              </a:p>
              <a:p>
                <a:pPr marL="400050" indent="-400050" algn="just">
                  <a:spcAft>
                    <a:spcPts val="500"/>
                  </a:spcAft>
                  <a:buAutoNum type="romanUcPeriod"/>
                </a:pPr>
                <a:endParaRPr lang="en-GB" dirty="0">
                  <a:solidFill>
                    <a:srgbClr val="1F1F1F"/>
                  </a:solidFill>
                  <a:latin typeface="Calibri" panose="020F0502020204030204" pitchFamily="34" charset="0"/>
                  <a:cs typeface="Calibri" panose="020F0502020204030204" pitchFamily="34" charset="0"/>
                </a:endParaRPr>
              </a:p>
              <a:p>
                <a:pPr marL="400050" indent="-400050" algn="just">
                  <a:spcAft>
                    <a:spcPts val="500"/>
                  </a:spcAft>
                  <a:buAutoNum type="romanUcPeriod"/>
                </a:pPr>
                <a:endParaRPr lang="en-GB" dirty="0">
                  <a:solidFill>
                    <a:srgbClr val="1F1F1F"/>
                  </a:solidFill>
                  <a:latin typeface="Calibri" panose="020F0502020204030204" pitchFamily="34" charset="0"/>
                  <a:cs typeface="Calibri" panose="020F0502020204030204" pitchFamily="34" charset="0"/>
                </a:endParaRPr>
              </a:p>
              <a:p>
                <a:pPr marL="400050" indent="-400050" algn="just">
                  <a:spcAft>
                    <a:spcPts val="500"/>
                  </a:spcAft>
                  <a:buAutoNum type="romanUcPeriod"/>
                </a:pPr>
                <a:endParaRPr lang="en-GB" dirty="0">
                  <a:solidFill>
                    <a:srgbClr val="1F1F1F"/>
                  </a:solidFill>
                  <a:latin typeface="Calibri" panose="020F0502020204030204" pitchFamily="34" charset="0"/>
                  <a:cs typeface="Calibri" panose="020F0502020204030204" pitchFamily="34" charset="0"/>
                </a:endParaRPr>
              </a:p>
              <a:p>
                <a:pPr marL="400050" indent="-400050" algn="just">
                  <a:spcAft>
                    <a:spcPts val="500"/>
                  </a:spcAft>
                  <a:buAutoNum type="romanUcPeriod"/>
                </a:pPr>
                <a:r>
                  <a:rPr lang="en-GB" dirty="0">
                    <a:solidFill>
                      <a:srgbClr val="1F1F1F"/>
                    </a:solidFill>
                    <a:latin typeface="Calibri" panose="020F0502020204030204" pitchFamily="34" charset="0"/>
                    <a:cs typeface="Calibri" panose="020F0502020204030204" pitchFamily="34" charset="0"/>
                  </a:rPr>
                  <a:t>The expected value of an observable </a:t>
                </a:r>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𝑎</m:t>
                        </m:r>
                      </m:e>
                    </m:d>
                  </m:oMath>
                </a14:m>
                <a:r>
                  <a:rPr lang="en-GB" dirty="0">
                    <a:solidFill>
                      <a:srgbClr val="1F1F1F"/>
                    </a:solidFill>
                    <a:latin typeface="Calibri" panose="020F0502020204030204" pitchFamily="34" charset="0"/>
                    <a:cs typeface="Calibri" panose="020F0502020204030204" pitchFamily="34" charset="0"/>
                  </a:rPr>
                  <a:t> is obtained as follows: </a:t>
                </a:r>
              </a:p>
            </p:txBody>
          </p:sp>
        </mc:Choice>
        <mc:Fallback xmlns="">
          <p:sp>
            <p:nvSpPr>
              <p:cNvPr id="8" name="TextBox 7">
                <a:extLst>
                  <a:ext uri="{FF2B5EF4-FFF2-40B4-BE49-F238E27FC236}">
                    <a16:creationId xmlns:a16="http://schemas.microsoft.com/office/drawing/2014/main" id="{3A01BD7C-5C93-FF5A-FC49-6CE356F84CE5}"/>
                  </a:ext>
                </a:extLst>
              </p:cNvPr>
              <p:cNvSpPr txBox="1">
                <a:spLocks noRot="1" noChangeAspect="1" noMove="1" noResize="1" noEditPoints="1" noAdjustHandles="1" noChangeArrowheads="1" noChangeShapeType="1" noTextEdit="1"/>
              </p:cNvSpPr>
              <p:nvPr/>
            </p:nvSpPr>
            <p:spPr>
              <a:xfrm>
                <a:off x="838199" y="1175810"/>
                <a:ext cx="10291764" cy="4270400"/>
              </a:xfrm>
              <a:prstGeom prst="rect">
                <a:avLst/>
              </a:prstGeom>
              <a:blipFill>
                <a:blip r:embed="rId3"/>
                <a:stretch>
                  <a:fillRect l="-493" t="-593" r="-493" b="-148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DEC3327-12B0-EC89-2F62-8A907C922DF1}"/>
                  </a:ext>
                </a:extLst>
              </p:cNvPr>
              <p:cNvSpPr txBox="1"/>
              <p:nvPr/>
            </p:nvSpPr>
            <p:spPr>
              <a:xfrm>
                <a:off x="3150549" y="2084649"/>
                <a:ext cx="6100762" cy="9561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limLoc m:val="undOvr"/>
                          <m:ctrlPr>
                            <a:rPr lang="en-GB" i="1" smtClean="0">
                              <a:latin typeface="Cambria Math" panose="02040503050406030204" pitchFamily="18" charset="0"/>
                            </a:rPr>
                          </m:ctrlPr>
                        </m:naryPr>
                        <m:sub/>
                        <m:sup/>
                        <m:e>
                          <m:r>
                            <m:rPr>
                              <m:sty m:val="p"/>
                            </m:rPr>
                            <a:rPr lang="en-GB">
                              <a:latin typeface="Cambria Math" panose="02040503050406030204" pitchFamily="18" charset="0"/>
                            </a:rPr>
                            <m:t>d</m:t>
                          </m:r>
                          <m:r>
                            <a:rPr lang="en-GB" b="1" i="1">
                              <a:latin typeface="Cambria Math" panose="02040503050406030204" pitchFamily="18" charset="0"/>
                            </a:rPr>
                            <m:t>𝒙</m:t>
                          </m:r>
                        </m:e>
                      </m:nary>
                      <m:r>
                        <a:rPr lang="en-GB" b="0" i="1" smtClean="0">
                          <a:latin typeface="Cambria Math" panose="02040503050406030204" pitchFamily="18" charset="0"/>
                        </a:rPr>
                        <m:t>𝜌</m:t>
                      </m:r>
                      <m:d>
                        <m:dPr>
                          <m:ctrlPr>
                            <a:rPr lang="en-GB" b="0" i="1" smtClean="0">
                              <a:latin typeface="Cambria Math" panose="02040503050406030204" pitchFamily="18" charset="0"/>
                            </a:rPr>
                          </m:ctrlPr>
                        </m:dPr>
                        <m:e>
                          <m:r>
                            <a:rPr lang="en-GB" b="1" i="1" smtClean="0">
                              <a:latin typeface="Cambria Math" panose="02040503050406030204" pitchFamily="18" charset="0"/>
                            </a:rPr>
                            <m:t>𝒙</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0" i="1" smtClean="0">
                          <a:latin typeface="Cambria Math" panose="02040503050406030204" pitchFamily="18" charset="0"/>
                        </a:rPr>
                        <m:t>=</m:t>
                      </m:r>
                      <m:nary>
                        <m:naryPr>
                          <m:limLoc m:val="undOvr"/>
                          <m:ctrlPr>
                            <a:rPr lang="en-GB" i="1" smtClean="0">
                              <a:latin typeface="Cambria Math" panose="02040503050406030204" pitchFamily="18" charset="0"/>
                            </a:rPr>
                          </m:ctrlPr>
                        </m:naryPr>
                        <m:sub/>
                        <m:sup/>
                        <m:e>
                          <m:r>
                            <m:rPr>
                              <m:sty m:val="p"/>
                            </m:rPr>
                            <a:rPr lang="en-GB" b="0" i="0" smtClean="0">
                              <a:latin typeface="Cambria Math" panose="02040503050406030204" pitchFamily="18" charset="0"/>
                            </a:rPr>
                            <m:t>d</m:t>
                          </m:r>
                          <m:r>
                            <a:rPr lang="en-GB" b="1" i="1" smtClean="0">
                              <a:latin typeface="Cambria Math" panose="02040503050406030204" pitchFamily="18" charset="0"/>
                            </a:rPr>
                            <m:t>𝒙</m:t>
                          </m:r>
                        </m:e>
                      </m:nary>
                      <m:sSup>
                        <m:sSupPr>
                          <m:ctrlPr>
                            <a:rPr lang="en-GB" i="1">
                              <a:latin typeface="Cambria Math" panose="02040503050406030204" pitchFamily="18" charset="0"/>
                            </a:rPr>
                          </m:ctrlPr>
                        </m:sSupPr>
                        <m:e>
                          <m:r>
                            <m:rPr>
                              <m:sty m:val="p"/>
                            </m:rPr>
                            <a:rPr lang="en-GB">
                              <a:latin typeface="Cambria Math" panose="02040503050406030204" pitchFamily="18" charset="0"/>
                            </a:rPr>
                            <m:t>Ψ</m:t>
                          </m:r>
                        </m:e>
                        <m:sup>
                          <m:r>
                            <a:rPr lang="en-GB" i="1">
                              <a:latin typeface="Cambria Math" panose="02040503050406030204" pitchFamily="18" charset="0"/>
                            </a:rPr>
                            <m:t>∗</m:t>
                          </m:r>
                        </m:sup>
                      </m:sSup>
                      <m:d>
                        <m:dPr>
                          <m:ctrlPr>
                            <a:rPr lang="en-GB" i="1">
                              <a:latin typeface="Cambria Math" panose="02040503050406030204" pitchFamily="18" charset="0"/>
                            </a:rPr>
                          </m:ctrlPr>
                        </m:dPr>
                        <m:e>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m:rPr>
                          <m:sty m:val="p"/>
                        </m:rPr>
                        <a:rPr lang="en-GB">
                          <a:latin typeface="Cambria Math" panose="02040503050406030204" pitchFamily="18" charset="0"/>
                        </a:rPr>
                        <m:t>Ψ</m:t>
                      </m:r>
                      <m:d>
                        <m:dPr>
                          <m:ctrlPr>
                            <a:rPr lang="en-GB" i="1">
                              <a:latin typeface="Cambria Math" panose="02040503050406030204" pitchFamily="18" charset="0"/>
                            </a:rPr>
                          </m:ctrlPr>
                        </m:dPr>
                        <m:e>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a:rPr lang="en-GB" b="0" i="1" smtClean="0">
                          <a:latin typeface="Cambria Math" panose="02040503050406030204" pitchFamily="18" charset="0"/>
                        </a:rPr>
                        <m:t>=</m:t>
                      </m:r>
                      <m:r>
                        <a:rPr lang="en-GB" b="0" i="1" smtClean="0">
                          <a:latin typeface="Cambria Math" panose="02040503050406030204" pitchFamily="18" charset="0"/>
                        </a:rPr>
                        <m:t>𝑁</m:t>
                      </m:r>
                    </m:oMath>
                  </m:oMathPara>
                </a14:m>
                <a:endParaRPr lang="en-GB" b="0" i="1" dirty="0">
                  <a:latin typeface="Cambria Math" panose="02040503050406030204" pitchFamily="18" charset="0"/>
                </a:endParaRPr>
              </a:p>
            </p:txBody>
          </p:sp>
        </mc:Choice>
        <mc:Fallback xmlns="">
          <p:sp>
            <p:nvSpPr>
              <p:cNvPr id="9" name="TextBox 8">
                <a:extLst>
                  <a:ext uri="{FF2B5EF4-FFF2-40B4-BE49-F238E27FC236}">
                    <a16:creationId xmlns:a16="http://schemas.microsoft.com/office/drawing/2014/main" id="{3DEC3327-12B0-EC89-2F62-8A907C922DF1}"/>
                  </a:ext>
                </a:extLst>
              </p:cNvPr>
              <p:cNvSpPr txBox="1">
                <a:spLocks noRot="1" noChangeAspect="1" noMove="1" noResize="1" noEditPoints="1" noAdjustHandles="1" noChangeArrowheads="1" noChangeShapeType="1" noTextEdit="1"/>
              </p:cNvSpPr>
              <p:nvPr/>
            </p:nvSpPr>
            <p:spPr>
              <a:xfrm>
                <a:off x="3150549" y="2084649"/>
                <a:ext cx="6100762" cy="956159"/>
              </a:xfrm>
              <a:prstGeom prst="rect">
                <a:avLst/>
              </a:prstGeom>
              <a:blipFill>
                <a:blip r:embed="rId4"/>
                <a:stretch>
                  <a:fillRect t="-100000" b="-16052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EFA7995-05F3-69A8-1AEA-F75E5EAF94CC}"/>
                  </a:ext>
                </a:extLst>
              </p:cNvPr>
              <p:cNvSpPr txBox="1"/>
              <p:nvPr/>
            </p:nvSpPr>
            <p:spPr>
              <a:xfrm>
                <a:off x="4306952" y="4009868"/>
                <a:ext cx="3432690" cy="3787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𝐴</m:t>
                          </m:r>
                        </m:e>
                      </m:acc>
                      <m:sSub>
                        <m:sSubPr>
                          <m:ctrlPr>
                            <a:rPr lang="en-GB" i="1">
                              <a:latin typeface="Cambria Math" panose="02040503050406030204" pitchFamily="18" charset="0"/>
                            </a:rPr>
                          </m:ctrlPr>
                        </m:sSubPr>
                        <m:e>
                          <m:r>
                            <m:rPr>
                              <m:sty m:val="p"/>
                            </m:rPr>
                            <a:rPr lang="en-GB">
                              <a:latin typeface="Cambria Math" panose="02040503050406030204" pitchFamily="18" charset="0"/>
                            </a:rPr>
                            <m:t>Ψ</m:t>
                          </m:r>
                        </m:e>
                        <m:sub>
                          <m:r>
                            <a:rPr lang="en-GB" i="1">
                              <a:latin typeface="Cambria Math" panose="02040503050406030204" pitchFamily="18" charset="0"/>
                            </a:rPr>
                            <m:t>𝑛</m:t>
                          </m:r>
                        </m:sub>
                      </m:sSub>
                      <m:r>
                        <a:rPr lang="en-GB" i="1">
                          <a:latin typeface="Cambria Math" panose="02040503050406030204" pitchFamily="18" charset="0"/>
                        </a:rPr>
                        <m:t>(</m:t>
                      </m:r>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𝑛</m:t>
                          </m:r>
                        </m:sub>
                      </m:sSub>
                      <m:sSub>
                        <m:sSubPr>
                          <m:ctrlPr>
                            <a:rPr lang="en-GB" i="1">
                              <a:latin typeface="Cambria Math" panose="02040503050406030204" pitchFamily="18" charset="0"/>
                            </a:rPr>
                          </m:ctrlPr>
                        </m:sSubPr>
                        <m:e>
                          <m:r>
                            <m:rPr>
                              <m:sty m:val="p"/>
                            </m:rPr>
                            <a:rPr lang="en-GB">
                              <a:latin typeface="Cambria Math" panose="02040503050406030204" pitchFamily="18" charset="0"/>
                            </a:rPr>
                            <m:t>Ψ</m:t>
                          </m:r>
                        </m:e>
                        <m:sub>
                          <m:r>
                            <a:rPr lang="en-GB" i="1">
                              <a:latin typeface="Cambria Math" panose="02040503050406030204" pitchFamily="18" charset="0"/>
                            </a:rPr>
                            <m:t>𝑛</m:t>
                          </m:r>
                        </m:sub>
                      </m:sSub>
                      <m:r>
                        <a:rPr lang="en-GB" i="1">
                          <a:latin typeface="Cambria Math" panose="02040503050406030204" pitchFamily="18" charset="0"/>
                        </a:rPr>
                        <m:t>(</m:t>
                      </m:r>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oMath>
                  </m:oMathPara>
                </a14:m>
                <a:endParaRPr lang="en-GB" dirty="0"/>
              </a:p>
            </p:txBody>
          </p:sp>
        </mc:Choice>
        <mc:Fallback xmlns="">
          <p:sp>
            <p:nvSpPr>
              <p:cNvPr id="10" name="TextBox 9">
                <a:extLst>
                  <a:ext uri="{FF2B5EF4-FFF2-40B4-BE49-F238E27FC236}">
                    <a16:creationId xmlns:a16="http://schemas.microsoft.com/office/drawing/2014/main" id="{0EFA7995-05F3-69A8-1AEA-F75E5EAF94CC}"/>
                  </a:ext>
                </a:extLst>
              </p:cNvPr>
              <p:cNvSpPr txBox="1">
                <a:spLocks noRot="1" noChangeAspect="1" noMove="1" noResize="1" noEditPoints="1" noAdjustHandles="1" noChangeArrowheads="1" noChangeShapeType="1" noTextEdit="1"/>
              </p:cNvSpPr>
              <p:nvPr/>
            </p:nvSpPr>
            <p:spPr>
              <a:xfrm>
                <a:off x="4306952" y="4009868"/>
                <a:ext cx="3432690" cy="378758"/>
              </a:xfrm>
              <a:prstGeom prst="rect">
                <a:avLst/>
              </a:prstGeom>
              <a:blipFill>
                <a:blip r:embed="rId5"/>
                <a:stretch>
                  <a:fillRect t="-3226" b="-1290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49CBB9E-0A47-05EB-F43B-A3A665326C07}"/>
                  </a:ext>
                </a:extLst>
              </p:cNvPr>
              <p:cNvSpPr txBox="1"/>
              <p:nvPr/>
            </p:nvSpPr>
            <p:spPr>
              <a:xfrm>
                <a:off x="9370219" y="3905859"/>
                <a:ext cx="1576386" cy="376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b="0" i="1" smtClean="0">
                              <a:solidFill>
                                <a:schemeClr val="bg2">
                                  <a:lumMod val="50000"/>
                                </a:schemeClr>
                              </a:solidFill>
                              <a:latin typeface="Cambria Math" panose="02040503050406030204" pitchFamily="18" charset="0"/>
                            </a:rPr>
                          </m:ctrlPr>
                        </m:accPr>
                        <m:e>
                          <m:r>
                            <a:rPr lang="en-GB" b="0" i="1" smtClean="0">
                              <a:solidFill>
                                <a:schemeClr val="bg2">
                                  <a:lumMod val="50000"/>
                                </a:schemeClr>
                              </a:solidFill>
                              <a:latin typeface="Cambria Math" panose="02040503050406030204" pitchFamily="18" charset="0"/>
                            </a:rPr>
                            <m:t>𝐸</m:t>
                          </m:r>
                        </m:e>
                      </m:acc>
                      <m:r>
                        <a:rPr lang="en-GB" b="0" i="1" smtClean="0">
                          <a:solidFill>
                            <a:schemeClr val="bg2">
                              <a:lumMod val="50000"/>
                            </a:schemeClr>
                          </a:solidFill>
                          <a:latin typeface="Cambria Math" panose="02040503050406030204" pitchFamily="18" charset="0"/>
                        </a:rPr>
                        <m:t>=</m:t>
                      </m:r>
                      <m:r>
                        <a:rPr lang="en-GB" b="0" i="1" smtClean="0">
                          <a:solidFill>
                            <a:schemeClr val="bg2">
                              <a:lumMod val="50000"/>
                            </a:schemeClr>
                          </a:solidFill>
                          <a:latin typeface="Cambria Math" panose="02040503050406030204" pitchFamily="18" charset="0"/>
                        </a:rPr>
                        <m:t>𝑖</m:t>
                      </m:r>
                      <m:r>
                        <a:rPr lang="en-GB" b="0" i="1" smtClean="0">
                          <a:solidFill>
                            <a:schemeClr val="bg2">
                              <a:lumMod val="50000"/>
                            </a:schemeClr>
                          </a:solidFill>
                          <a:latin typeface="Cambria Math" panose="02040503050406030204" pitchFamily="18" charset="0"/>
                        </a:rPr>
                        <m:t>ℏ</m:t>
                      </m:r>
                      <m:sSub>
                        <m:sSubPr>
                          <m:ctrlPr>
                            <a:rPr lang="en-GB" b="0" i="1" smtClean="0">
                              <a:solidFill>
                                <a:schemeClr val="bg2">
                                  <a:lumMod val="50000"/>
                                </a:schemeClr>
                              </a:solidFill>
                              <a:latin typeface="Cambria Math" panose="02040503050406030204" pitchFamily="18" charset="0"/>
                            </a:rPr>
                          </m:ctrlPr>
                        </m:sSubPr>
                        <m:e>
                          <m:r>
                            <a:rPr lang="en-GB" b="0" i="1" smtClean="0">
                              <a:solidFill>
                                <a:schemeClr val="bg2">
                                  <a:lumMod val="50000"/>
                                </a:schemeClr>
                              </a:solidFill>
                              <a:latin typeface="Cambria Math" panose="02040503050406030204" pitchFamily="18" charset="0"/>
                            </a:rPr>
                            <m:t>𝜕</m:t>
                          </m:r>
                        </m:e>
                        <m:sub>
                          <m:r>
                            <a:rPr lang="en-GB" b="0" i="1" smtClean="0">
                              <a:solidFill>
                                <a:schemeClr val="bg2">
                                  <a:lumMod val="50000"/>
                                </a:schemeClr>
                              </a:solidFill>
                              <a:latin typeface="Cambria Math" panose="02040503050406030204" pitchFamily="18" charset="0"/>
                            </a:rPr>
                            <m:t>𝑡</m:t>
                          </m:r>
                        </m:sub>
                      </m:sSub>
                    </m:oMath>
                  </m:oMathPara>
                </a14:m>
                <a:endParaRPr lang="en-GB" dirty="0">
                  <a:solidFill>
                    <a:schemeClr val="bg2">
                      <a:lumMod val="50000"/>
                    </a:schemeClr>
                  </a:solidFill>
                </a:endParaRPr>
              </a:p>
            </p:txBody>
          </p:sp>
        </mc:Choice>
        <mc:Fallback xmlns="">
          <p:sp>
            <p:nvSpPr>
              <p:cNvPr id="11" name="TextBox 10">
                <a:extLst>
                  <a:ext uri="{FF2B5EF4-FFF2-40B4-BE49-F238E27FC236}">
                    <a16:creationId xmlns:a16="http://schemas.microsoft.com/office/drawing/2014/main" id="{E49CBB9E-0A47-05EB-F43B-A3A665326C07}"/>
                  </a:ext>
                </a:extLst>
              </p:cNvPr>
              <p:cNvSpPr txBox="1">
                <a:spLocks noRot="1" noChangeAspect="1" noMove="1" noResize="1" noEditPoints="1" noAdjustHandles="1" noChangeArrowheads="1" noChangeShapeType="1" noTextEdit="1"/>
              </p:cNvSpPr>
              <p:nvPr/>
            </p:nvSpPr>
            <p:spPr>
              <a:xfrm>
                <a:off x="9370219" y="3905859"/>
                <a:ext cx="1576386" cy="376770"/>
              </a:xfrm>
              <a:prstGeom prst="rect">
                <a:avLst/>
              </a:prstGeom>
              <a:blipFill>
                <a:blip r:embed="rId6"/>
                <a:stretch>
                  <a:fillRect t="-645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D693B98-9947-5FF2-201C-2C7894503273}"/>
                  </a:ext>
                </a:extLst>
              </p:cNvPr>
              <p:cNvSpPr txBox="1"/>
              <p:nvPr/>
            </p:nvSpPr>
            <p:spPr>
              <a:xfrm>
                <a:off x="9237754" y="4249663"/>
                <a:ext cx="1576386" cy="37677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b="0" i="1" smtClean="0">
                              <a:solidFill>
                                <a:schemeClr val="bg2">
                                  <a:lumMod val="50000"/>
                                </a:schemeClr>
                              </a:solidFill>
                              <a:latin typeface="Cambria Math" panose="02040503050406030204" pitchFamily="18" charset="0"/>
                            </a:rPr>
                          </m:ctrlPr>
                        </m:accPr>
                        <m:e>
                          <m:r>
                            <a:rPr lang="en-GB" b="1" i="1" smtClean="0">
                              <a:solidFill>
                                <a:schemeClr val="bg2">
                                  <a:lumMod val="50000"/>
                                </a:schemeClr>
                              </a:solidFill>
                              <a:latin typeface="Cambria Math" panose="02040503050406030204" pitchFamily="18" charset="0"/>
                            </a:rPr>
                            <m:t>𝒙</m:t>
                          </m:r>
                        </m:e>
                      </m:acc>
                      <m:r>
                        <a:rPr lang="en-GB" b="0" i="1" smtClean="0">
                          <a:solidFill>
                            <a:schemeClr val="bg2">
                              <a:lumMod val="50000"/>
                            </a:schemeClr>
                          </a:solidFill>
                          <a:latin typeface="Cambria Math" panose="02040503050406030204" pitchFamily="18" charset="0"/>
                        </a:rPr>
                        <m:t>=</m:t>
                      </m:r>
                      <m:r>
                        <a:rPr lang="en-GB" b="1" i="1" smtClean="0">
                          <a:solidFill>
                            <a:schemeClr val="bg2">
                              <a:lumMod val="50000"/>
                            </a:schemeClr>
                          </a:solidFill>
                          <a:latin typeface="Cambria Math" panose="02040503050406030204" pitchFamily="18" charset="0"/>
                        </a:rPr>
                        <m:t>𝒙</m:t>
                      </m:r>
                    </m:oMath>
                  </m:oMathPara>
                </a14:m>
                <a:endParaRPr lang="en-GB" b="1" dirty="0">
                  <a:solidFill>
                    <a:schemeClr val="bg2">
                      <a:lumMod val="50000"/>
                    </a:schemeClr>
                  </a:solidFill>
                </a:endParaRPr>
              </a:p>
            </p:txBody>
          </p:sp>
        </mc:Choice>
        <mc:Fallback xmlns="">
          <p:sp>
            <p:nvSpPr>
              <p:cNvPr id="12" name="TextBox 11">
                <a:extLst>
                  <a:ext uri="{FF2B5EF4-FFF2-40B4-BE49-F238E27FC236}">
                    <a16:creationId xmlns:a16="http://schemas.microsoft.com/office/drawing/2014/main" id="{CD693B98-9947-5FF2-201C-2C7894503273}"/>
                  </a:ext>
                </a:extLst>
              </p:cNvPr>
              <p:cNvSpPr txBox="1">
                <a:spLocks noRot="1" noChangeAspect="1" noMove="1" noResize="1" noEditPoints="1" noAdjustHandles="1" noChangeArrowheads="1" noChangeShapeType="1" noTextEdit="1"/>
              </p:cNvSpPr>
              <p:nvPr/>
            </p:nvSpPr>
            <p:spPr>
              <a:xfrm>
                <a:off x="9237754" y="4249663"/>
                <a:ext cx="1576386" cy="376770"/>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FCB7D6A-BA3A-C436-79A0-79496F2C36FC}"/>
                  </a:ext>
                </a:extLst>
              </p:cNvPr>
              <p:cNvSpPr txBox="1"/>
              <p:nvPr/>
            </p:nvSpPr>
            <p:spPr>
              <a:xfrm>
                <a:off x="9370219" y="4571646"/>
                <a:ext cx="17597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GB" b="0" i="1" smtClean="0">
                              <a:solidFill>
                                <a:schemeClr val="bg2">
                                  <a:lumMod val="50000"/>
                                </a:schemeClr>
                              </a:solidFill>
                              <a:latin typeface="Cambria Math" panose="02040503050406030204" pitchFamily="18" charset="0"/>
                            </a:rPr>
                          </m:ctrlPr>
                        </m:accPr>
                        <m:e>
                          <m:r>
                            <a:rPr lang="en-GB" b="1" i="1" smtClean="0">
                              <a:solidFill>
                                <a:schemeClr val="bg2">
                                  <a:lumMod val="50000"/>
                                </a:schemeClr>
                              </a:solidFill>
                              <a:latin typeface="Cambria Math" panose="02040503050406030204" pitchFamily="18" charset="0"/>
                            </a:rPr>
                            <m:t>𝒑</m:t>
                          </m:r>
                        </m:e>
                      </m:acc>
                      <m:r>
                        <a:rPr lang="en-GB" b="0" i="1" smtClean="0">
                          <a:solidFill>
                            <a:schemeClr val="bg2">
                              <a:lumMod val="50000"/>
                            </a:schemeClr>
                          </a:solidFill>
                          <a:latin typeface="Cambria Math" panose="02040503050406030204" pitchFamily="18" charset="0"/>
                        </a:rPr>
                        <m:t>=</m:t>
                      </m:r>
                      <m:r>
                        <a:rPr lang="en-GB" i="1" smtClean="0">
                          <a:solidFill>
                            <a:schemeClr val="bg2">
                              <a:lumMod val="50000"/>
                            </a:schemeClr>
                          </a:solidFill>
                          <a:latin typeface="Cambria Math" panose="02040503050406030204" pitchFamily="18" charset="0"/>
                        </a:rPr>
                        <m:t>−</m:t>
                      </m:r>
                      <m:r>
                        <a:rPr lang="en-GB" b="0" i="1" smtClean="0">
                          <a:solidFill>
                            <a:schemeClr val="bg2">
                              <a:lumMod val="50000"/>
                            </a:schemeClr>
                          </a:solidFill>
                          <a:latin typeface="Cambria Math" panose="02040503050406030204" pitchFamily="18" charset="0"/>
                        </a:rPr>
                        <m:t>𝑖</m:t>
                      </m:r>
                      <m:r>
                        <a:rPr lang="en-GB" b="0" i="1" smtClean="0">
                          <a:solidFill>
                            <a:schemeClr val="bg2">
                              <a:lumMod val="50000"/>
                            </a:schemeClr>
                          </a:solidFill>
                          <a:latin typeface="Cambria Math" panose="02040503050406030204" pitchFamily="18" charset="0"/>
                        </a:rPr>
                        <m:t>ℏ</m:t>
                      </m:r>
                      <m:r>
                        <a:rPr lang="en-GB" b="1" i="0" smtClean="0">
                          <a:solidFill>
                            <a:schemeClr val="bg2">
                              <a:lumMod val="50000"/>
                            </a:schemeClr>
                          </a:solidFill>
                          <a:latin typeface="Cambria Math" panose="02040503050406030204" pitchFamily="18" charset="0"/>
                        </a:rPr>
                        <m:t>𝛁</m:t>
                      </m:r>
                      <m:r>
                        <a:rPr lang="en-GB" b="1" i="1" smtClean="0">
                          <a:solidFill>
                            <a:schemeClr val="bg2">
                              <a:lumMod val="50000"/>
                            </a:schemeClr>
                          </a:solidFill>
                          <a:latin typeface="Cambria Math" panose="02040503050406030204" pitchFamily="18" charset="0"/>
                        </a:rPr>
                        <m:t> </m:t>
                      </m:r>
                    </m:oMath>
                  </m:oMathPara>
                </a14:m>
                <a:endParaRPr lang="en-GB" b="1" dirty="0">
                  <a:solidFill>
                    <a:schemeClr val="bg2">
                      <a:lumMod val="50000"/>
                    </a:schemeClr>
                  </a:solidFill>
                </a:endParaRPr>
              </a:p>
            </p:txBody>
          </p:sp>
        </mc:Choice>
        <mc:Fallback xmlns="">
          <p:sp>
            <p:nvSpPr>
              <p:cNvPr id="14" name="TextBox 13">
                <a:extLst>
                  <a:ext uri="{FF2B5EF4-FFF2-40B4-BE49-F238E27FC236}">
                    <a16:creationId xmlns:a16="http://schemas.microsoft.com/office/drawing/2014/main" id="{3FCB7D6A-BA3A-C436-79A0-79496F2C36FC}"/>
                  </a:ext>
                </a:extLst>
              </p:cNvPr>
              <p:cNvSpPr txBox="1">
                <a:spLocks noRot="1" noChangeAspect="1" noMove="1" noResize="1" noEditPoints="1" noAdjustHandles="1" noChangeArrowheads="1" noChangeShapeType="1" noTextEdit="1"/>
              </p:cNvSpPr>
              <p:nvPr/>
            </p:nvSpPr>
            <p:spPr>
              <a:xfrm>
                <a:off x="9370219" y="4571646"/>
                <a:ext cx="1759744" cy="369332"/>
              </a:xfrm>
              <a:prstGeom prst="rect">
                <a:avLst/>
              </a:prstGeom>
              <a:blipFill>
                <a:blip r:embed="rId8"/>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6BBB7E7-7987-F4B5-044C-DC6EC0C8442C}"/>
                  </a:ext>
                </a:extLst>
              </p:cNvPr>
              <p:cNvSpPr txBox="1"/>
              <p:nvPr/>
            </p:nvSpPr>
            <p:spPr>
              <a:xfrm>
                <a:off x="527240" y="5303737"/>
                <a:ext cx="3287284" cy="9561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𝑎</m:t>
                          </m:r>
                        </m:e>
                      </m:d>
                      <m:r>
                        <a:rPr lang="en-GB" b="0" i="1" smtClean="0">
                          <a:latin typeface="Cambria Math" panose="02040503050406030204" pitchFamily="18" charset="0"/>
                        </a:rPr>
                        <m:t>=</m:t>
                      </m:r>
                      <m:nary>
                        <m:naryPr>
                          <m:limLoc m:val="undOvr"/>
                          <m:ctrlPr>
                            <a:rPr lang="en-GB" i="1">
                              <a:latin typeface="Cambria Math" panose="02040503050406030204" pitchFamily="18" charset="0"/>
                            </a:rPr>
                          </m:ctrlPr>
                        </m:naryPr>
                        <m:sub/>
                        <m:sup/>
                        <m:e>
                          <m:r>
                            <m:rPr>
                              <m:sty m:val="p"/>
                            </m:rPr>
                            <a:rPr lang="en-GB">
                              <a:latin typeface="Cambria Math" panose="02040503050406030204" pitchFamily="18" charset="0"/>
                            </a:rPr>
                            <m:t>d</m:t>
                          </m:r>
                          <m:r>
                            <a:rPr lang="en-GB" b="1" i="1">
                              <a:latin typeface="Cambria Math" panose="02040503050406030204" pitchFamily="18" charset="0"/>
                            </a:rPr>
                            <m:t>𝒙</m:t>
                          </m:r>
                        </m:e>
                      </m:nary>
                      <m:sSup>
                        <m:sSupPr>
                          <m:ctrlPr>
                            <a:rPr lang="en-GB" i="1" smtClean="0">
                              <a:latin typeface="Cambria Math" panose="02040503050406030204" pitchFamily="18" charset="0"/>
                            </a:rPr>
                          </m:ctrlPr>
                        </m:sSupPr>
                        <m:e>
                          <m:r>
                            <m:rPr>
                              <m:sty m:val="p"/>
                            </m:rPr>
                            <a:rPr lang="en-GB">
                              <a:latin typeface="Cambria Math" panose="02040503050406030204" pitchFamily="18" charset="0"/>
                            </a:rPr>
                            <m:t>Ψ</m:t>
                          </m:r>
                        </m:e>
                        <m:sup>
                          <m:r>
                            <a:rPr lang="en-GB" i="1">
                              <a:latin typeface="Cambria Math" panose="02040503050406030204" pitchFamily="18" charset="0"/>
                            </a:rPr>
                            <m:t>∗</m:t>
                          </m:r>
                        </m:sup>
                      </m:sSup>
                      <m:d>
                        <m:dPr>
                          <m:ctrlPr>
                            <a:rPr lang="en-GB" i="1">
                              <a:latin typeface="Cambria Math" panose="02040503050406030204" pitchFamily="18" charset="0"/>
                            </a:rPr>
                          </m:ctrlPr>
                        </m:dPr>
                        <m:e>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acc>
                        <m:accPr>
                          <m:chr m:val="̂"/>
                          <m:ctrlPr>
                            <a:rPr lang="en-GB" b="0" i="1" smtClean="0">
                              <a:latin typeface="Cambria Math" panose="02040503050406030204" pitchFamily="18" charset="0"/>
                            </a:rPr>
                          </m:ctrlPr>
                        </m:accPr>
                        <m:e>
                          <m:r>
                            <m:rPr>
                              <m:sty m:val="p"/>
                            </m:rPr>
                            <a:rPr lang="en-GB" b="0" i="0" smtClean="0">
                              <a:latin typeface="Cambria Math" panose="02040503050406030204" pitchFamily="18" charset="0"/>
                            </a:rPr>
                            <m:t>A</m:t>
                          </m:r>
                        </m:e>
                      </m:acc>
                      <m:r>
                        <m:rPr>
                          <m:sty m:val="p"/>
                        </m:rPr>
                        <a:rPr lang="en-GB">
                          <a:latin typeface="Cambria Math" panose="02040503050406030204" pitchFamily="18" charset="0"/>
                        </a:rPr>
                        <m:t>Ψ</m:t>
                      </m:r>
                      <m:d>
                        <m:dPr>
                          <m:ctrlPr>
                            <a:rPr lang="en-GB" i="1">
                              <a:latin typeface="Cambria Math" panose="02040503050406030204" pitchFamily="18" charset="0"/>
                            </a:rPr>
                          </m:ctrlPr>
                        </m:dPr>
                        <m:e>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oMath>
                  </m:oMathPara>
                </a14:m>
                <a:endParaRPr lang="en-GB" dirty="0"/>
              </a:p>
            </p:txBody>
          </p:sp>
        </mc:Choice>
        <mc:Fallback xmlns="">
          <p:sp>
            <p:nvSpPr>
              <p:cNvPr id="15" name="TextBox 14">
                <a:extLst>
                  <a:ext uri="{FF2B5EF4-FFF2-40B4-BE49-F238E27FC236}">
                    <a16:creationId xmlns:a16="http://schemas.microsoft.com/office/drawing/2014/main" id="{E6BBB7E7-7987-F4B5-044C-DC6EC0C8442C}"/>
                  </a:ext>
                </a:extLst>
              </p:cNvPr>
              <p:cNvSpPr txBox="1">
                <a:spLocks noRot="1" noChangeAspect="1" noMove="1" noResize="1" noEditPoints="1" noAdjustHandles="1" noChangeArrowheads="1" noChangeShapeType="1" noTextEdit="1"/>
              </p:cNvSpPr>
              <p:nvPr/>
            </p:nvSpPr>
            <p:spPr>
              <a:xfrm>
                <a:off x="527240" y="5303737"/>
                <a:ext cx="3287284" cy="956159"/>
              </a:xfrm>
              <a:prstGeom prst="rect">
                <a:avLst/>
              </a:prstGeom>
              <a:blipFill>
                <a:blip r:embed="rId9"/>
                <a:stretch>
                  <a:fillRect l="-3462" t="-100000" b="-1618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9B9C081-7BD0-695A-B563-24D666C1DD8E}"/>
                  </a:ext>
                </a:extLst>
              </p:cNvPr>
              <p:cNvSpPr txBox="1"/>
              <p:nvPr/>
            </p:nvSpPr>
            <p:spPr>
              <a:xfrm>
                <a:off x="4114715" y="5619039"/>
                <a:ext cx="3998738"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smtClean="0">
                          <a:latin typeface="Cambria Math" panose="02040503050406030204" pitchFamily="18" charset="0"/>
                        </a:rPr>
                        <m:t>Ψ</m:t>
                      </m:r>
                      <m:d>
                        <m:dPr>
                          <m:ctrlPr>
                            <a:rPr lang="en-GB" i="1">
                              <a:latin typeface="Cambria Math" panose="02040503050406030204" pitchFamily="18" charset="0"/>
                            </a:rPr>
                          </m:ctrlPr>
                        </m:dPr>
                        <m:e>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0</m:t>
                          </m:r>
                        </m:sub>
                      </m:sSub>
                      <m:sSub>
                        <m:sSubPr>
                          <m:ctrlPr>
                            <a:rPr lang="en-GB" b="0" i="1" smtClean="0">
                              <a:latin typeface="Cambria Math" panose="02040503050406030204" pitchFamily="18" charset="0"/>
                            </a:rPr>
                          </m:ctrlPr>
                        </m:sSubPr>
                        <m:e>
                          <m:r>
                            <m:rPr>
                              <m:sty m:val="p"/>
                            </m:rPr>
                            <a:rPr lang="en-GB">
                              <a:latin typeface="Cambria Math" panose="02040503050406030204" pitchFamily="18" charset="0"/>
                            </a:rPr>
                            <m:t>Ψ</m:t>
                          </m:r>
                        </m:e>
                        <m:sub>
                          <m:r>
                            <a:rPr lang="en-GB" b="0" i="1" smtClean="0">
                              <a:latin typeface="Cambria Math" panose="02040503050406030204" pitchFamily="18" charset="0"/>
                            </a:rPr>
                            <m:t>0</m:t>
                          </m:r>
                        </m:sub>
                      </m:sSub>
                      <m:d>
                        <m:dPr>
                          <m:ctrlPr>
                            <a:rPr lang="en-GB" i="1">
                              <a:latin typeface="Cambria Math" panose="02040503050406030204" pitchFamily="18" charset="0"/>
                            </a:rPr>
                          </m:ctrlPr>
                        </m:dPr>
                        <m:e>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a:rPr lang="en-GB" b="0" i="1"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𝑐</m:t>
                          </m:r>
                        </m:e>
                        <m:sub>
                          <m:r>
                            <a:rPr lang="en-GB" b="0" i="1" smtClean="0">
                              <a:latin typeface="Cambria Math" panose="02040503050406030204" pitchFamily="18" charset="0"/>
                            </a:rPr>
                            <m:t>1</m:t>
                          </m:r>
                        </m:sub>
                      </m:sSub>
                      <m:sSub>
                        <m:sSubPr>
                          <m:ctrlPr>
                            <a:rPr lang="en-GB" i="1">
                              <a:latin typeface="Cambria Math" panose="02040503050406030204" pitchFamily="18" charset="0"/>
                            </a:rPr>
                          </m:ctrlPr>
                        </m:sSubPr>
                        <m:e>
                          <m:r>
                            <m:rPr>
                              <m:sty m:val="p"/>
                            </m:rPr>
                            <a:rPr lang="en-GB">
                              <a:latin typeface="Cambria Math" panose="02040503050406030204" pitchFamily="18" charset="0"/>
                            </a:rPr>
                            <m:t>Ψ</m:t>
                          </m:r>
                        </m:e>
                        <m:sub>
                          <m:r>
                            <a:rPr lang="en-GB" b="0" i="1" smtClean="0">
                              <a:latin typeface="Cambria Math" panose="02040503050406030204" pitchFamily="18" charset="0"/>
                            </a:rPr>
                            <m:t>1</m:t>
                          </m:r>
                        </m:sub>
                      </m:sSub>
                      <m:d>
                        <m:dPr>
                          <m:ctrlPr>
                            <a:rPr lang="en-GB" i="1">
                              <a:latin typeface="Cambria Math" panose="02040503050406030204" pitchFamily="18" charset="0"/>
                            </a:rPr>
                          </m:ctrlPr>
                        </m:dPr>
                        <m:e>
                          <m:r>
                            <a:rPr lang="en-GB" b="1" i="1">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a:rPr lang="en-GB" b="0" i="1" smtClean="0">
                          <a:latin typeface="Cambria Math" panose="02040503050406030204" pitchFamily="18" charset="0"/>
                        </a:rPr>
                        <m:t>+… </m:t>
                      </m:r>
                    </m:oMath>
                  </m:oMathPara>
                </a14:m>
                <a:endParaRPr lang="en-GB" dirty="0"/>
              </a:p>
            </p:txBody>
          </p:sp>
        </mc:Choice>
        <mc:Fallback xmlns="">
          <p:sp>
            <p:nvSpPr>
              <p:cNvPr id="16" name="TextBox 15">
                <a:extLst>
                  <a:ext uri="{FF2B5EF4-FFF2-40B4-BE49-F238E27FC236}">
                    <a16:creationId xmlns:a16="http://schemas.microsoft.com/office/drawing/2014/main" id="{F9B9C081-7BD0-695A-B563-24D666C1DD8E}"/>
                  </a:ext>
                </a:extLst>
              </p:cNvPr>
              <p:cNvSpPr txBox="1">
                <a:spLocks noRot="1" noChangeAspect="1" noMove="1" noResize="1" noEditPoints="1" noAdjustHandles="1" noChangeArrowheads="1" noChangeShapeType="1" noTextEdit="1"/>
              </p:cNvSpPr>
              <p:nvPr/>
            </p:nvSpPr>
            <p:spPr>
              <a:xfrm>
                <a:off x="4114715" y="5619039"/>
                <a:ext cx="3998738" cy="369332"/>
              </a:xfrm>
              <a:prstGeom prst="rect">
                <a:avLst/>
              </a:prstGeom>
              <a:blipFill>
                <a:blip r:embed="rId10"/>
                <a:stretch>
                  <a:fillRect b="-1666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1660776-20C9-F28F-9DA8-BD7CF9A037A3}"/>
                  </a:ext>
                </a:extLst>
              </p:cNvPr>
              <p:cNvSpPr txBox="1"/>
              <p:nvPr/>
            </p:nvSpPr>
            <p:spPr>
              <a:xfrm>
                <a:off x="4557288" y="6039811"/>
                <a:ext cx="3287284" cy="374783"/>
              </a:xfrm>
              <a:prstGeom prst="rect">
                <a:avLst/>
              </a:prstGeom>
              <a:noFill/>
            </p:spPr>
            <p:txBody>
              <a:bodyPr wrap="square">
                <a:spAutoFit/>
              </a:bodyPr>
              <a:lstStyle/>
              <a:p>
                <a14:m>
                  <m:oMath xmlns:m="http://schemas.openxmlformats.org/officeDocument/2006/math">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𝑎</m:t>
                        </m:r>
                      </m:e>
                    </m:d>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𝑐</m:t>
                        </m:r>
                      </m:e>
                      <m:sub>
                        <m:r>
                          <a:rPr lang="en-GB" b="0" i="1" smtClean="0">
                            <a:latin typeface="Cambria Math" panose="02040503050406030204" pitchFamily="18" charset="0"/>
                          </a:rPr>
                          <m:t>0</m:t>
                        </m:r>
                      </m:sub>
                      <m:sup>
                        <m:r>
                          <a:rPr lang="en-GB" b="0" i="1" smtClean="0">
                            <a:latin typeface="Cambria Math" panose="02040503050406030204" pitchFamily="18" charset="0"/>
                          </a:rPr>
                          <m:t>2</m:t>
                        </m:r>
                      </m:sup>
                    </m:sSubSup>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0</m:t>
                        </m:r>
                      </m:sub>
                    </m:sSub>
                    <m:r>
                      <a:rPr lang="en-GB" b="0" i="1" smtClean="0">
                        <a:latin typeface="Cambria Math" panose="02040503050406030204" pitchFamily="18" charset="0"/>
                      </a:rPr>
                      <m:t>+</m:t>
                    </m:r>
                    <m:sSubSup>
                      <m:sSubSupPr>
                        <m:ctrlPr>
                          <a:rPr lang="en-GB" i="1">
                            <a:latin typeface="Cambria Math" panose="02040503050406030204" pitchFamily="18" charset="0"/>
                          </a:rPr>
                        </m:ctrlPr>
                      </m:sSubSupPr>
                      <m:e>
                        <m:r>
                          <a:rPr lang="en-GB" i="1">
                            <a:latin typeface="Cambria Math" panose="02040503050406030204" pitchFamily="18" charset="0"/>
                          </a:rPr>
                          <m:t>𝑐</m:t>
                        </m:r>
                      </m:e>
                      <m:sub>
                        <m:r>
                          <a:rPr lang="en-GB" b="0" i="1" smtClean="0">
                            <a:latin typeface="Cambria Math" panose="02040503050406030204" pitchFamily="18" charset="0"/>
                          </a:rPr>
                          <m:t>1</m:t>
                        </m:r>
                      </m:sub>
                      <m:sup>
                        <m:r>
                          <a:rPr lang="en-GB" i="1">
                            <a:latin typeface="Cambria Math" panose="02040503050406030204" pitchFamily="18" charset="0"/>
                          </a:rPr>
                          <m:t>2</m:t>
                        </m:r>
                      </m:sup>
                    </m:sSubSup>
                    <m:sSub>
                      <m:sSubPr>
                        <m:ctrlPr>
                          <a:rPr lang="en-GB" i="1">
                            <a:latin typeface="Cambria Math" panose="02040503050406030204" pitchFamily="18" charset="0"/>
                          </a:rPr>
                        </m:ctrlPr>
                      </m:sSubPr>
                      <m:e>
                        <m:r>
                          <a:rPr lang="en-GB" i="1">
                            <a:latin typeface="Cambria Math" panose="02040503050406030204" pitchFamily="18" charset="0"/>
                          </a:rPr>
                          <m:t>𝑎</m:t>
                        </m:r>
                      </m:e>
                      <m:sub>
                        <m:r>
                          <a:rPr lang="en-GB" b="0" i="1" smtClean="0">
                            <a:latin typeface="Cambria Math" panose="02040503050406030204" pitchFamily="18" charset="0"/>
                          </a:rPr>
                          <m:t>1</m:t>
                        </m:r>
                      </m:sub>
                    </m:sSub>
                  </m:oMath>
                </a14:m>
                <a:r>
                  <a:rPr lang="en-GB" dirty="0"/>
                  <a:t> </a:t>
                </a:r>
                <a14:m>
                  <m:oMath xmlns:m="http://schemas.openxmlformats.org/officeDocument/2006/math">
                    <m:r>
                      <a:rPr lang="en-GB" i="1">
                        <a:latin typeface="Cambria Math" panose="02040503050406030204" pitchFamily="18" charset="0"/>
                      </a:rPr>
                      <m:t>+</m:t>
                    </m:r>
                    <m:r>
                      <a:rPr lang="en-GB" b="0" i="1" smtClean="0">
                        <a:latin typeface="Cambria Math" panose="02040503050406030204" pitchFamily="18" charset="0"/>
                      </a:rPr>
                      <m:t>…</m:t>
                    </m:r>
                  </m:oMath>
                </a14:m>
                <a:endParaRPr lang="en-GB" dirty="0"/>
              </a:p>
            </p:txBody>
          </p:sp>
        </mc:Choice>
        <mc:Fallback xmlns="">
          <p:sp>
            <p:nvSpPr>
              <p:cNvPr id="17" name="TextBox 16">
                <a:extLst>
                  <a:ext uri="{FF2B5EF4-FFF2-40B4-BE49-F238E27FC236}">
                    <a16:creationId xmlns:a16="http://schemas.microsoft.com/office/drawing/2014/main" id="{61660776-20C9-F28F-9DA8-BD7CF9A037A3}"/>
                  </a:ext>
                </a:extLst>
              </p:cNvPr>
              <p:cNvSpPr txBox="1">
                <a:spLocks noRot="1" noChangeAspect="1" noMove="1" noResize="1" noEditPoints="1" noAdjustHandles="1" noChangeArrowheads="1" noChangeShapeType="1" noTextEdit="1"/>
              </p:cNvSpPr>
              <p:nvPr/>
            </p:nvSpPr>
            <p:spPr>
              <a:xfrm>
                <a:off x="4557288" y="6039811"/>
                <a:ext cx="3287284" cy="374783"/>
              </a:xfrm>
              <a:prstGeom prst="rect">
                <a:avLst/>
              </a:prstGeom>
              <a:blipFill>
                <a:blip r:embed="rId11"/>
                <a:stretch>
                  <a:fillRect/>
                </a:stretch>
              </a:blipFill>
            </p:spPr>
            <p:txBody>
              <a:bodyPr/>
              <a:lstStyle/>
              <a:p>
                <a:r>
                  <a:rPr lang="en-GB">
                    <a:noFill/>
                  </a:rPr>
                  <a:t> </a:t>
                </a:r>
              </a:p>
            </p:txBody>
          </p:sp>
        </mc:Fallback>
      </mc:AlternateContent>
      <p:cxnSp>
        <p:nvCxnSpPr>
          <p:cNvPr id="19" name="Straight Arrow Connector 18">
            <a:extLst>
              <a:ext uri="{FF2B5EF4-FFF2-40B4-BE49-F238E27FC236}">
                <a16:creationId xmlns:a16="http://schemas.microsoft.com/office/drawing/2014/main" id="{7407DB76-3D1D-5CD5-52E1-8289D6C2DD48}"/>
              </a:ext>
            </a:extLst>
          </p:cNvPr>
          <p:cNvCxnSpPr>
            <a:cxnSpLocks/>
          </p:cNvCxnSpPr>
          <p:nvPr/>
        </p:nvCxnSpPr>
        <p:spPr>
          <a:xfrm flipH="1">
            <a:off x="5755936" y="4749933"/>
            <a:ext cx="545711" cy="0"/>
          </a:xfrm>
          <a:prstGeom prst="straightConnector1">
            <a:avLst/>
          </a:prstGeom>
          <a:ln w="38100">
            <a:solidFill>
              <a:srgbClr val="00B0F0"/>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082C6AA-D4D0-9156-7782-BDA13FF920B0}"/>
              </a:ext>
            </a:extLst>
          </p:cNvPr>
          <p:cNvCxnSpPr/>
          <p:nvPr/>
        </p:nvCxnSpPr>
        <p:spPr>
          <a:xfrm flipV="1">
            <a:off x="6291137" y="4388626"/>
            <a:ext cx="0" cy="382327"/>
          </a:xfrm>
          <a:prstGeom prst="line">
            <a:avLst/>
          </a:prstGeom>
          <a:ln w="38100">
            <a:solidFill>
              <a:srgbClr val="00B0F0"/>
            </a:solidFill>
          </a:ln>
        </p:spPr>
        <p:style>
          <a:lnRef idx="2">
            <a:schemeClr val="accent1"/>
          </a:lnRef>
          <a:fillRef idx="0">
            <a:schemeClr val="accent1"/>
          </a:fillRef>
          <a:effectRef idx="1">
            <a:schemeClr val="accent1"/>
          </a:effectRef>
          <a:fontRef idx="minor">
            <a:schemeClr val="tx1"/>
          </a:fontRef>
        </p:style>
      </p:cxnSp>
      <p:sp>
        <p:nvSpPr>
          <p:cNvPr id="24" name="TextBox 23">
            <a:extLst>
              <a:ext uri="{FF2B5EF4-FFF2-40B4-BE49-F238E27FC236}">
                <a16:creationId xmlns:a16="http://schemas.microsoft.com/office/drawing/2014/main" id="{0890E55E-E025-8AE6-A7E7-C0C419C8220A}"/>
              </a:ext>
            </a:extLst>
          </p:cNvPr>
          <p:cNvSpPr txBox="1"/>
          <p:nvPr/>
        </p:nvSpPr>
        <p:spPr>
          <a:xfrm>
            <a:off x="4073789" y="4586287"/>
            <a:ext cx="1759744" cy="307777"/>
          </a:xfrm>
          <a:prstGeom prst="rect">
            <a:avLst/>
          </a:prstGeom>
          <a:noFill/>
        </p:spPr>
        <p:txBody>
          <a:bodyPr wrap="square">
            <a:spAutoFit/>
          </a:bodyPr>
          <a:lstStyle/>
          <a:p>
            <a:r>
              <a:rPr lang="en-GB" sz="1400" dirty="0">
                <a:solidFill>
                  <a:srgbClr val="00B0F0"/>
                </a:solidFill>
                <a:latin typeface="Calibri" panose="020F0502020204030204" pitchFamily="34" charset="0"/>
                <a:cs typeface="Calibri" panose="020F0502020204030204" pitchFamily="34" charset="0"/>
              </a:rPr>
              <a:t>discrete observables!</a:t>
            </a:r>
            <a:endParaRPr lang="en-GB" sz="1400" dirty="0">
              <a:solidFill>
                <a:srgbClr val="00B0F0"/>
              </a:solidFill>
            </a:endParaRPr>
          </a:p>
        </p:txBody>
      </p:sp>
      <p:sp>
        <p:nvSpPr>
          <p:cNvPr id="25" name="TextBox 24">
            <a:extLst>
              <a:ext uri="{FF2B5EF4-FFF2-40B4-BE49-F238E27FC236}">
                <a16:creationId xmlns:a16="http://schemas.microsoft.com/office/drawing/2014/main" id="{72E5F863-4669-45E3-FC41-9762C364A2C7}"/>
              </a:ext>
            </a:extLst>
          </p:cNvPr>
          <p:cNvSpPr txBox="1"/>
          <p:nvPr/>
        </p:nvSpPr>
        <p:spPr>
          <a:xfrm>
            <a:off x="9237754" y="3581803"/>
            <a:ext cx="1759744" cy="307777"/>
          </a:xfrm>
          <a:prstGeom prst="rect">
            <a:avLst/>
          </a:prstGeom>
          <a:noFill/>
        </p:spPr>
        <p:txBody>
          <a:bodyPr wrap="square">
            <a:spAutoFit/>
          </a:bodyPr>
          <a:lstStyle/>
          <a:p>
            <a:pPr algn="ctr"/>
            <a:r>
              <a:rPr lang="en-GB" sz="1400" dirty="0">
                <a:solidFill>
                  <a:schemeClr val="bg2">
                    <a:lumMod val="50000"/>
                  </a:schemeClr>
                </a:solidFill>
                <a:latin typeface="Calibri" panose="020F0502020204030204" pitchFamily="34" charset="0"/>
                <a:cs typeface="Calibri" panose="020F0502020204030204" pitchFamily="34" charset="0"/>
              </a:rPr>
              <a:t>example operators:</a:t>
            </a:r>
            <a:endParaRPr lang="en-GB" sz="1400" dirty="0">
              <a:solidFill>
                <a:schemeClr val="bg2">
                  <a:lumMod val="50000"/>
                </a:schemeClr>
              </a:solidFill>
            </a:endParaRPr>
          </a:p>
        </p:txBody>
      </p:sp>
      <p:sp>
        <p:nvSpPr>
          <p:cNvPr id="26" name="Left Brace 25">
            <a:extLst>
              <a:ext uri="{FF2B5EF4-FFF2-40B4-BE49-F238E27FC236}">
                <a16:creationId xmlns:a16="http://schemas.microsoft.com/office/drawing/2014/main" id="{9EC0EA74-5B2B-6CC4-0D01-6815DF411B06}"/>
              </a:ext>
            </a:extLst>
          </p:cNvPr>
          <p:cNvSpPr/>
          <p:nvPr/>
        </p:nvSpPr>
        <p:spPr>
          <a:xfrm rot="10800000">
            <a:off x="3845721" y="5617518"/>
            <a:ext cx="143579" cy="844584"/>
          </a:xfrm>
          <a:prstGeom prst="leftBrace">
            <a:avLst>
              <a:gd name="adj1" fmla="val 75765"/>
              <a:gd name="adj2" fmla="val 50000"/>
            </a:avLst>
          </a:prstGeom>
          <a:ln w="38100">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69240DE-A453-5D78-C296-9F2D17C96AE1}"/>
                  </a:ext>
                </a:extLst>
              </p:cNvPr>
              <p:cNvSpPr txBox="1"/>
              <p:nvPr/>
            </p:nvSpPr>
            <p:spPr>
              <a:xfrm>
                <a:off x="9309551" y="6109773"/>
                <a:ext cx="1432792" cy="3787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Ψ</m:t>
                      </m:r>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m:rPr>
                              <m:sty m:val="p"/>
                            </m:rPr>
                            <a:rPr lang="en-GB" b="0" i="0" smtClean="0">
                              <a:latin typeface="Cambria Math" panose="02040503050406030204" pitchFamily="18" charset="0"/>
                            </a:rPr>
                            <m:t>Ψ</m:t>
                          </m:r>
                        </m:e>
                        <m:sub>
                          <m:r>
                            <a:rPr lang="en-GB" b="0" i="1" smtClean="0">
                              <a:latin typeface="Cambria Math" panose="02040503050406030204" pitchFamily="18" charset="0"/>
                            </a:rPr>
                            <m:t>𝑛</m:t>
                          </m:r>
                        </m:sub>
                      </m:sSub>
                    </m:oMath>
                  </m:oMathPara>
                </a14:m>
                <a:endParaRPr lang="en-GB" dirty="0"/>
              </a:p>
            </p:txBody>
          </p:sp>
        </mc:Choice>
        <mc:Fallback xmlns="">
          <p:sp>
            <p:nvSpPr>
              <p:cNvPr id="27" name="TextBox 26">
                <a:extLst>
                  <a:ext uri="{FF2B5EF4-FFF2-40B4-BE49-F238E27FC236}">
                    <a16:creationId xmlns:a16="http://schemas.microsoft.com/office/drawing/2014/main" id="{A69240DE-A453-5D78-C296-9F2D17C96AE1}"/>
                  </a:ext>
                </a:extLst>
              </p:cNvPr>
              <p:cNvSpPr txBox="1">
                <a:spLocks noRot="1" noChangeAspect="1" noMove="1" noResize="1" noEditPoints="1" noAdjustHandles="1" noChangeArrowheads="1" noChangeShapeType="1" noTextEdit="1"/>
              </p:cNvSpPr>
              <p:nvPr/>
            </p:nvSpPr>
            <p:spPr>
              <a:xfrm>
                <a:off x="9309551" y="6109773"/>
                <a:ext cx="1432792" cy="378758"/>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2274ADE-05BD-441F-D458-5AD2829DBA7A}"/>
                  </a:ext>
                </a:extLst>
              </p:cNvPr>
              <p:cNvSpPr txBox="1"/>
              <p:nvPr/>
            </p:nvSpPr>
            <p:spPr>
              <a:xfrm>
                <a:off x="8633701" y="5452431"/>
                <a:ext cx="3287284" cy="646331"/>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𝑎</m:t>
                        </m:r>
                      </m:e>
                      <m:sub>
                        <m:r>
                          <a:rPr lang="en-GB" b="0" i="1" smtClean="0">
                            <a:latin typeface="Cambria Math" panose="02040503050406030204" pitchFamily="18" charset="0"/>
                          </a:rPr>
                          <m:t>𝑛</m:t>
                        </m:r>
                      </m:sub>
                    </m:sSub>
                  </m:oMath>
                </a14:m>
                <a:r>
                  <a:rPr lang="en-GB" dirty="0"/>
                  <a:t> is measured, the wave-function collapses:</a:t>
                </a:r>
              </a:p>
            </p:txBody>
          </p:sp>
        </mc:Choice>
        <mc:Fallback xmlns="">
          <p:sp>
            <p:nvSpPr>
              <p:cNvPr id="29" name="TextBox 28">
                <a:extLst>
                  <a:ext uri="{FF2B5EF4-FFF2-40B4-BE49-F238E27FC236}">
                    <a16:creationId xmlns:a16="http://schemas.microsoft.com/office/drawing/2014/main" id="{E2274ADE-05BD-441F-D458-5AD2829DBA7A}"/>
                  </a:ext>
                </a:extLst>
              </p:cNvPr>
              <p:cNvSpPr txBox="1">
                <a:spLocks noRot="1" noChangeAspect="1" noMove="1" noResize="1" noEditPoints="1" noAdjustHandles="1" noChangeArrowheads="1" noChangeShapeType="1" noTextEdit="1"/>
              </p:cNvSpPr>
              <p:nvPr/>
            </p:nvSpPr>
            <p:spPr>
              <a:xfrm>
                <a:off x="8633701" y="5452431"/>
                <a:ext cx="3287284" cy="646331"/>
              </a:xfrm>
              <a:prstGeom prst="rect">
                <a:avLst/>
              </a:prstGeom>
              <a:blipFill>
                <a:blip r:embed="rId13"/>
                <a:stretch>
                  <a:fillRect l="-1538" t="-3846" b="-13462"/>
                </a:stretch>
              </a:blipFill>
            </p:spPr>
            <p:txBody>
              <a:bodyPr/>
              <a:lstStyle/>
              <a:p>
                <a:r>
                  <a:rPr lang="en-GB">
                    <a:noFill/>
                  </a:rPr>
                  <a:t> </a:t>
                </a:r>
              </a:p>
            </p:txBody>
          </p:sp>
        </mc:Fallback>
      </mc:AlternateContent>
      <p:sp>
        <p:nvSpPr>
          <p:cNvPr id="30" name="Left Brace 29">
            <a:extLst>
              <a:ext uri="{FF2B5EF4-FFF2-40B4-BE49-F238E27FC236}">
                <a16:creationId xmlns:a16="http://schemas.microsoft.com/office/drawing/2014/main" id="{72F731C6-FC35-E456-BF38-2400CEA11575}"/>
              </a:ext>
            </a:extLst>
          </p:cNvPr>
          <p:cNvSpPr/>
          <p:nvPr/>
        </p:nvSpPr>
        <p:spPr>
          <a:xfrm rot="10800000">
            <a:off x="8189931" y="5561731"/>
            <a:ext cx="143579" cy="844584"/>
          </a:xfrm>
          <a:prstGeom prst="leftBrace">
            <a:avLst>
              <a:gd name="adj1" fmla="val 75765"/>
              <a:gd name="adj2" fmla="val 50000"/>
            </a:avLst>
          </a:prstGeom>
          <a:ln w="38100">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0586F841-D5E1-0505-F436-8278E42AAB48}"/>
                  </a:ext>
                </a:extLst>
              </p:cNvPr>
              <p:cNvSpPr txBox="1"/>
              <p:nvPr/>
            </p:nvSpPr>
            <p:spPr>
              <a:xfrm>
                <a:off x="596712" y="6057737"/>
                <a:ext cx="2164854" cy="3787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r>
                        <m:rPr>
                          <m:sty m:val="p"/>
                        </m:rPr>
                        <a:rPr lang="en-GB" b="0" i="0" smtClean="0">
                          <a:latin typeface="Cambria Math" panose="02040503050406030204" pitchFamily="18" charset="0"/>
                        </a:rPr>
                        <m:t>Ψ</m:t>
                      </m:r>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m:rPr>
                              <m:sty m:val="p"/>
                            </m:rPr>
                            <a:rPr lang="en-GB" b="0" i="0" smtClean="0">
                              <a:latin typeface="Cambria Math" panose="02040503050406030204" pitchFamily="18" charset="0"/>
                            </a:rPr>
                            <m:t>A</m:t>
                          </m:r>
                        </m:e>
                      </m:acc>
                      <m:r>
                        <a:rPr lang="en-GB" b="0" i="0" smtClean="0">
                          <a:latin typeface="Cambria Math" panose="02040503050406030204" pitchFamily="18" charset="0"/>
                        </a:rPr>
                        <m:t>|</m:t>
                      </m:r>
                      <m:r>
                        <m:rPr>
                          <m:sty m:val="p"/>
                        </m:rPr>
                        <a:rPr lang="en-GB" b="0" i="0" smtClean="0">
                          <a:latin typeface="Cambria Math" panose="02040503050406030204" pitchFamily="18" charset="0"/>
                        </a:rPr>
                        <m:t>Ψ</m:t>
                      </m:r>
                      <m:r>
                        <a:rPr lang="en-GB" b="0" i="1" smtClean="0">
                          <a:latin typeface="Cambria Math" panose="02040503050406030204" pitchFamily="18" charset="0"/>
                        </a:rPr>
                        <m:t>⟩</m:t>
                      </m:r>
                    </m:oMath>
                  </m:oMathPara>
                </a14:m>
                <a:endParaRPr lang="en-GB" dirty="0"/>
              </a:p>
            </p:txBody>
          </p:sp>
        </mc:Choice>
        <mc:Fallback xmlns="">
          <p:sp>
            <p:nvSpPr>
              <p:cNvPr id="32" name="TextBox 31">
                <a:extLst>
                  <a:ext uri="{FF2B5EF4-FFF2-40B4-BE49-F238E27FC236}">
                    <a16:creationId xmlns:a16="http://schemas.microsoft.com/office/drawing/2014/main" id="{0586F841-D5E1-0505-F436-8278E42AAB48}"/>
                  </a:ext>
                </a:extLst>
              </p:cNvPr>
              <p:cNvSpPr txBox="1">
                <a:spLocks noRot="1" noChangeAspect="1" noMove="1" noResize="1" noEditPoints="1" noAdjustHandles="1" noChangeArrowheads="1" noChangeShapeType="1" noTextEdit="1"/>
              </p:cNvSpPr>
              <p:nvPr/>
            </p:nvSpPr>
            <p:spPr>
              <a:xfrm>
                <a:off x="596712" y="6057737"/>
                <a:ext cx="2164854" cy="378758"/>
              </a:xfrm>
              <a:prstGeom prst="rect">
                <a:avLst/>
              </a:prstGeom>
              <a:blipFill>
                <a:blip r:embed="rId14"/>
                <a:stretch>
                  <a:fillRect t="-6667" b="-16667"/>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B14A66B6-C449-BEED-416A-72B83AA1516C}"/>
              </a:ext>
            </a:extLst>
          </p:cNvPr>
          <p:cNvSpPr>
            <a:spLocks noGrp="1"/>
          </p:cNvSpPr>
          <p:nvPr>
            <p:ph type="sldNum" sz="quarter" idx="12"/>
          </p:nvPr>
        </p:nvSpPr>
        <p:spPr/>
        <p:txBody>
          <a:bodyPr/>
          <a:lstStyle/>
          <a:p>
            <a:fld id="{B89329CB-797D-6146-8DF7-8C5F7C196CE5}" type="slidenum">
              <a:rPr lang="en-GB" smtClean="0"/>
              <a:t>7</a:t>
            </a:fld>
            <a:endParaRPr lang="en-GB" dirty="0"/>
          </a:p>
        </p:txBody>
      </p:sp>
    </p:spTree>
    <p:extLst>
      <p:ext uri="{BB962C8B-B14F-4D97-AF65-F5344CB8AC3E}">
        <p14:creationId xmlns:p14="http://schemas.microsoft.com/office/powerpoint/2010/main" val="40861310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943E5-BBB4-4657-2094-809C34B7001B}"/>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D405D466-05D8-3B88-E505-4BA1B9563521}"/>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Particle in a one-dimensional well</a:t>
            </a:r>
          </a:p>
        </p:txBody>
      </p:sp>
      <p:sp>
        <p:nvSpPr>
          <p:cNvPr id="8" name="TextBox 7">
            <a:extLst>
              <a:ext uri="{FF2B5EF4-FFF2-40B4-BE49-F238E27FC236}">
                <a16:creationId xmlns:a16="http://schemas.microsoft.com/office/drawing/2014/main" id="{E1F746FE-1D54-79EA-5B8A-EF6F1F7C8AF3}"/>
              </a:ext>
            </a:extLst>
          </p:cNvPr>
          <p:cNvSpPr txBox="1"/>
          <p:nvPr/>
        </p:nvSpPr>
        <p:spPr>
          <a:xfrm>
            <a:off x="838199" y="1175810"/>
            <a:ext cx="10848975" cy="646331"/>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To understand how to use Schrödinger’s equation in practice, consider the esteemed “particle in a well” problem.</a:t>
            </a:r>
          </a:p>
          <a:p>
            <a:r>
              <a:rPr lang="en-GB" dirty="0">
                <a:solidFill>
                  <a:srgbClr val="1F1F1F"/>
                </a:solidFill>
                <a:latin typeface="Calibri" panose="020F0502020204030204" pitchFamily="34" charset="0"/>
                <a:cs typeface="Calibri" panose="020F0502020204030204" pitchFamily="34" charset="0"/>
              </a:rPr>
              <a:t>Let the wave-function describe a single particle evolving in a stationary 1D potential of the form:</a:t>
            </a:r>
          </a:p>
        </p:txBody>
      </p:sp>
      <mc:AlternateContent xmlns:mc="http://schemas.openxmlformats.org/markup-compatibility/2006" xmlns:a14="http://schemas.microsoft.com/office/drawing/2010/main">
        <mc:Choice Requires="a14">
          <p:sp>
            <p:nvSpPr>
              <p:cNvPr id="17" name="Content Placeholder 1">
                <a:extLst>
                  <a:ext uri="{FF2B5EF4-FFF2-40B4-BE49-F238E27FC236}">
                    <a16:creationId xmlns:a16="http://schemas.microsoft.com/office/drawing/2014/main" id="{B21958E9-32CE-7A11-8FEA-F803ED0F937D}"/>
                  </a:ext>
                </a:extLst>
              </p:cNvPr>
              <p:cNvSpPr txBox="1">
                <a:spLocks/>
              </p:cNvSpPr>
              <p:nvPr/>
            </p:nvSpPr>
            <p:spPr>
              <a:xfrm>
                <a:off x="0" y="3334170"/>
                <a:ext cx="12192000" cy="110013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𝑖</m:t>
                      </m:r>
                      <m:r>
                        <a:rPr lang="en-GB" b="0" i="1" smtClean="0">
                          <a:latin typeface="Cambria Math" panose="02040503050406030204" pitchFamily="18" charset="0"/>
                        </a:rPr>
                        <m:t>ℏ</m:t>
                      </m:r>
                      <m:f>
                        <m:fPr>
                          <m:ctrlPr>
                            <a:rPr lang="en-GB" b="0" i="1" smtClean="0">
                              <a:latin typeface="Cambria Math" panose="02040503050406030204" pitchFamily="18" charset="0"/>
                            </a:rPr>
                          </m:ctrlPr>
                        </m:fPr>
                        <m:num>
                          <m:r>
                            <a:rPr lang="en-GB" b="0" i="1" smtClean="0">
                              <a:latin typeface="Cambria Math" panose="02040503050406030204" pitchFamily="18" charset="0"/>
                            </a:rPr>
                            <m:t>𝜕</m:t>
                          </m:r>
                        </m:num>
                        <m:den>
                          <m:r>
                            <a:rPr lang="en-GB" b="0" i="1" smtClean="0">
                              <a:latin typeface="Cambria Math" panose="02040503050406030204" pitchFamily="18" charset="0"/>
                            </a:rPr>
                            <m:t>𝜕</m:t>
                          </m:r>
                          <m:r>
                            <a:rPr lang="en-GB" b="0" i="1" smtClean="0">
                              <a:latin typeface="Cambria Math" panose="02040503050406030204" pitchFamily="18" charset="0"/>
                            </a:rPr>
                            <m:t>𝑡</m:t>
                          </m:r>
                        </m:den>
                      </m:f>
                      <m:r>
                        <m:rPr>
                          <m:sty m:val="p"/>
                        </m:rPr>
                        <a:rPr lang="en-GB">
                          <a:latin typeface="Cambria Math" panose="02040503050406030204" pitchFamily="18" charset="0"/>
                        </a:rPr>
                        <m:t>Ψ</m:t>
                      </m:r>
                      <m:d>
                        <m:dPr>
                          <m:ctrlPr>
                            <a:rPr lang="en-GB" i="1">
                              <a:latin typeface="Cambria Math" panose="02040503050406030204" pitchFamily="18" charset="0"/>
                            </a:rPr>
                          </m:ctrlPr>
                        </m:dPr>
                        <m:e>
                          <m:r>
                            <a:rPr lang="en-GB" b="1" i="1" smtClean="0">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b="0" i="1" smtClean="0">
                                      <a:latin typeface="Cambria Math" panose="02040503050406030204" pitchFamily="18" charset="0"/>
                                    </a:rPr>
                                    <m:t>ℏ</m:t>
                                  </m:r>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r>
                                <a:rPr lang="en-GB" b="0" i="1" smtClean="0">
                                  <a:latin typeface="Cambria Math" panose="02040503050406030204" pitchFamily="18" charset="0"/>
                                </a:rPr>
                                <m:t>𝑚</m:t>
                              </m:r>
                            </m:den>
                          </m:f>
                          <m:r>
                            <m:rPr>
                              <m:sty m:val="p"/>
                            </m:rPr>
                            <a:rPr lang="en-GB" b="0" i="0" smtClean="0">
                              <a:latin typeface="Cambria Math" panose="02040503050406030204" pitchFamily="18" charset="0"/>
                            </a:rPr>
                            <m:t>Δ</m:t>
                          </m:r>
                          <m:r>
                            <a:rPr lang="en-GB" b="0" i="1" smtClean="0">
                              <a:latin typeface="Cambria Math" panose="02040503050406030204" pitchFamily="18" charset="0"/>
                            </a:rPr>
                            <m:t>+</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𝑉</m:t>
                              </m:r>
                            </m:e>
                          </m:acc>
                          <m:r>
                            <a:rPr lang="en-GB" b="0" i="1" smtClean="0">
                              <a:latin typeface="Cambria Math" panose="02040503050406030204" pitchFamily="18" charset="0"/>
                            </a:rPr>
                            <m:t>(</m:t>
                          </m:r>
                          <m:r>
                            <a:rPr lang="en-GB" b="1" i="1" smtClean="0">
                              <a:latin typeface="Cambria Math" panose="02040503050406030204" pitchFamily="18" charset="0"/>
                            </a:rPr>
                            <m:t>𝒙</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e>
                      </m:d>
                      <m:r>
                        <m:rPr>
                          <m:sty m:val="p"/>
                        </m:rPr>
                        <a:rPr lang="en-GB">
                          <a:latin typeface="Cambria Math" panose="02040503050406030204" pitchFamily="18" charset="0"/>
                        </a:rPr>
                        <m:t>Ψ</m:t>
                      </m:r>
                      <m:d>
                        <m:dPr>
                          <m:ctrlPr>
                            <a:rPr lang="en-GB" i="1">
                              <a:latin typeface="Cambria Math" panose="02040503050406030204" pitchFamily="18" charset="0"/>
                            </a:rPr>
                          </m:ctrlPr>
                        </m:dPr>
                        <m:e>
                          <m:r>
                            <a:rPr lang="en-GB" b="1" i="1" smtClean="0">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oMath>
                  </m:oMathPara>
                </a14:m>
                <a:endParaRPr lang="en-GB" dirty="0"/>
              </a:p>
            </p:txBody>
          </p:sp>
        </mc:Choice>
        <mc:Fallback xmlns="">
          <p:sp>
            <p:nvSpPr>
              <p:cNvPr id="17" name="Content Placeholder 1">
                <a:extLst>
                  <a:ext uri="{FF2B5EF4-FFF2-40B4-BE49-F238E27FC236}">
                    <a16:creationId xmlns:a16="http://schemas.microsoft.com/office/drawing/2014/main" id="{B21958E9-32CE-7A11-8FEA-F803ED0F937D}"/>
                  </a:ext>
                </a:extLst>
              </p:cNvPr>
              <p:cNvSpPr txBox="1">
                <a:spLocks noRot="1" noChangeAspect="1" noMove="1" noResize="1" noEditPoints="1" noAdjustHandles="1" noChangeArrowheads="1" noChangeShapeType="1" noTextEdit="1"/>
              </p:cNvSpPr>
              <p:nvPr/>
            </p:nvSpPr>
            <p:spPr>
              <a:xfrm>
                <a:off x="0" y="3334170"/>
                <a:ext cx="12192000" cy="1100137"/>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EAA25EB4-C02D-8391-727D-88DDBC27FA27}"/>
                  </a:ext>
                </a:extLst>
              </p:cNvPr>
              <p:cNvSpPr txBox="1"/>
              <p:nvPr/>
            </p:nvSpPr>
            <p:spPr>
              <a:xfrm>
                <a:off x="2398722" y="4557703"/>
                <a:ext cx="2343601" cy="50783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GB" smtClean="0">
                          <a:latin typeface="Cambria Math" panose="02040503050406030204" pitchFamily="18" charset="0"/>
                        </a:rPr>
                        <m:t>Ψ</m:t>
                      </m:r>
                      <m:d>
                        <m:dPr>
                          <m:ctrlPr>
                            <a:rPr lang="en-GB" i="1">
                              <a:latin typeface="Cambria Math" panose="02040503050406030204" pitchFamily="18" charset="0"/>
                            </a:rPr>
                          </m:ctrlPr>
                        </m:dPr>
                        <m:e>
                          <m:r>
                            <a:rPr lang="en-GB" b="1" i="1" smtClean="0">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a:rPr lang="en-GB" b="0" i="1" smtClean="0">
                          <a:latin typeface="Cambria Math" panose="02040503050406030204" pitchFamily="18" charset="0"/>
                        </a:rPr>
                        <m:t>→</m:t>
                      </m:r>
                      <m:r>
                        <m:rPr>
                          <m:sty m:val="p"/>
                        </m:rPr>
                        <a:rPr lang="en-GB" sz="1800">
                          <a:latin typeface="Cambria Math" panose="02040503050406030204" pitchFamily="18" charset="0"/>
                        </a:rPr>
                        <m:t>Ψ</m:t>
                      </m:r>
                      <m:d>
                        <m:dPr>
                          <m:ctrlPr>
                            <a:rPr lang="en-GB" sz="1800" i="1">
                              <a:latin typeface="Cambria Math" panose="02040503050406030204" pitchFamily="18" charset="0"/>
                            </a:rPr>
                          </m:ctrlPr>
                        </m:dPr>
                        <m:e>
                          <m:r>
                            <a:rPr lang="en-GB" sz="1800" b="0" i="1" smtClean="0">
                              <a:latin typeface="Cambria Math" panose="02040503050406030204" pitchFamily="18" charset="0"/>
                            </a:rPr>
                            <m:t>𝑥</m:t>
                          </m:r>
                          <m:r>
                            <a:rPr lang="en-GB" sz="1800" b="1" i="1">
                              <a:latin typeface="Cambria Math" panose="02040503050406030204" pitchFamily="18" charset="0"/>
                            </a:rPr>
                            <m:t>,</m:t>
                          </m:r>
                          <m:r>
                            <a:rPr lang="en-GB" sz="1800" i="1">
                              <a:latin typeface="Cambria Math" panose="02040503050406030204" pitchFamily="18" charset="0"/>
                            </a:rPr>
                            <m:t>𝑡</m:t>
                          </m:r>
                        </m:e>
                      </m:d>
                    </m:oMath>
                  </m:oMathPara>
                </a14:m>
                <a:endParaRPr lang="en-GB" sz="1800" dirty="0"/>
              </a:p>
            </p:txBody>
          </p:sp>
        </mc:Choice>
        <mc:Fallback xmlns="">
          <p:sp>
            <p:nvSpPr>
              <p:cNvPr id="21" name="TextBox 20">
                <a:extLst>
                  <a:ext uri="{FF2B5EF4-FFF2-40B4-BE49-F238E27FC236}">
                    <a16:creationId xmlns:a16="http://schemas.microsoft.com/office/drawing/2014/main" id="{EAA25EB4-C02D-8391-727D-88DDBC27FA27}"/>
                  </a:ext>
                </a:extLst>
              </p:cNvPr>
              <p:cNvSpPr txBox="1">
                <a:spLocks noRot="1" noChangeAspect="1" noMove="1" noResize="1" noEditPoints="1" noAdjustHandles="1" noChangeArrowheads="1" noChangeShapeType="1" noTextEdit="1"/>
              </p:cNvSpPr>
              <p:nvPr/>
            </p:nvSpPr>
            <p:spPr>
              <a:xfrm>
                <a:off x="2398722" y="4557703"/>
                <a:ext cx="2343601" cy="507831"/>
              </a:xfrm>
              <a:prstGeom prst="rect">
                <a:avLst/>
              </a:prstGeom>
              <a:blipFill>
                <a:blip r:embed="rId3"/>
                <a:stretch>
                  <a:fillRect/>
                </a:stretch>
              </a:blipFill>
            </p:spPr>
            <p:txBody>
              <a:bodyPr/>
              <a:lstStyle/>
              <a:p>
                <a:r>
                  <a:rPr lang="en-GB">
                    <a:noFill/>
                  </a:rPr>
                  <a:t> </a:t>
                </a:r>
              </a:p>
            </p:txBody>
          </p:sp>
        </mc:Fallback>
      </mc:AlternateContent>
      <p:cxnSp>
        <p:nvCxnSpPr>
          <p:cNvPr id="25" name="Straight Connector 24">
            <a:extLst>
              <a:ext uri="{FF2B5EF4-FFF2-40B4-BE49-F238E27FC236}">
                <a16:creationId xmlns:a16="http://schemas.microsoft.com/office/drawing/2014/main" id="{ACB4C93F-912A-5160-9641-FF331203B9AA}"/>
              </a:ext>
            </a:extLst>
          </p:cNvPr>
          <p:cNvCxnSpPr>
            <a:cxnSpLocks/>
            <a:endCxn id="26" idx="0"/>
          </p:cNvCxnSpPr>
          <p:nvPr/>
        </p:nvCxnSpPr>
        <p:spPr>
          <a:xfrm flipH="1">
            <a:off x="3570523" y="4174119"/>
            <a:ext cx="330416" cy="348513"/>
          </a:xfrm>
          <a:prstGeom prst="line">
            <a:avLst/>
          </a:prstGeom>
          <a:ln w="25400">
            <a:solidFill>
              <a:srgbClr val="FFC000"/>
            </a:solidFill>
          </a:ln>
        </p:spPr>
        <p:style>
          <a:lnRef idx="2">
            <a:schemeClr val="accent1"/>
          </a:lnRef>
          <a:fillRef idx="0">
            <a:schemeClr val="accent1"/>
          </a:fillRef>
          <a:effectRef idx="1">
            <a:schemeClr val="accent1"/>
          </a:effectRef>
          <a:fontRef idx="minor">
            <a:schemeClr val="tx1"/>
          </a:fontRef>
        </p:style>
      </p:cxnSp>
      <p:sp>
        <p:nvSpPr>
          <p:cNvPr id="26" name="Rectangle 25">
            <a:extLst>
              <a:ext uri="{FF2B5EF4-FFF2-40B4-BE49-F238E27FC236}">
                <a16:creationId xmlns:a16="http://schemas.microsoft.com/office/drawing/2014/main" id="{8B21C507-52CC-2DF5-C562-B6443FFCE140}"/>
              </a:ext>
            </a:extLst>
          </p:cNvPr>
          <p:cNvSpPr/>
          <p:nvPr/>
        </p:nvSpPr>
        <p:spPr>
          <a:xfrm>
            <a:off x="2398722" y="4522632"/>
            <a:ext cx="2343601" cy="613418"/>
          </a:xfrm>
          <a:prstGeom prst="rect">
            <a:avLst/>
          </a:prstGeom>
          <a:noFill/>
          <a:ln w="254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 name="Rectangle 27">
            <a:extLst>
              <a:ext uri="{FF2B5EF4-FFF2-40B4-BE49-F238E27FC236}">
                <a16:creationId xmlns:a16="http://schemas.microsoft.com/office/drawing/2014/main" id="{AB8443D4-9142-1AF9-46D3-ADA60E08907D}"/>
              </a:ext>
            </a:extLst>
          </p:cNvPr>
          <p:cNvSpPr/>
          <p:nvPr/>
        </p:nvSpPr>
        <p:spPr>
          <a:xfrm>
            <a:off x="8797526" y="4517150"/>
            <a:ext cx="2194656" cy="611377"/>
          </a:xfrm>
          <a:prstGeom prst="rect">
            <a:avLst/>
          </a:prstGeom>
          <a:noFill/>
          <a:ln w="25400">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rgbClr val="92D050"/>
              </a:solidFill>
            </a:endParaRP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75D6742-4CF8-2C1E-92B3-4A8D6C2A2E62}"/>
                  </a:ext>
                </a:extLst>
              </p:cNvPr>
              <p:cNvSpPr txBox="1"/>
              <p:nvPr/>
            </p:nvSpPr>
            <p:spPr>
              <a:xfrm>
                <a:off x="8797526" y="4552124"/>
                <a:ext cx="2199086" cy="518988"/>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𝑉</m:t>
                          </m:r>
                        </m:e>
                      </m:acc>
                      <m:d>
                        <m:dPr>
                          <m:ctrlPr>
                            <a:rPr lang="en-GB" i="1">
                              <a:latin typeface="Cambria Math" panose="02040503050406030204" pitchFamily="18" charset="0"/>
                            </a:rPr>
                          </m:ctrlPr>
                        </m:dPr>
                        <m:e>
                          <m:r>
                            <a:rPr lang="en-GB" b="1" i="1" smtClean="0">
                              <a:latin typeface="Cambria Math" panose="02040503050406030204" pitchFamily="18" charset="0"/>
                            </a:rPr>
                            <m:t>𝒙</m:t>
                          </m:r>
                          <m:r>
                            <a:rPr lang="en-GB" i="1">
                              <a:latin typeface="Cambria Math" panose="02040503050406030204" pitchFamily="18" charset="0"/>
                            </a:rPr>
                            <m:t>,</m:t>
                          </m:r>
                          <m:r>
                            <a:rPr lang="en-GB" i="1">
                              <a:latin typeface="Cambria Math" panose="02040503050406030204" pitchFamily="18" charset="0"/>
                            </a:rPr>
                            <m:t>𝑡</m:t>
                          </m:r>
                        </m:e>
                      </m:d>
                      <m:r>
                        <a:rPr lang="en-GB" b="0" i="0" smtClean="0">
                          <a:latin typeface="Cambria Math" panose="02040503050406030204" pitchFamily="18" charset="0"/>
                        </a:rPr>
                        <m:t>→</m:t>
                      </m:r>
                      <m:r>
                        <a:rPr lang="en-GB" sz="1800" b="0" i="1" smtClean="0">
                          <a:latin typeface="Cambria Math" panose="02040503050406030204" pitchFamily="18" charset="0"/>
                        </a:rPr>
                        <m:t>𝑉</m:t>
                      </m:r>
                      <m:r>
                        <a:rPr lang="en-GB" sz="1800" b="0" i="1" smtClean="0">
                          <a:latin typeface="Cambria Math" panose="02040503050406030204" pitchFamily="18" charset="0"/>
                        </a:rPr>
                        <m:t>(</m:t>
                      </m:r>
                      <m:r>
                        <a:rPr lang="en-GB" sz="1800" b="0" i="1" smtClean="0">
                          <a:latin typeface="Cambria Math" panose="02040503050406030204" pitchFamily="18" charset="0"/>
                        </a:rPr>
                        <m:t>𝑥</m:t>
                      </m:r>
                      <m:r>
                        <a:rPr lang="en-GB" sz="1800" b="0" i="1" smtClean="0">
                          <a:latin typeface="Cambria Math" panose="02040503050406030204" pitchFamily="18" charset="0"/>
                        </a:rPr>
                        <m:t>)</m:t>
                      </m:r>
                    </m:oMath>
                  </m:oMathPara>
                </a14:m>
                <a:endParaRPr lang="en-GB" sz="1800" dirty="0"/>
              </a:p>
            </p:txBody>
          </p:sp>
        </mc:Choice>
        <mc:Fallback xmlns="">
          <p:sp>
            <p:nvSpPr>
              <p:cNvPr id="29" name="TextBox 28">
                <a:extLst>
                  <a:ext uri="{FF2B5EF4-FFF2-40B4-BE49-F238E27FC236}">
                    <a16:creationId xmlns:a16="http://schemas.microsoft.com/office/drawing/2014/main" id="{275D6742-4CF8-2C1E-92B3-4A8D6C2A2E62}"/>
                  </a:ext>
                </a:extLst>
              </p:cNvPr>
              <p:cNvSpPr txBox="1">
                <a:spLocks noRot="1" noChangeAspect="1" noMove="1" noResize="1" noEditPoints="1" noAdjustHandles="1" noChangeArrowheads="1" noChangeShapeType="1" noTextEdit="1"/>
              </p:cNvSpPr>
              <p:nvPr/>
            </p:nvSpPr>
            <p:spPr>
              <a:xfrm>
                <a:off x="8797526" y="4552124"/>
                <a:ext cx="2199086" cy="518988"/>
              </a:xfrm>
              <a:prstGeom prst="rect">
                <a:avLst/>
              </a:prstGeom>
              <a:blipFill>
                <a:blip r:embed="rId4"/>
                <a:stretch>
                  <a:fillRect/>
                </a:stretch>
              </a:blipFill>
            </p:spPr>
            <p:txBody>
              <a:bodyPr/>
              <a:lstStyle/>
              <a:p>
                <a:r>
                  <a:rPr lang="en-GB">
                    <a:noFill/>
                  </a:rPr>
                  <a:t> </a:t>
                </a:r>
              </a:p>
            </p:txBody>
          </p:sp>
        </mc:Fallback>
      </mc:AlternateContent>
      <p:sp>
        <p:nvSpPr>
          <p:cNvPr id="32" name="Rectangle 31">
            <a:extLst>
              <a:ext uri="{FF2B5EF4-FFF2-40B4-BE49-F238E27FC236}">
                <a16:creationId xmlns:a16="http://schemas.microsoft.com/office/drawing/2014/main" id="{CEDDD4ED-4368-8D5F-5E66-F3ED1EC4DA18}"/>
              </a:ext>
            </a:extLst>
          </p:cNvPr>
          <p:cNvSpPr/>
          <p:nvPr/>
        </p:nvSpPr>
        <p:spPr>
          <a:xfrm>
            <a:off x="6096000" y="4512388"/>
            <a:ext cx="1177588" cy="613418"/>
          </a:xfrm>
          <a:prstGeom prst="rect">
            <a:avLst/>
          </a:prstGeom>
          <a:noFill/>
          <a:ln w="25400">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5CC157B-9EB6-DD9C-54EC-FF4EA7D9847F}"/>
                  </a:ext>
                </a:extLst>
              </p:cNvPr>
              <p:cNvSpPr txBox="1"/>
              <p:nvPr/>
            </p:nvSpPr>
            <p:spPr>
              <a:xfrm>
                <a:off x="6084270" y="4539845"/>
                <a:ext cx="1183303" cy="507831"/>
              </a:xfrm>
              <a:prstGeom prst="rect">
                <a:avLst/>
              </a:prstGeom>
              <a:noFill/>
            </p:spPr>
            <p:txBody>
              <a:bodyPr wrap="square">
                <a:spAutoFit/>
              </a:bodyPr>
              <a:lstStyle/>
              <a:p>
                <a:pPr>
                  <a:lnSpc>
                    <a:spcPct val="150000"/>
                  </a:lnSpc>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Δ</m:t>
                      </m:r>
                      <m:r>
                        <a:rPr lang="en-GB" b="0" i="1" smtClean="0">
                          <a:latin typeface="Cambria Math" panose="02040503050406030204" pitchFamily="18" charset="0"/>
                        </a:rPr>
                        <m:t>→</m:t>
                      </m:r>
                      <m:sSubSup>
                        <m:sSubSupPr>
                          <m:ctrlPr>
                            <a:rPr lang="en-GB" b="0" i="1" smtClean="0">
                              <a:latin typeface="Cambria Math" panose="02040503050406030204" pitchFamily="18" charset="0"/>
                            </a:rPr>
                          </m:ctrlPr>
                        </m:sSubSupPr>
                        <m:e>
                          <m:r>
                            <a:rPr lang="en-GB" b="0" i="1" smtClean="0">
                              <a:latin typeface="Cambria Math" panose="02040503050406030204" pitchFamily="18" charset="0"/>
                            </a:rPr>
                            <m:t>𝜕</m:t>
                          </m:r>
                        </m:e>
                        <m:sub>
                          <m:r>
                            <a:rPr lang="en-GB" b="0" i="1" smtClean="0">
                              <a:latin typeface="Cambria Math" panose="02040503050406030204" pitchFamily="18" charset="0"/>
                            </a:rPr>
                            <m:t>𝑥</m:t>
                          </m:r>
                        </m:sub>
                        <m:sup>
                          <m:r>
                            <a:rPr lang="en-GB" b="0" i="1" smtClean="0">
                              <a:latin typeface="Cambria Math" panose="02040503050406030204" pitchFamily="18" charset="0"/>
                            </a:rPr>
                            <m:t>2</m:t>
                          </m:r>
                        </m:sup>
                      </m:sSubSup>
                    </m:oMath>
                  </m:oMathPara>
                </a14:m>
                <a:endParaRPr lang="en-GB" sz="1800" dirty="0"/>
              </a:p>
            </p:txBody>
          </p:sp>
        </mc:Choice>
        <mc:Fallback xmlns="">
          <p:sp>
            <p:nvSpPr>
              <p:cNvPr id="33" name="TextBox 32">
                <a:extLst>
                  <a:ext uri="{FF2B5EF4-FFF2-40B4-BE49-F238E27FC236}">
                    <a16:creationId xmlns:a16="http://schemas.microsoft.com/office/drawing/2014/main" id="{F5CC157B-9EB6-DD9C-54EC-FF4EA7D9847F}"/>
                  </a:ext>
                </a:extLst>
              </p:cNvPr>
              <p:cNvSpPr txBox="1">
                <a:spLocks noRot="1" noChangeAspect="1" noMove="1" noResize="1" noEditPoints="1" noAdjustHandles="1" noChangeArrowheads="1" noChangeShapeType="1" noTextEdit="1"/>
              </p:cNvSpPr>
              <p:nvPr/>
            </p:nvSpPr>
            <p:spPr>
              <a:xfrm>
                <a:off x="6084270" y="4539845"/>
                <a:ext cx="1183303" cy="507831"/>
              </a:xfrm>
              <a:prstGeom prst="rect">
                <a:avLst/>
              </a:prstGeom>
              <a:blipFill>
                <a:blip r:embed="rId5"/>
                <a:stretch>
                  <a:fillRect/>
                </a:stretch>
              </a:blipFill>
            </p:spPr>
            <p:txBody>
              <a:bodyPr/>
              <a:lstStyle/>
              <a:p>
                <a:r>
                  <a:rPr lang="en-GB">
                    <a:noFill/>
                  </a:rPr>
                  <a:t> </a:t>
                </a:r>
              </a:p>
            </p:txBody>
          </p:sp>
        </mc:Fallback>
      </mc:AlternateContent>
      <p:cxnSp>
        <p:nvCxnSpPr>
          <p:cNvPr id="37" name="Straight Connector 36">
            <a:extLst>
              <a:ext uri="{FF2B5EF4-FFF2-40B4-BE49-F238E27FC236}">
                <a16:creationId xmlns:a16="http://schemas.microsoft.com/office/drawing/2014/main" id="{A0B0A439-20FE-8559-CB22-4AB4D61951CA}"/>
              </a:ext>
            </a:extLst>
          </p:cNvPr>
          <p:cNvCxnSpPr>
            <a:cxnSpLocks/>
          </p:cNvCxnSpPr>
          <p:nvPr/>
        </p:nvCxnSpPr>
        <p:spPr>
          <a:xfrm>
            <a:off x="6472238" y="4228624"/>
            <a:ext cx="203684" cy="294288"/>
          </a:xfrm>
          <a:prstGeom prst="line">
            <a:avLst/>
          </a:prstGeom>
          <a:ln w="25400">
            <a:solidFill>
              <a:srgbClr val="00B0F0"/>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97494F9D-24F2-880C-7551-C3370D4060D8}"/>
              </a:ext>
            </a:extLst>
          </p:cNvPr>
          <p:cNvCxnSpPr>
            <a:cxnSpLocks/>
            <a:endCxn id="28" idx="0"/>
          </p:cNvCxnSpPr>
          <p:nvPr/>
        </p:nvCxnSpPr>
        <p:spPr>
          <a:xfrm>
            <a:off x="7555113" y="4202694"/>
            <a:ext cx="2339741" cy="314456"/>
          </a:xfrm>
          <a:prstGeom prst="line">
            <a:avLst/>
          </a:prstGeom>
          <a:ln w="25400">
            <a:solidFill>
              <a:srgbClr val="92D050"/>
            </a:solidFill>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C3E3D82E-F2CC-BAEB-9AA4-748920728710}"/>
              </a:ext>
            </a:extLst>
          </p:cNvPr>
          <p:cNvSpPr txBox="1"/>
          <p:nvPr/>
        </p:nvSpPr>
        <p:spPr>
          <a:xfrm>
            <a:off x="2014538" y="2700338"/>
            <a:ext cx="184731" cy="369332"/>
          </a:xfrm>
          <a:prstGeom prst="rect">
            <a:avLst/>
          </a:prstGeom>
          <a:noFill/>
        </p:spPr>
        <p:txBody>
          <a:bodyPr wrap="none" rtlCol="0">
            <a:spAutoFit/>
          </a:bodyPr>
          <a:lstStyle/>
          <a:p>
            <a:endParaRPr lang="en-GB"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2531DFD-59D6-FF8B-FB15-CF627FE07C56}"/>
                  </a:ext>
                </a:extLst>
              </p:cNvPr>
              <p:cNvSpPr txBox="1"/>
              <p:nvPr/>
            </p:nvSpPr>
            <p:spPr>
              <a:xfrm>
                <a:off x="4187653" y="1943751"/>
                <a:ext cx="4528911"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0" i="1" smtClean="0">
                          <a:latin typeface="Cambria Math" panose="02040503050406030204" pitchFamily="18" charset="0"/>
                        </a:rPr>
                        <m:t>=</m:t>
                      </m:r>
                      <m:r>
                        <a:rPr lang="en-GB" b="0" i="1" smtClean="0">
                          <a:latin typeface="Cambria Math" panose="02040503050406030204" pitchFamily="18" charset="0"/>
                        </a:rPr>
                        <m:t>𝑉</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    </m:t>
                          </m:r>
                          <m:eqArr>
                            <m:eqArrPr>
                              <m:ctrlPr>
                                <a:rPr lang="en-GB" b="0" i="1" smtClean="0">
                                  <a:latin typeface="Cambria Math" panose="02040503050406030204" pitchFamily="18" charset="0"/>
                                </a:rPr>
                              </m:ctrlPr>
                            </m:eqArrPr>
                            <m:e>
                              <m:r>
                                <a:rPr lang="en-GB" b="0" i="1" smtClean="0">
                                  <a:latin typeface="Cambria Math" panose="02040503050406030204" pitchFamily="18" charset="0"/>
                                </a:rPr>
                                <m:t>0,  0≤</m:t>
                              </m:r>
                              <m:r>
                                <a:rPr lang="en-GB" b="0" i="1" smtClean="0">
                                  <a:latin typeface="Cambria Math" panose="02040503050406030204" pitchFamily="18" charset="0"/>
                                </a:rPr>
                                <m:t>𝑥</m:t>
                              </m:r>
                              <m:r>
                                <a:rPr lang="en-GB" b="0" i="1" smtClean="0">
                                  <a:latin typeface="Cambria Math" panose="02040503050406030204" pitchFamily="18" charset="0"/>
                                </a:rPr>
                                <m:t>&lt;</m:t>
                              </m:r>
                              <m:r>
                                <a:rPr lang="en-GB" b="0" i="1" smtClean="0">
                                  <a:latin typeface="Cambria Math" panose="02040503050406030204" pitchFamily="18" charset="0"/>
                                </a:rPr>
                                <m:t>𝐿</m:t>
                              </m:r>
                            </m:e>
                            <m:e>
                              <m:r>
                                <a:rPr lang="en-GB" b="0" i="1" smtClean="0">
                                  <a:latin typeface="Cambria Math" panose="02040503050406030204" pitchFamily="18" charset="0"/>
                                </a:rPr>
                                <m:t> ∞,  </m:t>
                              </m:r>
                              <m:r>
                                <m:rPr>
                                  <m:sty m:val="p"/>
                                </m:rPr>
                                <a:rPr lang="en-GB" b="0" i="0" smtClean="0">
                                  <a:latin typeface="Cambria Math" panose="02040503050406030204" pitchFamily="18" charset="0"/>
                                </a:rPr>
                                <m:t>otherwise</m:t>
                              </m:r>
                            </m:e>
                          </m:eqArr>
                        </m:e>
                      </m:d>
                    </m:oMath>
                  </m:oMathPara>
                </a14:m>
                <a:endParaRPr lang="en-GB" dirty="0"/>
              </a:p>
            </p:txBody>
          </p:sp>
        </mc:Choice>
        <mc:Fallback xmlns="">
          <p:sp>
            <p:nvSpPr>
              <p:cNvPr id="5" name="TextBox 4">
                <a:extLst>
                  <a:ext uri="{FF2B5EF4-FFF2-40B4-BE49-F238E27FC236}">
                    <a16:creationId xmlns:a16="http://schemas.microsoft.com/office/drawing/2014/main" id="{52531DFD-59D6-FF8B-FB15-CF627FE07C56}"/>
                  </a:ext>
                </a:extLst>
              </p:cNvPr>
              <p:cNvSpPr txBox="1">
                <a:spLocks noRot="1" noChangeAspect="1" noMove="1" noResize="1" noEditPoints="1" noAdjustHandles="1" noChangeArrowheads="1" noChangeShapeType="1" noTextEdit="1"/>
              </p:cNvSpPr>
              <p:nvPr/>
            </p:nvSpPr>
            <p:spPr>
              <a:xfrm>
                <a:off x="4187653" y="1943751"/>
                <a:ext cx="4528911" cy="710194"/>
              </a:xfrm>
              <a:prstGeom prst="rect">
                <a:avLst/>
              </a:prstGeom>
              <a:blipFill>
                <a:blip r:embed="rId6"/>
                <a:stretch>
                  <a:fillRect t="-194643" b="-282143"/>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EC894EEE-65FC-C905-C9EE-5D586F627D8D}"/>
              </a:ext>
            </a:extLst>
          </p:cNvPr>
          <p:cNvSpPr txBox="1"/>
          <p:nvPr/>
        </p:nvSpPr>
        <p:spPr>
          <a:xfrm>
            <a:off x="881513" y="2872521"/>
            <a:ext cx="10848975" cy="369332"/>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In one dimension, the Schrödinger equation (SE) reduces to:</a:t>
            </a:r>
          </a:p>
        </p:txBody>
      </p:sp>
      <mc:AlternateContent xmlns:mc="http://schemas.openxmlformats.org/markup-compatibility/2006" xmlns:a14="http://schemas.microsoft.com/office/drawing/2010/main">
        <mc:Choice Requires="a14">
          <p:sp>
            <p:nvSpPr>
              <p:cNvPr id="7" name="Content Placeholder 1">
                <a:extLst>
                  <a:ext uri="{FF2B5EF4-FFF2-40B4-BE49-F238E27FC236}">
                    <a16:creationId xmlns:a16="http://schemas.microsoft.com/office/drawing/2014/main" id="{F3C42A0D-3D52-0E83-A6A2-87DEF804D7E8}"/>
                  </a:ext>
                </a:extLst>
              </p:cNvPr>
              <p:cNvSpPr txBox="1">
                <a:spLocks/>
              </p:cNvSpPr>
              <p:nvPr/>
            </p:nvSpPr>
            <p:spPr>
              <a:xfrm>
                <a:off x="0" y="5396229"/>
                <a:ext cx="12192000" cy="9580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rPr>
                        <m:t>𝑖</m:t>
                      </m:r>
                      <m:r>
                        <a:rPr lang="en-GB" b="0" i="1" smtClean="0">
                          <a:latin typeface="Cambria Math" panose="02040503050406030204" pitchFamily="18" charset="0"/>
                        </a:rPr>
                        <m:t>ℏ</m:t>
                      </m:r>
                      <m:f>
                        <m:fPr>
                          <m:ctrlPr>
                            <a:rPr lang="en-GB" b="0" i="1" smtClean="0">
                              <a:latin typeface="Cambria Math" panose="02040503050406030204" pitchFamily="18" charset="0"/>
                            </a:rPr>
                          </m:ctrlPr>
                        </m:fPr>
                        <m:num>
                          <m:r>
                            <a:rPr lang="en-GB" b="0" i="1" smtClean="0">
                              <a:latin typeface="Cambria Math" panose="02040503050406030204" pitchFamily="18" charset="0"/>
                            </a:rPr>
                            <m:t>𝜕</m:t>
                          </m:r>
                        </m:num>
                        <m:den>
                          <m:r>
                            <a:rPr lang="en-GB" b="0" i="1" smtClean="0">
                              <a:latin typeface="Cambria Math" panose="02040503050406030204" pitchFamily="18" charset="0"/>
                            </a:rPr>
                            <m:t>𝜕</m:t>
                          </m:r>
                          <m:r>
                            <a:rPr lang="en-GB" b="0" i="1" smtClean="0">
                              <a:latin typeface="Cambria Math" panose="02040503050406030204" pitchFamily="18" charset="0"/>
                            </a:rPr>
                            <m:t>𝑡</m:t>
                          </m:r>
                        </m:den>
                      </m:f>
                      <m:r>
                        <m:rPr>
                          <m:sty m:val="p"/>
                        </m:rPr>
                        <a:rPr lang="en-GB">
                          <a:latin typeface="Cambria Math" panose="02040503050406030204" pitchFamily="18" charset="0"/>
                        </a:rPr>
                        <m:t>Ψ</m:t>
                      </m:r>
                      <m:d>
                        <m:dPr>
                          <m:ctrlPr>
                            <a:rPr lang="en-GB" i="1">
                              <a:latin typeface="Cambria Math" panose="02040503050406030204" pitchFamily="18" charset="0"/>
                            </a:rPr>
                          </m:ctrlPr>
                        </m:dPr>
                        <m:e>
                          <m:r>
                            <a:rPr lang="en-GB" i="1">
                              <a:latin typeface="Cambria Math" panose="02040503050406030204" pitchFamily="18" charset="0"/>
                            </a:rPr>
                            <m:t>𝑥</m:t>
                          </m:r>
                          <m:r>
                            <a:rPr lang="en-GB" b="1" i="1">
                              <a:latin typeface="Cambria Math" panose="02040503050406030204" pitchFamily="18" charset="0"/>
                            </a:rPr>
                            <m:t>,</m:t>
                          </m:r>
                          <m:r>
                            <a:rPr lang="en-GB" i="1">
                              <a:latin typeface="Cambria Math" panose="02040503050406030204" pitchFamily="18" charset="0"/>
                            </a:rPr>
                            <m:t>𝑡</m:t>
                          </m:r>
                        </m:e>
                      </m:d>
                      <m:r>
                        <a:rPr lang="en-GB" b="0" i="1" smtClean="0">
                          <a:latin typeface="Cambria Math" panose="02040503050406030204" pitchFamily="18" charset="0"/>
                        </a:rPr>
                        <m:t>=</m:t>
                      </m:r>
                      <m:r>
                        <a:rPr lang="en-GB" i="1">
                          <a:latin typeface="Cambria Math" panose="02040503050406030204" pitchFamily="18" charset="0"/>
                        </a:rPr>
                        <m:t>−</m:t>
                      </m:r>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ℏ</m:t>
                              </m:r>
                            </m:e>
                            <m:sup>
                              <m:r>
                                <a:rPr lang="en-GB" i="1">
                                  <a:latin typeface="Cambria Math" panose="02040503050406030204" pitchFamily="18" charset="0"/>
                                </a:rPr>
                                <m:t>2</m:t>
                              </m:r>
                            </m:sup>
                          </m:sSup>
                        </m:num>
                        <m:den>
                          <m:r>
                            <a:rPr lang="en-GB" i="1">
                              <a:latin typeface="Cambria Math" panose="02040503050406030204" pitchFamily="18" charset="0"/>
                            </a:rPr>
                            <m:t>2</m:t>
                          </m:r>
                          <m:r>
                            <a:rPr lang="en-GB" i="1">
                              <a:latin typeface="Cambria Math" panose="02040503050406030204" pitchFamily="18" charset="0"/>
                            </a:rPr>
                            <m:t>𝑚</m:t>
                          </m:r>
                        </m:den>
                      </m:f>
                      <m:f>
                        <m:fPr>
                          <m:ctrlPr>
                            <a:rPr lang="en-GB" i="1">
                              <a:latin typeface="Cambria Math" panose="02040503050406030204" pitchFamily="18" charset="0"/>
                            </a:rPr>
                          </m:ctrlPr>
                        </m:fPr>
                        <m:num>
                          <m:sSup>
                            <m:sSupPr>
                              <m:ctrlPr>
                                <a:rPr lang="en-GB" i="1">
                                  <a:latin typeface="Cambria Math" panose="02040503050406030204" pitchFamily="18" charset="0"/>
                                </a:rPr>
                              </m:ctrlPr>
                            </m:sSupPr>
                            <m:e>
                              <m:r>
                                <a:rPr lang="en-GB" i="1">
                                  <a:latin typeface="Cambria Math" panose="02040503050406030204" pitchFamily="18" charset="0"/>
                                </a:rPr>
                                <m:t>𝜕</m:t>
                              </m:r>
                            </m:e>
                            <m:sup>
                              <m:r>
                                <a:rPr lang="en-GB" i="1">
                                  <a:latin typeface="Cambria Math" panose="02040503050406030204" pitchFamily="18" charset="0"/>
                                </a:rPr>
                                <m:t>2</m:t>
                              </m:r>
                            </m:sup>
                          </m:sSup>
                        </m:num>
                        <m:den>
                          <m:sSup>
                            <m:sSupPr>
                              <m:ctrlPr>
                                <a:rPr lang="en-GB" i="1">
                                  <a:latin typeface="Cambria Math" panose="02040503050406030204" pitchFamily="18" charset="0"/>
                                </a:rPr>
                              </m:ctrlPr>
                            </m:sSupPr>
                            <m:e>
                              <m:r>
                                <a:rPr lang="en-GB" i="1">
                                  <a:latin typeface="Cambria Math" panose="02040503050406030204" pitchFamily="18" charset="0"/>
                                </a:rPr>
                                <m:t>𝜕</m:t>
                              </m:r>
                            </m:e>
                            <m:sup>
                              <m:r>
                                <a:rPr lang="en-GB" i="1">
                                  <a:latin typeface="Cambria Math" panose="02040503050406030204" pitchFamily="18" charset="0"/>
                                </a:rPr>
                                <m:t>2</m:t>
                              </m:r>
                            </m:sup>
                          </m:sSup>
                          <m:r>
                            <a:rPr lang="en-GB" i="1">
                              <a:latin typeface="Cambria Math" panose="02040503050406030204" pitchFamily="18" charset="0"/>
                            </a:rPr>
                            <m:t>𝑥</m:t>
                          </m:r>
                        </m:den>
                      </m:f>
                      <m:r>
                        <m:rPr>
                          <m:sty m:val="p"/>
                        </m:rPr>
                        <a:rPr lang="en-GB">
                          <a:latin typeface="Cambria Math" panose="02040503050406030204" pitchFamily="18" charset="0"/>
                        </a:rPr>
                        <m:t>Ψ</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𝑡</m:t>
                          </m:r>
                        </m:e>
                      </m:d>
                    </m:oMath>
                  </m:oMathPara>
                </a14:m>
                <a:endParaRPr lang="en-GB" dirty="0"/>
              </a:p>
            </p:txBody>
          </p:sp>
        </mc:Choice>
        <mc:Fallback xmlns="">
          <p:sp>
            <p:nvSpPr>
              <p:cNvPr id="7" name="Content Placeholder 1">
                <a:extLst>
                  <a:ext uri="{FF2B5EF4-FFF2-40B4-BE49-F238E27FC236}">
                    <a16:creationId xmlns:a16="http://schemas.microsoft.com/office/drawing/2014/main" id="{F3C42A0D-3D52-0E83-A6A2-87DEF804D7E8}"/>
                  </a:ext>
                </a:extLst>
              </p:cNvPr>
              <p:cNvSpPr txBox="1">
                <a:spLocks noRot="1" noChangeAspect="1" noMove="1" noResize="1" noEditPoints="1" noAdjustHandles="1" noChangeArrowheads="1" noChangeShapeType="1" noTextEdit="1"/>
              </p:cNvSpPr>
              <p:nvPr/>
            </p:nvSpPr>
            <p:spPr>
              <a:xfrm>
                <a:off x="0" y="5396229"/>
                <a:ext cx="12192000" cy="958063"/>
              </a:xfrm>
              <a:prstGeom prst="rect">
                <a:avLst/>
              </a:prstGeom>
              <a:blipFill>
                <a:blip r:embed="rId7"/>
                <a:stretch>
                  <a:fillRect/>
                </a:stretch>
              </a:blipFill>
            </p:spPr>
            <p:txBody>
              <a:bodyPr/>
              <a:lstStyle/>
              <a:p>
                <a:r>
                  <a:rPr lang="en-GB">
                    <a:noFill/>
                  </a:rPr>
                  <a:t> </a:t>
                </a:r>
              </a:p>
            </p:txBody>
          </p:sp>
        </mc:Fallback>
      </mc:AlternateContent>
      <p:sp>
        <p:nvSpPr>
          <p:cNvPr id="3" name="Slide Number Placeholder 2">
            <a:extLst>
              <a:ext uri="{FF2B5EF4-FFF2-40B4-BE49-F238E27FC236}">
                <a16:creationId xmlns:a16="http://schemas.microsoft.com/office/drawing/2014/main" id="{921AA236-13B8-1350-1AF1-BAC3378706F6}"/>
              </a:ext>
            </a:extLst>
          </p:cNvPr>
          <p:cNvSpPr>
            <a:spLocks noGrp="1"/>
          </p:cNvSpPr>
          <p:nvPr>
            <p:ph type="sldNum" sz="quarter" idx="12"/>
          </p:nvPr>
        </p:nvSpPr>
        <p:spPr/>
        <p:txBody>
          <a:bodyPr/>
          <a:lstStyle/>
          <a:p>
            <a:fld id="{B89329CB-797D-6146-8DF7-8C5F7C196CE5}" type="slidenum">
              <a:rPr lang="en-GB" smtClean="0"/>
              <a:t>8</a:t>
            </a:fld>
            <a:endParaRPr lang="en-GB" dirty="0"/>
          </a:p>
        </p:txBody>
      </p:sp>
    </p:spTree>
    <p:extLst>
      <p:ext uri="{BB962C8B-B14F-4D97-AF65-F5344CB8AC3E}">
        <p14:creationId xmlns:p14="http://schemas.microsoft.com/office/powerpoint/2010/main" val="13261527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A03C2-1F52-7FA5-F1D8-C9D83F59B802}"/>
            </a:ext>
          </a:extLst>
        </p:cNvPr>
        <p:cNvGrpSpPr/>
        <p:nvPr/>
      </p:nvGrpSpPr>
      <p:grpSpPr>
        <a:xfrm>
          <a:off x="0" y="0"/>
          <a:ext cx="0" cy="0"/>
          <a:chOff x="0" y="0"/>
          <a:chExt cx="0" cy="0"/>
        </a:xfrm>
      </p:grpSpPr>
      <p:sp>
        <p:nvSpPr>
          <p:cNvPr id="46" name="Rectangle 45">
            <a:extLst>
              <a:ext uri="{FF2B5EF4-FFF2-40B4-BE49-F238E27FC236}">
                <a16:creationId xmlns:a16="http://schemas.microsoft.com/office/drawing/2014/main" id="{687C39DC-EF2A-A4D3-A88C-B8525ACBCF18}"/>
              </a:ext>
            </a:extLst>
          </p:cNvPr>
          <p:cNvSpPr/>
          <p:nvPr/>
        </p:nvSpPr>
        <p:spPr>
          <a:xfrm>
            <a:off x="3540270" y="3818518"/>
            <a:ext cx="853761" cy="2420802"/>
          </a:xfrm>
          <a:prstGeom prst="rect">
            <a:avLst/>
          </a:prstGeom>
          <a:gradFill>
            <a:gsLst>
              <a:gs pos="0">
                <a:schemeClr val="accent1">
                  <a:lumMod val="5000"/>
                  <a:lumOff val="95000"/>
                </a:schemeClr>
              </a:gs>
              <a:gs pos="100000">
                <a:schemeClr val="bg1">
                  <a:lumMod val="6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49">
            <a:extLst>
              <a:ext uri="{FF2B5EF4-FFF2-40B4-BE49-F238E27FC236}">
                <a16:creationId xmlns:a16="http://schemas.microsoft.com/office/drawing/2014/main" id="{FE168E75-B40C-607F-7C5A-D9291010E84A}"/>
              </a:ext>
            </a:extLst>
          </p:cNvPr>
          <p:cNvSpPr/>
          <p:nvPr/>
        </p:nvSpPr>
        <p:spPr>
          <a:xfrm rot="10800000">
            <a:off x="970154" y="3818518"/>
            <a:ext cx="853761" cy="2420802"/>
          </a:xfrm>
          <a:prstGeom prst="rect">
            <a:avLst/>
          </a:prstGeom>
          <a:gradFill>
            <a:gsLst>
              <a:gs pos="0">
                <a:schemeClr val="accent1">
                  <a:lumMod val="5000"/>
                  <a:lumOff val="95000"/>
                </a:schemeClr>
              </a:gs>
              <a:gs pos="100000">
                <a:schemeClr val="bg1">
                  <a:lumMod val="6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451A7AE-85A4-8539-1B25-F88422C7E8AB}"/>
                  </a:ext>
                </a:extLst>
              </p:cNvPr>
              <p:cNvSpPr txBox="1"/>
              <p:nvPr/>
            </p:nvSpPr>
            <p:spPr>
              <a:xfrm>
                <a:off x="4831080" y="2985255"/>
                <a:ext cx="6201679" cy="646331"/>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Starting from an initial wavefunction </a:t>
                </a:r>
                <a14:m>
                  <m:oMath xmlns:m="http://schemas.openxmlformats.org/officeDocument/2006/math">
                    <m:sSub>
                      <m:sSubPr>
                        <m:ctrlPr>
                          <a:rPr lang="en-GB" sz="1800" b="0" i="1" smtClean="0">
                            <a:latin typeface="Cambria Math" panose="02040503050406030204" pitchFamily="18" charset="0"/>
                          </a:rPr>
                        </m:ctrlPr>
                      </m:sSubPr>
                      <m:e>
                        <m:r>
                          <m:rPr>
                            <m:sty m:val="p"/>
                          </m:rPr>
                          <a:rPr lang="en-GB" sz="1800" b="0" i="0" smtClean="0">
                            <a:latin typeface="Cambria Math" panose="02040503050406030204" pitchFamily="18" charset="0"/>
                          </a:rPr>
                          <m:t>Ψ</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𝑥</m:t>
                            </m:r>
                            <m:r>
                              <a:rPr lang="en-GB" sz="1800" b="0" i="1" smtClean="0">
                                <a:latin typeface="Cambria Math" panose="02040503050406030204" pitchFamily="18" charset="0"/>
                              </a:rPr>
                              <m:t>,</m:t>
                            </m:r>
                            <m:r>
                              <a:rPr lang="en-GB" sz="1800" b="0" i="1" smtClean="0">
                                <a:latin typeface="Cambria Math" panose="02040503050406030204" pitchFamily="18" charset="0"/>
                              </a:rPr>
                              <m:t>𝑡</m:t>
                            </m:r>
                            <m:r>
                              <a:rPr lang="en-GB" sz="1800" b="0" i="1" smtClean="0">
                                <a:latin typeface="Cambria Math" panose="02040503050406030204" pitchFamily="18" charset="0"/>
                              </a:rPr>
                              <m:t>=0</m:t>
                            </m:r>
                          </m:e>
                        </m:d>
                        <m:r>
                          <a:rPr lang="en-GB" sz="1800" b="0" i="1" smtClean="0">
                            <a:latin typeface="Cambria Math" panose="02040503050406030204" pitchFamily="18" charset="0"/>
                          </a:rPr>
                          <m:t>≡</m:t>
                        </m:r>
                        <m:r>
                          <m:rPr>
                            <m:sty m:val="p"/>
                          </m:rPr>
                          <a:rPr lang="en-GB" sz="1800" b="0" i="0" smtClean="0">
                            <a:latin typeface="Cambria Math" panose="02040503050406030204" pitchFamily="18" charset="0"/>
                          </a:rPr>
                          <m:t>Ψ</m:t>
                        </m:r>
                      </m:e>
                      <m:sub>
                        <m:r>
                          <a:rPr lang="en-GB" sz="1800" b="0" i="1" smtClean="0">
                            <a:latin typeface="Cambria Math" panose="02040503050406030204" pitchFamily="18" charset="0"/>
                          </a:rPr>
                          <m:t>0</m:t>
                        </m:r>
                      </m:sub>
                    </m:sSub>
                    <m:r>
                      <a:rPr lang="en-GB" sz="1800" b="0" i="1" smtClean="0">
                        <a:latin typeface="Cambria Math" panose="02040503050406030204" pitchFamily="18" charset="0"/>
                      </a:rPr>
                      <m:t>(</m:t>
                    </m:r>
                    <m:r>
                      <a:rPr lang="en-GB" sz="1800" b="0" i="1" smtClean="0">
                        <a:latin typeface="Cambria Math" panose="02040503050406030204" pitchFamily="18" charset="0"/>
                      </a:rPr>
                      <m:t>𝑥</m:t>
                    </m:r>
                    <m:r>
                      <a:rPr lang="en-GB" sz="1800" b="0" i="1" smtClean="0">
                        <a:latin typeface="Cambria Math" panose="02040503050406030204" pitchFamily="18" charset="0"/>
                      </a:rPr>
                      <m:t>)</m:t>
                    </m:r>
                  </m:oMath>
                </a14:m>
                <a:r>
                  <a:rPr lang="en-GB" dirty="0">
                    <a:solidFill>
                      <a:srgbClr val="1F1F1F"/>
                    </a:solidFill>
                    <a:latin typeface="Calibri" panose="020F0502020204030204" pitchFamily="34" charset="0"/>
                    <a:cs typeface="Calibri" panose="020F0502020204030204" pitchFamily="34" charset="0"/>
                  </a:rPr>
                  <a:t>, we seek the time-evolving solution to SE subject to the constraints:</a:t>
                </a:r>
              </a:p>
            </p:txBody>
          </p:sp>
        </mc:Choice>
        <mc:Fallback xmlns="">
          <p:sp>
            <p:nvSpPr>
              <p:cNvPr id="11" name="TextBox 10">
                <a:extLst>
                  <a:ext uri="{FF2B5EF4-FFF2-40B4-BE49-F238E27FC236}">
                    <a16:creationId xmlns:a16="http://schemas.microsoft.com/office/drawing/2014/main" id="{7451A7AE-85A4-8539-1B25-F88422C7E8AB}"/>
                  </a:ext>
                </a:extLst>
              </p:cNvPr>
              <p:cNvSpPr txBox="1">
                <a:spLocks noRot="1" noChangeAspect="1" noMove="1" noResize="1" noEditPoints="1" noAdjustHandles="1" noChangeArrowheads="1" noChangeShapeType="1" noTextEdit="1"/>
              </p:cNvSpPr>
              <p:nvPr/>
            </p:nvSpPr>
            <p:spPr>
              <a:xfrm>
                <a:off x="4831080" y="2985255"/>
                <a:ext cx="6201679" cy="646331"/>
              </a:xfrm>
              <a:prstGeom prst="rect">
                <a:avLst/>
              </a:prstGeom>
              <a:blipFill>
                <a:blip r:embed="rId3"/>
                <a:stretch>
                  <a:fillRect l="-818" t="-5769" b="-115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Content Placeholder 1">
                <a:extLst>
                  <a:ext uri="{FF2B5EF4-FFF2-40B4-BE49-F238E27FC236}">
                    <a16:creationId xmlns:a16="http://schemas.microsoft.com/office/drawing/2014/main" id="{53EA6615-8A8F-5DDE-BADE-2D003A3F7726}"/>
                  </a:ext>
                </a:extLst>
              </p:cNvPr>
              <p:cNvSpPr txBox="1">
                <a:spLocks/>
              </p:cNvSpPr>
              <p:nvPr/>
            </p:nvSpPr>
            <p:spPr>
              <a:xfrm>
                <a:off x="5187148" y="4714832"/>
                <a:ext cx="3732445" cy="4887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14:m>
                  <m:oMathPara xmlns:m="http://schemas.openxmlformats.org/officeDocument/2006/math">
                    <m:oMathParaPr>
                      <m:jc m:val="right"/>
                    </m:oMathParaPr>
                    <m:oMath xmlns:m="http://schemas.openxmlformats.org/officeDocument/2006/math">
                      <m:r>
                        <m:rPr>
                          <m:sty m:val="p"/>
                        </m:rPr>
                        <a:rPr lang="en-GB" sz="2000" b="0" i="0" smtClean="0">
                          <a:latin typeface="Cambria Math" panose="02040503050406030204" pitchFamily="18" charset="0"/>
                        </a:rPr>
                        <m:t>Ψ</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0,</m:t>
                          </m:r>
                          <m:r>
                            <a:rPr lang="en-GB" sz="2000" b="0" i="1" smtClean="0">
                              <a:latin typeface="Cambria Math" panose="02040503050406030204" pitchFamily="18" charset="0"/>
                            </a:rPr>
                            <m:t>𝑡</m:t>
                          </m:r>
                        </m:e>
                      </m:d>
                      <m:r>
                        <a:rPr lang="en-GB" sz="2000" b="0" i="1" smtClean="0">
                          <a:latin typeface="Cambria Math" panose="02040503050406030204" pitchFamily="18" charset="0"/>
                        </a:rPr>
                        <m:t>=</m:t>
                      </m:r>
                      <m:r>
                        <m:rPr>
                          <m:sty m:val="p"/>
                        </m:rPr>
                        <a:rPr lang="en-GB" sz="2000" b="0" i="0" smtClean="0">
                          <a:latin typeface="Cambria Math" panose="02040503050406030204" pitchFamily="18" charset="0"/>
                        </a:rPr>
                        <m:t>Ψ</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𝐿</m:t>
                          </m:r>
                          <m:r>
                            <a:rPr lang="en-GB" sz="2000" b="0" i="1" smtClean="0">
                              <a:latin typeface="Cambria Math" panose="02040503050406030204" pitchFamily="18" charset="0"/>
                            </a:rPr>
                            <m:t>,</m:t>
                          </m:r>
                          <m:r>
                            <a:rPr lang="en-GB" sz="2000" b="0" i="1" smtClean="0">
                              <a:latin typeface="Cambria Math" panose="02040503050406030204" pitchFamily="18" charset="0"/>
                            </a:rPr>
                            <m:t>𝑡</m:t>
                          </m:r>
                        </m:e>
                      </m:d>
                      <m:r>
                        <a:rPr lang="en-GB" sz="2000" b="0" i="1" smtClean="0">
                          <a:latin typeface="Cambria Math" panose="02040503050406030204" pitchFamily="18" charset="0"/>
                        </a:rPr>
                        <m:t>=0</m:t>
                      </m:r>
                    </m:oMath>
                  </m:oMathPara>
                </a14:m>
                <a:endParaRPr lang="en-GB" sz="2000" b="0" i="1" dirty="0"/>
              </a:p>
            </p:txBody>
          </p:sp>
        </mc:Choice>
        <mc:Fallback xmlns="">
          <p:sp>
            <p:nvSpPr>
              <p:cNvPr id="12" name="Content Placeholder 1">
                <a:extLst>
                  <a:ext uri="{FF2B5EF4-FFF2-40B4-BE49-F238E27FC236}">
                    <a16:creationId xmlns:a16="http://schemas.microsoft.com/office/drawing/2014/main" id="{53EA6615-8A8F-5DDE-BADE-2D003A3F7726}"/>
                  </a:ext>
                </a:extLst>
              </p:cNvPr>
              <p:cNvSpPr txBox="1">
                <a:spLocks noRot="1" noChangeAspect="1" noMove="1" noResize="1" noEditPoints="1" noAdjustHandles="1" noChangeArrowheads="1" noChangeShapeType="1" noTextEdit="1"/>
              </p:cNvSpPr>
              <p:nvPr/>
            </p:nvSpPr>
            <p:spPr>
              <a:xfrm>
                <a:off x="5187148" y="4714832"/>
                <a:ext cx="3732445" cy="488780"/>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5C7AE99-DCF0-214D-ECB8-5CB38A33A86A}"/>
                  </a:ext>
                </a:extLst>
              </p:cNvPr>
              <p:cNvSpPr txBox="1"/>
              <p:nvPr/>
            </p:nvSpPr>
            <p:spPr>
              <a:xfrm>
                <a:off x="5600813" y="5427874"/>
                <a:ext cx="3318780" cy="796821"/>
              </a:xfrm>
              <a:prstGeom prst="rect">
                <a:avLst/>
              </a:prstGeom>
              <a:noFill/>
            </p:spPr>
            <p:txBody>
              <a:bodyPr wrap="square">
                <a:spAutoFit/>
              </a:bodyPr>
              <a:lstStyle/>
              <a:p>
                <a:pPr marL="0" indent="0" algn="r">
                  <a:buNone/>
                </a:pPr>
                <a14:m>
                  <m:oMathPara xmlns:m="http://schemas.openxmlformats.org/officeDocument/2006/math">
                    <m:oMathParaPr>
                      <m:jc m:val="right"/>
                    </m:oMathParaPr>
                    <m:oMath xmlns:m="http://schemas.openxmlformats.org/officeDocument/2006/math">
                      <m:nary>
                        <m:naryPr>
                          <m:ctrlPr>
                            <a:rPr lang="en-GB" sz="2000" i="1" smtClean="0">
                              <a:latin typeface="Cambria Math" panose="02040503050406030204" pitchFamily="18" charset="0"/>
                            </a:rPr>
                          </m:ctrlPr>
                        </m:naryPr>
                        <m:sub>
                          <m:r>
                            <m:rPr>
                              <m:brk m:alnAt="23"/>
                            </m:rPr>
                            <a:rPr lang="en-GB" sz="2000" b="0" i="1" smtClean="0">
                              <a:latin typeface="Cambria Math" panose="02040503050406030204" pitchFamily="18" charset="0"/>
                            </a:rPr>
                            <m:t>0</m:t>
                          </m:r>
                        </m:sub>
                        <m:sup>
                          <m:r>
                            <a:rPr lang="en-GB" sz="2000" b="0" i="1" smtClean="0">
                              <a:latin typeface="Cambria Math" panose="02040503050406030204" pitchFamily="18" charset="0"/>
                            </a:rPr>
                            <m:t>𝐿</m:t>
                          </m:r>
                        </m:sup>
                        <m:e>
                          <m:r>
                            <m:rPr>
                              <m:sty m:val="p"/>
                            </m:rPr>
                            <a:rPr lang="en-GB" sz="2000" b="0" i="0" smtClean="0">
                              <a:latin typeface="Cambria Math" panose="02040503050406030204" pitchFamily="18" charset="0"/>
                            </a:rPr>
                            <m:t>d</m:t>
                          </m:r>
                          <m:r>
                            <a:rPr lang="en-GB" sz="2000" b="0" i="1" smtClean="0">
                              <a:latin typeface="Cambria Math" panose="02040503050406030204" pitchFamily="18" charset="0"/>
                            </a:rPr>
                            <m:t>𝑥</m:t>
                          </m:r>
                        </m:e>
                      </m:nary>
                      <m:r>
                        <a:rPr lang="en-GB" sz="2000" b="0" i="1" smtClean="0">
                          <a:latin typeface="Cambria Math" panose="02040503050406030204" pitchFamily="18" charset="0"/>
                        </a:rPr>
                        <m:t>𝜌</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𝑥</m:t>
                          </m:r>
                          <m:r>
                            <a:rPr lang="en-GB" sz="2000" b="0" i="1" smtClean="0">
                              <a:latin typeface="Cambria Math" panose="02040503050406030204" pitchFamily="18" charset="0"/>
                            </a:rPr>
                            <m:t>,</m:t>
                          </m:r>
                          <m:r>
                            <a:rPr lang="en-GB" sz="2000" b="0" i="1" smtClean="0">
                              <a:latin typeface="Cambria Math" panose="02040503050406030204" pitchFamily="18" charset="0"/>
                            </a:rPr>
                            <m:t>𝑡</m:t>
                          </m:r>
                        </m:e>
                      </m:d>
                      <m:r>
                        <a:rPr lang="en-GB" sz="2000" b="0" i="1" smtClean="0">
                          <a:latin typeface="Cambria Math" panose="02040503050406030204" pitchFamily="18" charset="0"/>
                        </a:rPr>
                        <m:t>=1</m:t>
                      </m:r>
                    </m:oMath>
                  </m:oMathPara>
                </a14:m>
                <a:endParaRPr lang="en-GB" sz="2000" i="1" dirty="0"/>
              </a:p>
            </p:txBody>
          </p:sp>
        </mc:Choice>
        <mc:Fallback xmlns="">
          <p:sp>
            <p:nvSpPr>
              <p:cNvPr id="14" name="TextBox 13">
                <a:extLst>
                  <a:ext uri="{FF2B5EF4-FFF2-40B4-BE49-F238E27FC236}">
                    <a16:creationId xmlns:a16="http://schemas.microsoft.com/office/drawing/2014/main" id="{B5C7AE99-DCF0-214D-ECB8-5CB38A33A86A}"/>
                  </a:ext>
                </a:extLst>
              </p:cNvPr>
              <p:cNvSpPr txBox="1">
                <a:spLocks noRot="1" noChangeAspect="1" noMove="1" noResize="1" noEditPoints="1" noAdjustHandles="1" noChangeArrowheads="1" noChangeShapeType="1" noTextEdit="1"/>
              </p:cNvSpPr>
              <p:nvPr/>
            </p:nvSpPr>
            <p:spPr>
              <a:xfrm>
                <a:off x="5600813" y="5427874"/>
                <a:ext cx="3318780" cy="796821"/>
              </a:xfrm>
              <a:prstGeom prst="rect">
                <a:avLst/>
              </a:prstGeom>
              <a:blipFill>
                <a:blip r:embed="rId5"/>
                <a:stretch>
                  <a:fillRect t="-150000" b="-223438"/>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E3004BD-7705-355C-A4C6-7D7681D12332}"/>
                  </a:ext>
                </a:extLst>
              </p:cNvPr>
              <p:cNvSpPr txBox="1"/>
              <p:nvPr/>
            </p:nvSpPr>
            <p:spPr>
              <a:xfrm>
                <a:off x="9353888" y="4154262"/>
                <a:ext cx="2368772" cy="830997"/>
              </a:xfrm>
              <a:prstGeom prst="rect">
                <a:avLst/>
              </a:prstGeom>
              <a:noFill/>
            </p:spPr>
            <p:txBody>
              <a:bodyPr wrap="square">
                <a:spAutoFit/>
              </a:bodyPr>
              <a:lstStyle/>
              <a:p>
                <a:pPr algn="just"/>
                <a:r>
                  <a:rPr lang="en-GB" sz="1200" dirty="0">
                    <a:solidFill>
                      <a:srgbClr val="1F1F1F"/>
                    </a:solidFill>
                    <a:latin typeface="Calibri" panose="020F0502020204030204" pitchFamily="34" charset="0"/>
                    <a:cs typeface="Calibri" panose="020F0502020204030204" pitchFamily="34" charset="0"/>
                  </a:rPr>
                  <a:t>We do not </a:t>
                </a:r>
                <a:r>
                  <a:rPr lang="en-GB" sz="1200" i="1" dirty="0">
                    <a:solidFill>
                      <a:srgbClr val="1F1F1F"/>
                    </a:solidFill>
                    <a:latin typeface="Calibri" panose="020F0502020204030204" pitchFamily="34" charset="0"/>
                    <a:cs typeface="Calibri" panose="020F0502020204030204" pitchFamily="34" charset="0"/>
                  </a:rPr>
                  <a:t>need</a:t>
                </a:r>
                <a:r>
                  <a:rPr lang="en-GB" sz="1200" dirty="0">
                    <a:solidFill>
                      <a:srgbClr val="1F1F1F"/>
                    </a:solidFill>
                    <a:latin typeface="Calibri" panose="020F0502020204030204" pitchFamily="34" charset="0"/>
                    <a:cs typeface="Calibri" panose="020F0502020204030204" pitchFamily="34" charset="0"/>
                  </a:rPr>
                  <a:t> to assert this. This condition can be derived by using a potential well with finite depth </a:t>
                </a:r>
                <a14:m>
                  <m:oMath xmlns:m="http://schemas.openxmlformats.org/officeDocument/2006/math">
                    <m:sSub>
                      <m:sSubPr>
                        <m:ctrlPr>
                          <a:rPr lang="en-GB" sz="1200" b="0" i="1" smtClean="0">
                            <a:solidFill>
                              <a:srgbClr val="1F1F1F"/>
                            </a:solidFill>
                            <a:latin typeface="Cambria Math" panose="02040503050406030204" pitchFamily="18" charset="0"/>
                            <a:cs typeface="Calibri" panose="020F0502020204030204" pitchFamily="34" charset="0"/>
                          </a:rPr>
                        </m:ctrlPr>
                      </m:sSubPr>
                      <m:e>
                        <m:r>
                          <a:rPr lang="en-GB" sz="1200" b="0" i="1" smtClean="0">
                            <a:solidFill>
                              <a:srgbClr val="1F1F1F"/>
                            </a:solidFill>
                            <a:latin typeface="Cambria Math" panose="02040503050406030204" pitchFamily="18" charset="0"/>
                            <a:cs typeface="Calibri" panose="020F0502020204030204" pitchFamily="34" charset="0"/>
                          </a:rPr>
                          <m:t>𝑉</m:t>
                        </m:r>
                      </m:e>
                      <m:sub>
                        <m:r>
                          <a:rPr lang="en-GB" sz="1200" b="0" i="1" smtClean="0">
                            <a:solidFill>
                              <a:srgbClr val="1F1F1F"/>
                            </a:solidFill>
                            <a:latin typeface="Cambria Math" panose="02040503050406030204" pitchFamily="18" charset="0"/>
                            <a:cs typeface="Calibri" panose="020F0502020204030204" pitchFamily="34" charset="0"/>
                          </a:rPr>
                          <m:t>0</m:t>
                        </m:r>
                      </m:sub>
                    </m:sSub>
                  </m:oMath>
                </a14:m>
                <a:r>
                  <a:rPr lang="en-GB" sz="1200" dirty="0">
                    <a:solidFill>
                      <a:srgbClr val="1F1F1F"/>
                    </a:solidFill>
                    <a:latin typeface="Calibri" panose="020F0502020204030204" pitchFamily="34" charset="0"/>
                    <a:cs typeface="Calibri" panose="020F0502020204030204" pitchFamily="34" charset="0"/>
                  </a:rPr>
                  <a:t>, then take the limit </a:t>
                </a:r>
                <a14:m>
                  <m:oMath xmlns:m="http://schemas.openxmlformats.org/officeDocument/2006/math">
                    <m:sSub>
                      <m:sSubPr>
                        <m:ctrlPr>
                          <a:rPr lang="en-GB" sz="1200" i="1">
                            <a:solidFill>
                              <a:srgbClr val="1F1F1F"/>
                            </a:solidFill>
                            <a:latin typeface="Cambria Math" panose="02040503050406030204" pitchFamily="18" charset="0"/>
                            <a:cs typeface="Calibri" panose="020F0502020204030204" pitchFamily="34" charset="0"/>
                          </a:rPr>
                        </m:ctrlPr>
                      </m:sSubPr>
                      <m:e>
                        <m:r>
                          <a:rPr lang="en-GB" sz="1200" i="1">
                            <a:solidFill>
                              <a:srgbClr val="1F1F1F"/>
                            </a:solidFill>
                            <a:latin typeface="Cambria Math" panose="02040503050406030204" pitchFamily="18" charset="0"/>
                            <a:cs typeface="Calibri" panose="020F0502020204030204" pitchFamily="34" charset="0"/>
                          </a:rPr>
                          <m:t>𝑉</m:t>
                        </m:r>
                      </m:e>
                      <m:sub>
                        <m:r>
                          <a:rPr lang="en-GB" sz="1200" i="1">
                            <a:solidFill>
                              <a:srgbClr val="1F1F1F"/>
                            </a:solidFill>
                            <a:latin typeface="Cambria Math" panose="02040503050406030204" pitchFamily="18" charset="0"/>
                            <a:cs typeface="Calibri" panose="020F0502020204030204" pitchFamily="34" charset="0"/>
                          </a:rPr>
                          <m:t>0</m:t>
                        </m:r>
                      </m:sub>
                    </m:sSub>
                    <m:r>
                      <a:rPr lang="en-GB" sz="1200" i="1">
                        <a:solidFill>
                          <a:srgbClr val="1F1F1F"/>
                        </a:solidFill>
                        <a:latin typeface="Cambria Math" panose="02040503050406030204" pitchFamily="18" charset="0"/>
                        <a:cs typeface="Calibri" panose="020F0502020204030204" pitchFamily="34" charset="0"/>
                      </a:rPr>
                      <m:t>→∞</m:t>
                    </m:r>
                  </m:oMath>
                </a14:m>
                <a:endParaRPr lang="en-GB" sz="1200" dirty="0">
                  <a:solidFill>
                    <a:srgbClr val="1F1F1F"/>
                  </a:solidFill>
                  <a:latin typeface="Calibri" panose="020F0502020204030204" pitchFamily="34" charset="0"/>
                  <a:cs typeface="Calibri" panose="020F0502020204030204" pitchFamily="34" charset="0"/>
                </a:endParaRPr>
              </a:p>
            </p:txBody>
          </p:sp>
        </mc:Choice>
        <mc:Fallback xmlns="">
          <p:sp>
            <p:nvSpPr>
              <p:cNvPr id="19" name="TextBox 18">
                <a:extLst>
                  <a:ext uri="{FF2B5EF4-FFF2-40B4-BE49-F238E27FC236}">
                    <a16:creationId xmlns:a16="http://schemas.microsoft.com/office/drawing/2014/main" id="{9E3004BD-7705-355C-A4C6-7D7681D12332}"/>
                  </a:ext>
                </a:extLst>
              </p:cNvPr>
              <p:cNvSpPr txBox="1">
                <a:spLocks noRot="1" noChangeAspect="1" noMove="1" noResize="1" noEditPoints="1" noAdjustHandles="1" noChangeArrowheads="1" noChangeShapeType="1" noTextEdit="1"/>
              </p:cNvSpPr>
              <p:nvPr/>
            </p:nvSpPr>
            <p:spPr>
              <a:xfrm>
                <a:off x="9353888" y="4154262"/>
                <a:ext cx="2368772" cy="830997"/>
              </a:xfrm>
              <a:prstGeom prst="rect">
                <a:avLst/>
              </a:prstGeom>
              <a:blipFill>
                <a:blip r:embed="rId6"/>
                <a:stretch>
                  <a:fillRect b="-4478"/>
                </a:stretch>
              </a:blipFill>
            </p:spPr>
            <p:txBody>
              <a:bodyPr/>
              <a:lstStyle/>
              <a:p>
                <a:r>
                  <a:rPr lang="en-GB">
                    <a:noFill/>
                  </a:rPr>
                  <a:t> </a:t>
                </a:r>
              </a:p>
            </p:txBody>
          </p:sp>
        </mc:Fallback>
      </mc:AlternateContent>
      <p:sp>
        <p:nvSpPr>
          <p:cNvPr id="22" name="TextBox 21">
            <a:extLst>
              <a:ext uri="{FF2B5EF4-FFF2-40B4-BE49-F238E27FC236}">
                <a16:creationId xmlns:a16="http://schemas.microsoft.com/office/drawing/2014/main" id="{CC9BCFA1-F894-5DA5-234A-76F987647774}"/>
              </a:ext>
            </a:extLst>
          </p:cNvPr>
          <p:cNvSpPr txBox="1"/>
          <p:nvPr/>
        </p:nvSpPr>
        <p:spPr>
          <a:xfrm>
            <a:off x="9357968" y="5554781"/>
            <a:ext cx="2368773" cy="461665"/>
          </a:xfrm>
          <a:prstGeom prst="rect">
            <a:avLst/>
          </a:prstGeom>
          <a:noFill/>
        </p:spPr>
        <p:txBody>
          <a:bodyPr wrap="square">
            <a:spAutoFit/>
          </a:bodyPr>
          <a:lstStyle/>
          <a:p>
            <a:pPr algn="just"/>
            <a:r>
              <a:rPr lang="en-GB" sz="1200" dirty="0">
                <a:solidFill>
                  <a:srgbClr val="1F1F1F"/>
                </a:solidFill>
                <a:latin typeface="Calibri" panose="020F0502020204030204" pitchFamily="34" charset="0"/>
                <a:cs typeface="Calibri" panose="020F0502020204030204" pitchFamily="34" charset="0"/>
              </a:rPr>
              <a:t>The probability to find the particle inside the well is always 100%</a:t>
            </a:r>
          </a:p>
        </p:txBody>
      </p:sp>
      <p:sp>
        <p:nvSpPr>
          <p:cNvPr id="39" name="Title 1">
            <a:extLst>
              <a:ext uri="{FF2B5EF4-FFF2-40B4-BE49-F238E27FC236}">
                <a16:creationId xmlns:a16="http://schemas.microsoft.com/office/drawing/2014/main" id="{37540C40-2607-0794-92C8-95EA6092F20E}"/>
              </a:ext>
            </a:extLst>
          </p:cNvPr>
          <p:cNvSpPr>
            <a:spLocks noGrp="1"/>
          </p:cNvSpPr>
          <p:nvPr>
            <p:ph type="title"/>
          </p:nvPr>
        </p:nvSpPr>
        <p:spPr>
          <a:xfrm>
            <a:off x="838200" y="237913"/>
            <a:ext cx="9791700" cy="744279"/>
          </a:xfrm>
        </p:spPr>
        <p:txBody>
          <a:bodyPr>
            <a:normAutofit/>
          </a:bodyPr>
          <a:lstStyle/>
          <a:p>
            <a:r>
              <a:rPr lang="en-GB" dirty="0">
                <a:latin typeface="Calibri" panose="020F0502020204030204" pitchFamily="34" charset="0"/>
                <a:cs typeface="Calibri" panose="020F0502020204030204" pitchFamily="34" charset="0"/>
              </a:rPr>
              <a:t>Particle in a one-dimensional well</a:t>
            </a:r>
          </a:p>
        </p:txBody>
      </p:sp>
      <p:sp>
        <p:nvSpPr>
          <p:cNvPr id="41" name="TextBox 40">
            <a:extLst>
              <a:ext uri="{FF2B5EF4-FFF2-40B4-BE49-F238E27FC236}">
                <a16:creationId xmlns:a16="http://schemas.microsoft.com/office/drawing/2014/main" id="{289C6CF4-C639-B4DC-8671-9A2869F6BA36}"/>
              </a:ext>
            </a:extLst>
          </p:cNvPr>
          <p:cNvSpPr txBox="1"/>
          <p:nvPr/>
        </p:nvSpPr>
        <p:spPr>
          <a:xfrm>
            <a:off x="838199" y="1175810"/>
            <a:ext cx="10848975" cy="646331"/>
          </a:xfrm>
          <a:prstGeom prst="rect">
            <a:avLst/>
          </a:prstGeom>
          <a:noFill/>
        </p:spPr>
        <p:txBody>
          <a:bodyPr wrap="square">
            <a:spAutoFit/>
          </a:bodyPr>
          <a:lstStyle/>
          <a:p>
            <a:r>
              <a:rPr lang="en-GB" dirty="0">
                <a:solidFill>
                  <a:srgbClr val="1F1F1F"/>
                </a:solidFill>
                <a:latin typeface="Calibri" panose="020F0502020204030204" pitchFamily="34" charset="0"/>
                <a:cs typeface="Calibri" panose="020F0502020204030204" pitchFamily="34" charset="0"/>
              </a:rPr>
              <a:t>To understand how to use Schrödinger’s equation in practice, consider the esteemed “particle in a well” problem.</a:t>
            </a:r>
          </a:p>
          <a:p>
            <a:r>
              <a:rPr lang="en-GB" dirty="0">
                <a:solidFill>
                  <a:srgbClr val="1F1F1F"/>
                </a:solidFill>
                <a:latin typeface="Calibri" panose="020F0502020204030204" pitchFamily="34" charset="0"/>
                <a:cs typeface="Calibri" panose="020F0502020204030204" pitchFamily="34" charset="0"/>
              </a:rPr>
              <a:t>Let the wave-function describe a single particle evolving in a stationary 1D potential of the form:</a:t>
            </a:r>
          </a:p>
        </p:txBody>
      </p:sp>
      <p:cxnSp>
        <p:nvCxnSpPr>
          <p:cNvPr id="48" name="Straight Arrow Connector 47">
            <a:extLst>
              <a:ext uri="{FF2B5EF4-FFF2-40B4-BE49-F238E27FC236}">
                <a16:creationId xmlns:a16="http://schemas.microsoft.com/office/drawing/2014/main" id="{F05046BB-BFA3-E268-D50F-A908931CC546}"/>
              </a:ext>
            </a:extLst>
          </p:cNvPr>
          <p:cNvCxnSpPr/>
          <p:nvPr/>
        </p:nvCxnSpPr>
        <p:spPr>
          <a:xfrm>
            <a:off x="873785" y="6224080"/>
            <a:ext cx="3684733" cy="0"/>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D28E96AB-8BFE-E668-FE98-3C1EE422542C}"/>
              </a:ext>
            </a:extLst>
          </p:cNvPr>
          <p:cNvCxnSpPr>
            <a:cxnSpLocks/>
          </p:cNvCxnSpPr>
          <p:nvPr/>
        </p:nvCxnSpPr>
        <p:spPr>
          <a:xfrm flipV="1">
            <a:off x="3540270" y="3818518"/>
            <a:ext cx="0" cy="2405562"/>
          </a:xfrm>
          <a:prstGeom prst="line">
            <a:avLst/>
          </a:prstGeom>
          <a:ln>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635C8CE9-F10D-7D53-9BDB-4814B1D2DF94}"/>
                  </a:ext>
                </a:extLst>
              </p:cNvPr>
              <p:cNvSpPr txBox="1"/>
              <p:nvPr/>
            </p:nvSpPr>
            <p:spPr>
              <a:xfrm>
                <a:off x="4463678" y="6010839"/>
                <a:ext cx="54270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𝑥</m:t>
                      </m:r>
                    </m:oMath>
                  </m:oMathPara>
                </a14:m>
                <a:endParaRPr lang="en-GB" dirty="0"/>
              </a:p>
            </p:txBody>
          </p:sp>
        </mc:Choice>
        <mc:Fallback xmlns="">
          <p:sp>
            <p:nvSpPr>
              <p:cNvPr id="57" name="TextBox 56">
                <a:extLst>
                  <a:ext uri="{FF2B5EF4-FFF2-40B4-BE49-F238E27FC236}">
                    <a16:creationId xmlns:a16="http://schemas.microsoft.com/office/drawing/2014/main" id="{635C8CE9-F10D-7D53-9BDB-4814B1D2DF94}"/>
                  </a:ext>
                </a:extLst>
              </p:cNvPr>
              <p:cNvSpPr txBox="1">
                <a:spLocks noRot="1" noChangeAspect="1" noMove="1" noResize="1" noEditPoints="1" noAdjustHandles="1" noChangeArrowheads="1" noChangeShapeType="1" noTextEdit="1"/>
              </p:cNvSpPr>
              <p:nvPr/>
            </p:nvSpPr>
            <p:spPr>
              <a:xfrm>
                <a:off x="4463678" y="6010839"/>
                <a:ext cx="542706"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A3005D8-6500-8E85-DB5F-7DC7F899F089}"/>
                  </a:ext>
                </a:extLst>
              </p:cNvPr>
              <p:cNvSpPr txBox="1"/>
              <p:nvPr/>
            </p:nvSpPr>
            <p:spPr>
              <a:xfrm>
                <a:off x="1418329" y="3123755"/>
                <a:ext cx="259564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800" b="0" i="1" smtClean="0">
                          <a:latin typeface="Cambria Math" panose="02040503050406030204" pitchFamily="18" charset="0"/>
                        </a:rPr>
                        <m:t>𝜌</m:t>
                      </m:r>
                      <m:d>
                        <m:dPr>
                          <m:ctrlPr>
                            <a:rPr lang="en-GB" sz="1800" b="0" i="1" smtClean="0">
                              <a:latin typeface="Cambria Math" panose="02040503050406030204" pitchFamily="18" charset="0"/>
                            </a:rPr>
                          </m:ctrlPr>
                        </m:dPr>
                        <m:e>
                          <m:r>
                            <a:rPr lang="en-GB" sz="1800" b="0" i="1" smtClean="0">
                              <a:latin typeface="Cambria Math" panose="02040503050406030204" pitchFamily="18" charset="0"/>
                            </a:rPr>
                            <m:t>𝑥</m:t>
                          </m:r>
                          <m:r>
                            <a:rPr lang="en-GB" sz="1800" b="0" i="1" smtClean="0">
                              <a:latin typeface="Cambria Math" panose="02040503050406030204" pitchFamily="18" charset="0"/>
                            </a:rPr>
                            <m:t>,</m:t>
                          </m:r>
                          <m:r>
                            <a:rPr lang="en-GB" sz="1800" b="0" i="1" smtClean="0">
                              <a:latin typeface="Cambria Math" panose="02040503050406030204" pitchFamily="18" charset="0"/>
                            </a:rPr>
                            <m:t>𝑡</m:t>
                          </m:r>
                        </m:e>
                      </m:d>
                      <m:r>
                        <a:rPr lang="en-GB" sz="1800" b="0" i="1" smtClean="0">
                          <a:latin typeface="Cambria Math" panose="02040503050406030204" pitchFamily="18" charset="0"/>
                        </a:rPr>
                        <m:t>=</m:t>
                      </m:r>
                      <m:sSup>
                        <m:sSupPr>
                          <m:ctrlPr>
                            <a:rPr lang="en-GB" i="1">
                              <a:latin typeface="Cambria Math" panose="02040503050406030204" pitchFamily="18" charset="0"/>
                            </a:rPr>
                          </m:ctrlPr>
                        </m:sSupPr>
                        <m:e>
                          <m:r>
                            <m:rPr>
                              <m:sty m:val="p"/>
                            </m:rPr>
                            <a:rPr lang="en-GB">
                              <a:latin typeface="Cambria Math" panose="02040503050406030204" pitchFamily="18" charset="0"/>
                            </a:rPr>
                            <m:t>Ψ</m:t>
                          </m:r>
                        </m:e>
                        <m:sup>
                          <m:r>
                            <a:rPr lang="en-GB" i="1">
                              <a:latin typeface="Cambria Math" panose="02040503050406030204" pitchFamily="18" charset="0"/>
                            </a:rPr>
                            <m:t>∗</m:t>
                          </m:r>
                        </m:sup>
                      </m:sSup>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𝑡</m:t>
                          </m:r>
                        </m:e>
                      </m:d>
                      <m:r>
                        <m:rPr>
                          <m:sty m:val="p"/>
                        </m:rPr>
                        <a:rPr lang="en-GB">
                          <a:latin typeface="Cambria Math" panose="02040503050406030204" pitchFamily="18" charset="0"/>
                        </a:rPr>
                        <m:t>Ψ</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𝑡</m:t>
                          </m:r>
                        </m:e>
                      </m:d>
                    </m:oMath>
                  </m:oMathPara>
                </a14:m>
                <a:endParaRPr lang="en-GB" dirty="0"/>
              </a:p>
            </p:txBody>
          </p:sp>
        </mc:Choice>
        <mc:Fallback xmlns="">
          <p:sp>
            <p:nvSpPr>
              <p:cNvPr id="58" name="TextBox 57">
                <a:extLst>
                  <a:ext uri="{FF2B5EF4-FFF2-40B4-BE49-F238E27FC236}">
                    <a16:creationId xmlns:a16="http://schemas.microsoft.com/office/drawing/2014/main" id="{1A3005D8-6500-8E85-DB5F-7DC7F899F089}"/>
                  </a:ext>
                </a:extLst>
              </p:cNvPr>
              <p:cNvSpPr txBox="1">
                <a:spLocks noRot="1" noChangeAspect="1" noMove="1" noResize="1" noEditPoints="1" noAdjustHandles="1" noChangeArrowheads="1" noChangeShapeType="1" noTextEdit="1"/>
              </p:cNvSpPr>
              <p:nvPr/>
            </p:nvSpPr>
            <p:spPr>
              <a:xfrm>
                <a:off x="1418329" y="3123755"/>
                <a:ext cx="2595644" cy="369332"/>
              </a:xfrm>
              <a:prstGeom prst="rect">
                <a:avLst/>
              </a:prstGeom>
              <a:blipFill>
                <a:blip r:embed="rId8"/>
                <a:stretch>
                  <a:fillRect b="-6452"/>
                </a:stretch>
              </a:blipFill>
            </p:spPr>
            <p:txBody>
              <a:bodyPr/>
              <a:lstStyle/>
              <a:p>
                <a:r>
                  <a:rPr lang="en-GB">
                    <a:noFill/>
                  </a:rPr>
                  <a:t> </a:t>
                </a:r>
              </a:p>
            </p:txBody>
          </p:sp>
        </mc:Fallback>
      </mc:AlternateContent>
      <p:sp>
        <p:nvSpPr>
          <p:cNvPr id="60" name="Freeform 59">
            <a:extLst>
              <a:ext uri="{FF2B5EF4-FFF2-40B4-BE49-F238E27FC236}">
                <a16:creationId xmlns:a16="http://schemas.microsoft.com/office/drawing/2014/main" id="{3B2160F4-3D13-8D2E-34EB-3C5CB98D2D9A}"/>
              </a:ext>
            </a:extLst>
          </p:cNvPr>
          <p:cNvSpPr/>
          <p:nvPr/>
        </p:nvSpPr>
        <p:spPr>
          <a:xfrm>
            <a:off x="1831917" y="4223222"/>
            <a:ext cx="1709531" cy="1996377"/>
          </a:xfrm>
          <a:custGeom>
            <a:avLst/>
            <a:gdLst>
              <a:gd name="connsiteX0" fmla="*/ 1709635 w 1709635"/>
              <a:gd name="connsiteY0" fmla="*/ 1789195 h 1789195"/>
              <a:gd name="connsiteX1" fmla="*/ 1411461 w 1709635"/>
              <a:gd name="connsiteY1" fmla="*/ 1451265 h 1789195"/>
              <a:gd name="connsiteX2" fmla="*/ 1242495 w 1709635"/>
              <a:gd name="connsiteY2" fmla="*/ 536865 h 1789195"/>
              <a:gd name="connsiteX3" fmla="*/ 1133165 w 1709635"/>
              <a:gd name="connsiteY3" fmla="*/ 1063639 h 1789195"/>
              <a:gd name="connsiteX4" fmla="*/ 984078 w 1709635"/>
              <a:gd name="connsiteY4" fmla="*/ 1331995 h 1789195"/>
              <a:gd name="connsiteX5" fmla="*/ 854869 w 1709635"/>
              <a:gd name="connsiteY5" fmla="*/ 1063639 h 1789195"/>
              <a:gd name="connsiteX6" fmla="*/ 785295 w 1709635"/>
              <a:gd name="connsiteY6" fmla="*/ 152 h 1789195"/>
              <a:gd name="connsiteX7" fmla="*/ 666026 w 1709635"/>
              <a:gd name="connsiteY7" fmla="*/ 1143152 h 1789195"/>
              <a:gd name="connsiteX8" fmla="*/ 576574 w 1709635"/>
              <a:gd name="connsiteY8" fmla="*/ 1600352 h 1789195"/>
              <a:gd name="connsiteX9" fmla="*/ 516939 w 1709635"/>
              <a:gd name="connsiteY9" fmla="*/ 1113334 h 1789195"/>
              <a:gd name="connsiteX10" fmla="*/ 407609 w 1709635"/>
              <a:gd name="connsiteY10" fmla="*/ 1779256 h 1789195"/>
              <a:gd name="connsiteX11" fmla="*/ 298278 w 1709635"/>
              <a:gd name="connsiteY11" fmla="*/ 1481082 h 1789195"/>
              <a:gd name="connsiteX12" fmla="*/ 218765 w 1709635"/>
              <a:gd name="connsiteY12" fmla="*/ 1650047 h 1789195"/>
              <a:gd name="connsiteX13" fmla="*/ 104 w 1709635"/>
              <a:gd name="connsiteY13" fmla="*/ 1779256 h 1789195"/>
              <a:gd name="connsiteX0" fmla="*/ 1709531 w 1709531"/>
              <a:gd name="connsiteY0" fmla="*/ 1789195 h 1789195"/>
              <a:gd name="connsiteX1" fmla="*/ 1411357 w 1709531"/>
              <a:gd name="connsiteY1" fmla="*/ 1451265 h 1789195"/>
              <a:gd name="connsiteX2" fmla="*/ 1242391 w 1709531"/>
              <a:gd name="connsiteY2" fmla="*/ 536865 h 1789195"/>
              <a:gd name="connsiteX3" fmla="*/ 1133061 w 1709531"/>
              <a:gd name="connsiteY3" fmla="*/ 1063639 h 1789195"/>
              <a:gd name="connsiteX4" fmla="*/ 983974 w 1709531"/>
              <a:gd name="connsiteY4" fmla="*/ 1331995 h 1789195"/>
              <a:gd name="connsiteX5" fmla="*/ 854765 w 1709531"/>
              <a:gd name="connsiteY5" fmla="*/ 1063639 h 1789195"/>
              <a:gd name="connsiteX6" fmla="*/ 785191 w 1709531"/>
              <a:gd name="connsiteY6" fmla="*/ 152 h 1789195"/>
              <a:gd name="connsiteX7" fmla="*/ 665922 w 1709531"/>
              <a:gd name="connsiteY7" fmla="*/ 1143152 h 1789195"/>
              <a:gd name="connsiteX8" fmla="*/ 576470 w 1709531"/>
              <a:gd name="connsiteY8" fmla="*/ 1600352 h 1789195"/>
              <a:gd name="connsiteX9" fmla="*/ 516835 w 1709531"/>
              <a:gd name="connsiteY9" fmla="*/ 1113334 h 1789195"/>
              <a:gd name="connsiteX10" fmla="*/ 407505 w 1709531"/>
              <a:gd name="connsiteY10" fmla="*/ 1779256 h 1789195"/>
              <a:gd name="connsiteX11" fmla="*/ 298174 w 1709531"/>
              <a:gd name="connsiteY11" fmla="*/ 1481082 h 1789195"/>
              <a:gd name="connsiteX12" fmla="*/ 0 w 1709531"/>
              <a:gd name="connsiteY12" fmla="*/ 1779256 h 1789195"/>
              <a:gd name="connsiteX0" fmla="*/ 1709531 w 1709531"/>
              <a:gd name="connsiteY0" fmla="*/ 1789195 h 1789195"/>
              <a:gd name="connsiteX1" fmla="*/ 1411357 w 1709531"/>
              <a:gd name="connsiteY1" fmla="*/ 1451265 h 1789195"/>
              <a:gd name="connsiteX2" fmla="*/ 1242391 w 1709531"/>
              <a:gd name="connsiteY2" fmla="*/ 536865 h 1789195"/>
              <a:gd name="connsiteX3" fmla="*/ 1133061 w 1709531"/>
              <a:gd name="connsiteY3" fmla="*/ 1063639 h 1789195"/>
              <a:gd name="connsiteX4" fmla="*/ 983974 w 1709531"/>
              <a:gd name="connsiteY4" fmla="*/ 1331995 h 1789195"/>
              <a:gd name="connsiteX5" fmla="*/ 854765 w 1709531"/>
              <a:gd name="connsiteY5" fmla="*/ 1063639 h 1789195"/>
              <a:gd name="connsiteX6" fmla="*/ 785191 w 1709531"/>
              <a:gd name="connsiteY6" fmla="*/ 152 h 1789195"/>
              <a:gd name="connsiteX7" fmla="*/ 665922 w 1709531"/>
              <a:gd name="connsiteY7" fmla="*/ 1143152 h 1789195"/>
              <a:gd name="connsiteX8" fmla="*/ 576470 w 1709531"/>
              <a:gd name="connsiteY8" fmla="*/ 1600352 h 1789195"/>
              <a:gd name="connsiteX9" fmla="*/ 516835 w 1709531"/>
              <a:gd name="connsiteY9" fmla="*/ 1113334 h 1789195"/>
              <a:gd name="connsiteX10" fmla="*/ 407505 w 1709531"/>
              <a:gd name="connsiteY10" fmla="*/ 1779256 h 1789195"/>
              <a:gd name="connsiteX11" fmla="*/ 298174 w 1709531"/>
              <a:gd name="connsiteY11" fmla="*/ 1481082 h 1789195"/>
              <a:gd name="connsiteX12" fmla="*/ 0 w 1709531"/>
              <a:gd name="connsiteY12" fmla="*/ 1779256 h 1789195"/>
              <a:gd name="connsiteX0" fmla="*/ 1709531 w 1709531"/>
              <a:gd name="connsiteY0" fmla="*/ 1789195 h 1789195"/>
              <a:gd name="connsiteX1" fmla="*/ 1411357 w 1709531"/>
              <a:gd name="connsiteY1" fmla="*/ 1451265 h 1789195"/>
              <a:gd name="connsiteX2" fmla="*/ 1242391 w 1709531"/>
              <a:gd name="connsiteY2" fmla="*/ 536865 h 1789195"/>
              <a:gd name="connsiteX3" fmla="*/ 1133061 w 1709531"/>
              <a:gd name="connsiteY3" fmla="*/ 1063639 h 1789195"/>
              <a:gd name="connsiteX4" fmla="*/ 983974 w 1709531"/>
              <a:gd name="connsiteY4" fmla="*/ 1331995 h 1789195"/>
              <a:gd name="connsiteX5" fmla="*/ 854765 w 1709531"/>
              <a:gd name="connsiteY5" fmla="*/ 1063639 h 1789195"/>
              <a:gd name="connsiteX6" fmla="*/ 785191 w 1709531"/>
              <a:gd name="connsiteY6" fmla="*/ 152 h 1789195"/>
              <a:gd name="connsiteX7" fmla="*/ 665922 w 1709531"/>
              <a:gd name="connsiteY7" fmla="*/ 1143152 h 1789195"/>
              <a:gd name="connsiteX8" fmla="*/ 576470 w 1709531"/>
              <a:gd name="connsiteY8" fmla="*/ 1600352 h 1789195"/>
              <a:gd name="connsiteX9" fmla="*/ 516835 w 1709531"/>
              <a:gd name="connsiteY9" fmla="*/ 1113334 h 1789195"/>
              <a:gd name="connsiteX10" fmla="*/ 407505 w 1709531"/>
              <a:gd name="connsiteY10" fmla="*/ 1779256 h 1789195"/>
              <a:gd name="connsiteX11" fmla="*/ 298174 w 1709531"/>
              <a:gd name="connsiteY11" fmla="*/ 1481082 h 1789195"/>
              <a:gd name="connsiteX12" fmla="*/ 0 w 1709531"/>
              <a:gd name="connsiteY12" fmla="*/ 1779256 h 1789195"/>
              <a:gd name="connsiteX0" fmla="*/ 1709531 w 1709531"/>
              <a:gd name="connsiteY0" fmla="*/ 1789195 h 1789195"/>
              <a:gd name="connsiteX1" fmla="*/ 1411357 w 1709531"/>
              <a:gd name="connsiteY1" fmla="*/ 1451265 h 1789195"/>
              <a:gd name="connsiteX2" fmla="*/ 1242391 w 1709531"/>
              <a:gd name="connsiteY2" fmla="*/ 536865 h 1789195"/>
              <a:gd name="connsiteX3" fmla="*/ 1133061 w 1709531"/>
              <a:gd name="connsiteY3" fmla="*/ 1063639 h 1789195"/>
              <a:gd name="connsiteX4" fmla="*/ 983974 w 1709531"/>
              <a:gd name="connsiteY4" fmla="*/ 1331995 h 1789195"/>
              <a:gd name="connsiteX5" fmla="*/ 854765 w 1709531"/>
              <a:gd name="connsiteY5" fmla="*/ 1063639 h 1789195"/>
              <a:gd name="connsiteX6" fmla="*/ 785191 w 1709531"/>
              <a:gd name="connsiteY6" fmla="*/ 152 h 1789195"/>
              <a:gd name="connsiteX7" fmla="*/ 665922 w 1709531"/>
              <a:gd name="connsiteY7" fmla="*/ 1143152 h 1789195"/>
              <a:gd name="connsiteX8" fmla="*/ 576470 w 1709531"/>
              <a:gd name="connsiteY8" fmla="*/ 1600352 h 1789195"/>
              <a:gd name="connsiteX9" fmla="*/ 516835 w 1709531"/>
              <a:gd name="connsiteY9" fmla="*/ 1113334 h 1789195"/>
              <a:gd name="connsiteX10" fmla="*/ 407505 w 1709531"/>
              <a:gd name="connsiteY10" fmla="*/ 1779256 h 1789195"/>
              <a:gd name="connsiteX11" fmla="*/ 298174 w 1709531"/>
              <a:gd name="connsiteY11" fmla="*/ 1481082 h 1789195"/>
              <a:gd name="connsiteX12" fmla="*/ 0 w 1709531"/>
              <a:gd name="connsiteY12" fmla="*/ 1779256 h 1789195"/>
              <a:gd name="connsiteX0" fmla="*/ 1709531 w 1709531"/>
              <a:gd name="connsiteY0" fmla="*/ 1789195 h 1789328"/>
              <a:gd name="connsiteX1" fmla="*/ 1411357 w 1709531"/>
              <a:gd name="connsiteY1" fmla="*/ 1451265 h 1789328"/>
              <a:gd name="connsiteX2" fmla="*/ 1242391 w 1709531"/>
              <a:gd name="connsiteY2" fmla="*/ 536865 h 1789328"/>
              <a:gd name="connsiteX3" fmla="*/ 1133061 w 1709531"/>
              <a:gd name="connsiteY3" fmla="*/ 1063639 h 1789328"/>
              <a:gd name="connsiteX4" fmla="*/ 983974 w 1709531"/>
              <a:gd name="connsiteY4" fmla="*/ 1331995 h 1789328"/>
              <a:gd name="connsiteX5" fmla="*/ 854765 w 1709531"/>
              <a:gd name="connsiteY5" fmla="*/ 1063639 h 1789328"/>
              <a:gd name="connsiteX6" fmla="*/ 785191 w 1709531"/>
              <a:gd name="connsiteY6" fmla="*/ 152 h 1789328"/>
              <a:gd name="connsiteX7" fmla="*/ 665922 w 1709531"/>
              <a:gd name="connsiteY7" fmla="*/ 1143152 h 1789328"/>
              <a:gd name="connsiteX8" fmla="*/ 576470 w 1709531"/>
              <a:gd name="connsiteY8" fmla="*/ 1600352 h 1789328"/>
              <a:gd name="connsiteX9" fmla="*/ 516835 w 1709531"/>
              <a:gd name="connsiteY9" fmla="*/ 1113334 h 1789328"/>
              <a:gd name="connsiteX10" fmla="*/ 407505 w 1709531"/>
              <a:gd name="connsiteY10" fmla="*/ 1779256 h 1789328"/>
              <a:gd name="connsiteX11" fmla="*/ 298174 w 1709531"/>
              <a:gd name="connsiteY11" fmla="*/ 1481082 h 1789328"/>
              <a:gd name="connsiteX12" fmla="*/ 0 w 1709531"/>
              <a:gd name="connsiteY12" fmla="*/ 1779256 h 1789328"/>
              <a:gd name="connsiteX0" fmla="*/ 1709531 w 1709531"/>
              <a:gd name="connsiteY0" fmla="*/ 1789195 h 1789311"/>
              <a:gd name="connsiteX1" fmla="*/ 1411357 w 1709531"/>
              <a:gd name="connsiteY1" fmla="*/ 1451265 h 1789311"/>
              <a:gd name="connsiteX2" fmla="*/ 1242391 w 1709531"/>
              <a:gd name="connsiteY2" fmla="*/ 536865 h 1789311"/>
              <a:gd name="connsiteX3" fmla="*/ 1133061 w 1709531"/>
              <a:gd name="connsiteY3" fmla="*/ 1063639 h 1789311"/>
              <a:gd name="connsiteX4" fmla="*/ 983974 w 1709531"/>
              <a:gd name="connsiteY4" fmla="*/ 1331995 h 1789311"/>
              <a:gd name="connsiteX5" fmla="*/ 854765 w 1709531"/>
              <a:gd name="connsiteY5" fmla="*/ 1063639 h 1789311"/>
              <a:gd name="connsiteX6" fmla="*/ 785191 w 1709531"/>
              <a:gd name="connsiteY6" fmla="*/ 152 h 1789311"/>
              <a:gd name="connsiteX7" fmla="*/ 665922 w 1709531"/>
              <a:gd name="connsiteY7" fmla="*/ 1143152 h 1789311"/>
              <a:gd name="connsiteX8" fmla="*/ 576470 w 1709531"/>
              <a:gd name="connsiteY8" fmla="*/ 1600352 h 1789311"/>
              <a:gd name="connsiteX9" fmla="*/ 516835 w 1709531"/>
              <a:gd name="connsiteY9" fmla="*/ 1113334 h 1789311"/>
              <a:gd name="connsiteX10" fmla="*/ 407505 w 1709531"/>
              <a:gd name="connsiteY10" fmla="*/ 1779256 h 1789311"/>
              <a:gd name="connsiteX11" fmla="*/ 298174 w 1709531"/>
              <a:gd name="connsiteY11" fmla="*/ 1481082 h 1789311"/>
              <a:gd name="connsiteX12" fmla="*/ 0 w 1709531"/>
              <a:gd name="connsiteY12" fmla="*/ 1779256 h 1789311"/>
              <a:gd name="connsiteX0" fmla="*/ 1709531 w 1709531"/>
              <a:gd name="connsiteY0" fmla="*/ 1789195 h 1789272"/>
              <a:gd name="connsiteX1" fmla="*/ 1351722 w 1709531"/>
              <a:gd name="connsiteY1" fmla="*/ 1371752 h 1789272"/>
              <a:gd name="connsiteX2" fmla="*/ 1242391 w 1709531"/>
              <a:gd name="connsiteY2" fmla="*/ 536865 h 1789272"/>
              <a:gd name="connsiteX3" fmla="*/ 1133061 w 1709531"/>
              <a:gd name="connsiteY3" fmla="*/ 1063639 h 1789272"/>
              <a:gd name="connsiteX4" fmla="*/ 983974 w 1709531"/>
              <a:gd name="connsiteY4" fmla="*/ 1331995 h 1789272"/>
              <a:gd name="connsiteX5" fmla="*/ 854765 w 1709531"/>
              <a:gd name="connsiteY5" fmla="*/ 1063639 h 1789272"/>
              <a:gd name="connsiteX6" fmla="*/ 785191 w 1709531"/>
              <a:gd name="connsiteY6" fmla="*/ 152 h 1789272"/>
              <a:gd name="connsiteX7" fmla="*/ 665922 w 1709531"/>
              <a:gd name="connsiteY7" fmla="*/ 1143152 h 1789272"/>
              <a:gd name="connsiteX8" fmla="*/ 576470 w 1709531"/>
              <a:gd name="connsiteY8" fmla="*/ 1600352 h 1789272"/>
              <a:gd name="connsiteX9" fmla="*/ 516835 w 1709531"/>
              <a:gd name="connsiteY9" fmla="*/ 1113334 h 1789272"/>
              <a:gd name="connsiteX10" fmla="*/ 407505 w 1709531"/>
              <a:gd name="connsiteY10" fmla="*/ 1779256 h 1789272"/>
              <a:gd name="connsiteX11" fmla="*/ 298174 w 1709531"/>
              <a:gd name="connsiteY11" fmla="*/ 1481082 h 1789272"/>
              <a:gd name="connsiteX12" fmla="*/ 0 w 1709531"/>
              <a:gd name="connsiteY12" fmla="*/ 1779256 h 1789272"/>
              <a:gd name="connsiteX0" fmla="*/ 1709531 w 1709531"/>
              <a:gd name="connsiteY0" fmla="*/ 1789195 h 1789272"/>
              <a:gd name="connsiteX1" fmla="*/ 1351722 w 1709531"/>
              <a:gd name="connsiteY1" fmla="*/ 1371752 h 1789272"/>
              <a:gd name="connsiteX2" fmla="*/ 1242391 w 1709531"/>
              <a:gd name="connsiteY2" fmla="*/ 536865 h 1789272"/>
              <a:gd name="connsiteX3" fmla="*/ 1133061 w 1709531"/>
              <a:gd name="connsiteY3" fmla="*/ 1063639 h 1789272"/>
              <a:gd name="connsiteX4" fmla="*/ 983974 w 1709531"/>
              <a:gd name="connsiteY4" fmla="*/ 1331995 h 1789272"/>
              <a:gd name="connsiteX5" fmla="*/ 854765 w 1709531"/>
              <a:gd name="connsiteY5" fmla="*/ 1063639 h 1789272"/>
              <a:gd name="connsiteX6" fmla="*/ 785191 w 1709531"/>
              <a:gd name="connsiteY6" fmla="*/ 152 h 1789272"/>
              <a:gd name="connsiteX7" fmla="*/ 665922 w 1709531"/>
              <a:gd name="connsiteY7" fmla="*/ 1143152 h 1789272"/>
              <a:gd name="connsiteX8" fmla="*/ 576470 w 1709531"/>
              <a:gd name="connsiteY8" fmla="*/ 1600352 h 1789272"/>
              <a:gd name="connsiteX9" fmla="*/ 516835 w 1709531"/>
              <a:gd name="connsiteY9" fmla="*/ 1113334 h 1789272"/>
              <a:gd name="connsiteX10" fmla="*/ 407505 w 1709531"/>
              <a:gd name="connsiteY10" fmla="*/ 1779256 h 1789272"/>
              <a:gd name="connsiteX11" fmla="*/ 298174 w 1709531"/>
              <a:gd name="connsiteY11" fmla="*/ 1481082 h 1789272"/>
              <a:gd name="connsiteX12" fmla="*/ 0 w 1709531"/>
              <a:gd name="connsiteY12" fmla="*/ 1779256 h 1789272"/>
              <a:gd name="connsiteX0" fmla="*/ 1709531 w 1709531"/>
              <a:gd name="connsiteY0" fmla="*/ 1789195 h 1789272"/>
              <a:gd name="connsiteX1" fmla="*/ 1351722 w 1709531"/>
              <a:gd name="connsiteY1" fmla="*/ 1371752 h 1789272"/>
              <a:gd name="connsiteX2" fmla="*/ 1242391 w 1709531"/>
              <a:gd name="connsiteY2" fmla="*/ 536865 h 1789272"/>
              <a:gd name="connsiteX3" fmla="*/ 1172817 w 1709531"/>
              <a:gd name="connsiteY3" fmla="*/ 1063639 h 1789272"/>
              <a:gd name="connsiteX4" fmla="*/ 983974 w 1709531"/>
              <a:gd name="connsiteY4" fmla="*/ 1331995 h 1789272"/>
              <a:gd name="connsiteX5" fmla="*/ 854765 w 1709531"/>
              <a:gd name="connsiteY5" fmla="*/ 1063639 h 1789272"/>
              <a:gd name="connsiteX6" fmla="*/ 785191 w 1709531"/>
              <a:gd name="connsiteY6" fmla="*/ 152 h 1789272"/>
              <a:gd name="connsiteX7" fmla="*/ 665922 w 1709531"/>
              <a:gd name="connsiteY7" fmla="*/ 1143152 h 1789272"/>
              <a:gd name="connsiteX8" fmla="*/ 576470 w 1709531"/>
              <a:gd name="connsiteY8" fmla="*/ 1600352 h 1789272"/>
              <a:gd name="connsiteX9" fmla="*/ 516835 w 1709531"/>
              <a:gd name="connsiteY9" fmla="*/ 1113334 h 1789272"/>
              <a:gd name="connsiteX10" fmla="*/ 407505 w 1709531"/>
              <a:gd name="connsiteY10" fmla="*/ 1779256 h 1789272"/>
              <a:gd name="connsiteX11" fmla="*/ 298174 w 1709531"/>
              <a:gd name="connsiteY11" fmla="*/ 1481082 h 1789272"/>
              <a:gd name="connsiteX12" fmla="*/ 0 w 1709531"/>
              <a:gd name="connsiteY12" fmla="*/ 1779256 h 1789272"/>
              <a:gd name="connsiteX0" fmla="*/ 1709531 w 1709531"/>
              <a:gd name="connsiteY0" fmla="*/ 1789195 h 1789272"/>
              <a:gd name="connsiteX1" fmla="*/ 1351722 w 1709531"/>
              <a:gd name="connsiteY1" fmla="*/ 1371752 h 1789272"/>
              <a:gd name="connsiteX2" fmla="*/ 1242391 w 1709531"/>
              <a:gd name="connsiteY2" fmla="*/ 536865 h 1789272"/>
              <a:gd name="connsiteX3" fmla="*/ 1172817 w 1709531"/>
              <a:gd name="connsiteY3" fmla="*/ 1063639 h 1789272"/>
              <a:gd name="connsiteX4" fmla="*/ 1043609 w 1709531"/>
              <a:gd name="connsiteY4" fmla="*/ 1351873 h 1789272"/>
              <a:gd name="connsiteX5" fmla="*/ 854765 w 1709531"/>
              <a:gd name="connsiteY5" fmla="*/ 1063639 h 1789272"/>
              <a:gd name="connsiteX6" fmla="*/ 785191 w 1709531"/>
              <a:gd name="connsiteY6" fmla="*/ 152 h 1789272"/>
              <a:gd name="connsiteX7" fmla="*/ 665922 w 1709531"/>
              <a:gd name="connsiteY7" fmla="*/ 1143152 h 1789272"/>
              <a:gd name="connsiteX8" fmla="*/ 576470 w 1709531"/>
              <a:gd name="connsiteY8" fmla="*/ 1600352 h 1789272"/>
              <a:gd name="connsiteX9" fmla="*/ 516835 w 1709531"/>
              <a:gd name="connsiteY9" fmla="*/ 1113334 h 1789272"/>
              <a:gd name="connsiteX10" fmla="*/ 407505 w 1709531"/>
              <a:gd name="connsiteY10" fmla="*/ 1779256 h 1789272"/>
              <a:gd name="connsiteX11" fmla="*/ 298174 w 1709531"/>
              <a:gd name="connsiteY11" fmla="*/ 1481082 h 1789272"/>
              <a:gd name="connsiteX12" fmla="*/ 0 w 1709531"/>
              <a:gd name="connsiteY12" fmla="*/ 1779256 h 1789272"/>
              <a:gd name="connsiteX0" fmla="*/ 1709531 w 1709531"/>
              <a:gd name="connsiteY0" fmla="*/ 1799134 h 1799211"/>
              <a:gd name="connsiteX1" fmla="*/ 1351722 w 1709531"/>
              <a:gd name="connsiteY1" fmla="*/ 1381691 h 1799211"/>
              <a:gd name="connsiteX2" fmla="*/ 1242391 w 1709531"/>
              <a:gd name="connsiteY2" fmla="*/ 546804 h 1799211"/>
              <a:gd name="connsiteX3" fmla="*/ 1172817 w 1709531"/>
              <a:gd name="connsiteY3" fmla="*/ 1073578 h 1799211"/>
              <a:gd name="connsiteX4" fmla="*/ 1043609 w 1709531"/>
              <a:gd name="connsiteY4" fmla="*/ 1361812 h 1799211"/>
              <a:gd name="connsiteX5" fmla="*/ 854765 w 1709531"/>
              <a:gd name="connsiteY5" fmla="*/ 1073578 h 1799211"/>
              <a:gd name="connsiteX6" fmla="*/ 755374 w 1709531"/>
              <a:gd name="connsiteY6" fmla="*/ 151 h 1799211"/>
              <a:gd name="connsiteX7" fmla="*/ 665922 w 1709531"/>
              <a:gd name="connsiteY7" fmla="*/ 1153091 h 1799211"/>
              <a:gd name="connsiteX8" fmla="*/ 576470 w 1709531"/>
              <a:gd name="connsiteY8" fmla="*/ 1610291 h 1799211"/>
              <a:gd name="connsiteX9" fmla="*/ 516835 w 1709531"/>
              <a:gd name="connsiteY9" fmla="*/ 1123273 h 1799211"/>
              <a:gd name="connsiteX10" fmla="*/ 407505 w 1709531"/>
              <a:gd name="connsiteY10" fmla="*/ 1789195 h 1799211"/>
              <a:gd name="connsiteX11" fmla="*/ 298174 w 1709531"/>
              <a:gd name="connsiteY11" fmla="*/ 1491021 h 1799211"/>
              <a:gd name="connsiteX12" fmla="*/ 0 w 1709531"/>
              <a:gd name="connsiteY12" fmla="*/ 1789195 h 1799211"/>
              <a:gd name="connsiteX0" fmla="*/ 1709531 w 1709531"/>
              <a:gd name="connsiteY0" fmla="*/ 1799134 h 1799211"/>
              <a:gd name="connsiteX1" fmla="*/ 1351722 w 1709531"/>
              <a:gd name="connsiteY1" fmla="*/ 1381691 h 1799211"/>
              <a:gd name="connsiteX2" fmla="*/ 1242391 w 1709531"/>
              <a:gd name="connsiteY2" fmla="*/ 546804 h 1799211"/>
              <a:gd name="connsiteX3" fmla="*/ 1172817 w 1709531"/>
              <a:gd name="connsiteY3" fmla="*/ 1073578 h 1799211"/>
              <a:gd name="connsiteX4" fmla="*/ 1043609 w 1709531"/>
              <a:gd name="connsiteY4" fmla="*/ 1361812 h 1799211"/>
              <a:gd name="connsiteX5" fmla="*/ 854765 w 1709531"/>
              <a:gd name="connsiteY5" fmla="*/ 1073578 h 1799211"/>
              <a:gd name="connsiteX6" fmla="*/ 755374 w 1709531"/>
              <a:gd name="connsiteY6" fmla="*/ 151 h 1799211"/>
              <a:gd name="connsiteX7" fmla="*/ 665922 w 1709531"/>
              <a:gd name="connsiteY7" fmla="*/ 1153091 h 1799211"/>
              <a:gd name="connsiteX8" fmla="*/ 576470 w 1709531"/>
              <a:gd name="connsiteY8" fmla="*/ 1610291 h 1799211"/>
              <a:gd name="connsiteX9" fmla="*/ 496957 w 1709531"/>
              <a:gd name="connsiteY9" fmla="*/ 1381691 h 1799211"/>
              <a:gd name="connsiteX10" fmla="*/ 407505 w 1709531"/>
              <a:gd name="connsiteY10" fmla="*/ 1789195 h 1799211"/>
              <a:gd name="connsiteX11" fmla="*/ 298174 w 1709531"/>
              <a:gd name="connsiteY11" fmla="*/ 1491021 h 1799211"/>
              <a:gd name="connsiteX12" fmla="*/ 0 w 1709531"/>
              <a:gd name="connsiteY12" fmla="*/ 1789195 h 1799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09531" h="1799211">
                <a:moveTo>
                  <a:pt x="1709531" y="1799134"/>
                </a:moveTo>
                <a:cubicBezTo>
                  <a:pt x="1539737" y="1804104"/>
                  <a:pt x="1409700" y="1570534"/>
                  <a:pt x="1351722" y="1381691"/>
                </a:cubicBezTo>
                <a:cubicBezTo>
                  <a:pt x="1293744" y="1192848"/>
                  <a:pt x="1272208" y="598156"/>
                  <a:pt x="1242391" y="546804"/>
                </a:cubicBezTo>
                <a:cubicBezTo>
                  <a:pt x="1212574" y="495452"/>
                  <a:pt x="1205947" y="937743"/>
                  <a:pt x="1172817" y="1073578"/>
                </a:cubicBezTo>
                <a:cubicBezTo>
                  <a:pt x="1139687" y="1209413"/>
                  <a:pt x="1096618" y="1361812"/>
                  <a:pt x="1043609" y="1361812"/>
                </a:cubicBezTo>
                <a:cubicBezTo>
                  <a:pt x="990600" y="1361812"/>
                  <a:pt x="902804" y="1300522"/>
                  <a:pt x="854765" y="1073578"/>
                </a:cubicBezTo>
                <a:cubicBezTo>
                  <a:pt x="806726" y="846635"/>
                  <a:pt x="786848" y="-13101"/>
                  <a:pt x="755374" y="151"/>
                </a:cubicBezTo>
                <a:cubicBezTo>
                  <a:pt x="723900" y="13403"/>
                  <a:pt x="695739" y="884734"/>
                  <a:pt x="665922" y="1153091"/>
                </a:cubicBezTo>
                <a:cubicBezTo>
                  <a:pt x="636105" y="1421448"/>
                  <a:pt x="604631" y="1572191"/>
                  <a:pt x="576470" y="1610291"/>
                </a:cubicBezTo>
                <a:cubicBezTo>
                  <a:pt x="548309" y="1648391"/>
                  <a:pt x="525118" y="1351874"/>
                  <a:pt x="496957" y="1381691"/>
                </a:cubicBezTo>
                <a:cubicBezTo>
                  <a:pt x="468796" y="1411508"/>
                  <a:pt x="440636" y="1770973"/>
                  <a:pt x="407505" y="1789195"/>
                </a:cubicBezTo>
                <a:cubicBezTo>
                  <a:pt x="374375" y="1807417"/>
                  <a:pt x="346212" y="1431386"/>
                  <a:pt x="298174" y="1491021"/>
                </a:cubicBezTo>
                <a:cubicBezTo>
                  <a:pt x="250136" y="1550656"/>
                  <a:pt x="320537" y="1796650"/>
                  <a:pt x="0" y="1789195"/>
                </a:cubicBezTo>
              </a:path>
            </a:pathLst>
          </a:custGeom>
          <a:solidFill>
            <a:srgbClr val="0070C0">
              <a:alpha val="14000"/>
            </a:srgbClr>
          </a:solidFill>
          <a:ln w="38100">
            <a:solidFill>
              <a:srgbClr val="0070C0">
                <a:alpha val="70000"/>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62" name="Straight Connector 61">
            <a:extLst>
              <a:ext uri="{FF2B5EF4-FFF2-40B4-BE49-F238E27FC236}">
                <a16:creationId xmlns:a16="http://schemas.microsoft.com/office/drawing/2014/main" id="{B7387BEF-A251-B025-5FCE-2D5DE7D30E2F}"/>
              </a:ext>
            </a:extLst>
          </p:cNvPr>
          <p:cNvCxnSpPr>
            <a:cxnSpLocks/>
          </p:cNvCxnSpPr>
          <p:nvPr/>
        </p:nvCxnSpPr>
        <p:spPr>
          <a:xfrm>
            <a:off x="3540270" y="6219599"/>
            <a:ext cx="0" cy="16057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FFB744B6-9E7A-08E3-3B48-A10EC7F4C2B6}"/>
              </a:ext>
            </a:extLst>
          </p:cNvPr>
          <p:cNvCxnSpPr>
            <a:cxnSpLocks/>
          </p:cNvCxnSpPr>
          <p:nvPr/>
        </p:nvCxnSpPr>
        <p:spPr>
          <a:xfrm>
            <a:off x="1823915" y="6219599"/>
            <a:ext cx="0" cy="160572"/>
          </a:xfrm>
          <a:prstGeom prst="line">
            <a:avLst/>
          </a:prstGeom>
          <a:ln>
            <a:solidFill>
              <a:schemeClr val="tx2"/>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0BF204FA-075F-D781-6EC6-14F2F2EE5108}"/>
                  </a:ext>
                </a:extLst>
              </p:cNvPr>
              <p:cNvSpPr txBox="1"/>
              <p:nvPr/>
            </p:nvSpPr>
            <p:spPr>
              <a:xfrm>
                <a:off x="1671684" y="6356636"/>
                <a:ext cx="304463"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0</m:t>
                      </m:r>
                    </m:oMath>
                  </m:oMathPara>
                </a14:m>
                <a:endParaRPr lang="en-GB" sz="1400" dirty="0"/>
              </a:p>
            </p:txBody>
          </p:sp>
        </mc:Choice>
        <mc:Fallback xmlns="">
          <p:sp>
            <p:nvSpPr>
              <p:cNvPr id="66" name="TextBox 65">
                <a:extLst>
                  <a:ext uri="{FF2B5EF4-FFF2-40B4-BE49-F238E27FC236}">
                    <a16:creationId xmlns:a16="http://schemas.microsoft.com/office/drawing/2014/main" id="{0BF204FA-075F-D781-6EC6-14F2F2EE5108}"/>
                  </a:ext>
                </a:extLst>
              </p:cNvPr>
              <p:cNvSpPr txBox="1">
                <a:spLocks noRot="1" noChangeAspect="1" noMove="1" noResize="1" noEditPoints="1" noAdjustHandles="1" noChangeArrowheads="1" noChangeShapeType="1" noTextEdit="1"/>
              </p:cNvSpPr>
              <p:nvPr/>
            </p:nvSpPr>
            <p:spPr>
              <a:xfrm>
                <a:off x="1671684" y="6356636"/>
                <a:ext cx="304463" cy="307777"/>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4D1F65A-53D2-AFBF-BC0D-68BD14344F58}"/>
                  </a:ext>
                </a:extLst>
              </p:cNvPr>
              <p:cNvSpPr txBox="1"/>
              <p:nvPr/>
            </p:nvSpPr>
            <p:spPr>
              <a:xfrm>
                <a:off x="3168369" y="6356636"/>
                <a:ext cx="785039" cy="30777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𝐿</m:t>
                      </m:r>
                    </m:oMath>
                  </m:oMathPara>
                </a14:m>
                <a:endParaRPr lang="en-GB" sz="1400" dirty="0"/>
              </a:p>
            </p:txBody>
          </p:sp>
        </mc:Choice>
        <mc:Fallback xmlns="">
          <p:sp>
            <p:nvSpPr>
              <p:cNvPr id="67" name="TextBox 66">
                <a:extLst>
                  <a:ext uri="{FF2B5EF4-FFF2-40B4-BE49-F238E27FC236}">
                    <a16:creationId xmlns:a16="http://schemas.microsoft.com/office/drawing/2014/main" id="{24D1F65A-53D2-AFBF-BC0D-68BD14344F58}"/>
                  </a:ext>
                </a:extLst>
              </p:cNvPr>
              <p:cNvSpPr txBox="1">
                <a:spLocks noRot="1" noChangeAspect="1" noMove="1" noResize="1" noEditPoints="1" noAdjustHandles="1" noChangeArrowheads="1" noChangeShapeType="1" noTextEdit="1"/>
              </p:cNvSpPr>
              <p:nvPr/>
            </p:nvSpPr>
            <p:spPr>
              <a:xfrm>
                <a:off x="3168369" y="6356636"/>
                <a:ext cx="785039" cy="307777"/>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0" name="Content Placeholder 1">
                <a:extLst>
                  <a:ext uri="{FF2B5EF4-FFF2-40B4-BE49-F238E27FC236}">
                    <a16:creationId xmlns:a16="http://schemas.microsoft.com/office/drawing/2014/main" id="{0CDEE674-8A8F-C3F8-D2E8-E20DCE66C106}"/>
                  </a:ext>
                </a:extLst>
              </p:cNvPr>
              <p:cNvSpPr txBox="1">
                <a:spLocks/>
              </p:cNvSpPr>
              <p:nvPr/>
            </p:nvSpPr>
            <p:spPr>
              <a:xfrm>
                <a:off x="5600813" y="4057905"/>
                <a:ext cx="3318780" cy="48878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14:m>
                  <m:oMathPara xmlns:m="http://schemas.openxmlformats.org/officeDocument/2006/math">
                    <m:oMathParaPr>
                      <m:jc m:val="right"/>
                    </m:oMathParaPr>
                    <m:oMath xmlns:m="http://schemas.openxmlformats.org/officeDocument/2006/math">
                      <m:r>
                        <a:rPr lang="en-GB" sz="2000" b="0" i="1" smtClean="0">
                          <a:latin typeface="Cambria Math" panose="02040503050406030204" pitchFamily="18" charset="0"/>
                        </a:rPr>
                        <m:t>𝜌</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0,</m:t>
                          </m:r>
                          <m:r>
                            <a:rPr lang="en-GB" sz="2000" b="0" i="1" smtClean="0">
                              <a:latin typeface="Cambria Math" panose="02040503050406030204" pitchFamily="18" charset="0"/>
                            </a:rPr>
                            <m:t>𝑡</m:t>
                          </m:r>
                        </m:e>
                      </m:d>
                      <m:r>
                        <a:rPr lang="en-GB" sz="2000" b="0" i="1" smtClean="0">
                          <a:latin typeface="Cambria Math" panose="02040503050406030204" pitchFamily="18" charset="0"/>
                        </a:rPr>
                        <m:t>=</m:t>
                      </m:r>
                      <m:r>
                        <a:rPr lang="en-GB" sz="2000" b="0" i="1" smtClean="0">
                          <a:latin typeface="Cambria Math" panose="02040503050406030204" pitchFamily="18" charset="0"/>
                        </a:rPr>
                        <m:t>𝜌</m:t>
                      </m:r>
                      <m:d>
                        <m:dPr>
                          <m:ctrlPr>
                            <a:rPr lang="en-GB" sz="2000" b="0" i="1" smtClean="0">
                              <a:latin typeface="Cambria Math" panose="02040503050406030204" pitchFamily="18" charset="0"/>
                            </a:rPr>
                          </m:ctrlPr>
                        </m:dPr>
                        <m:e>
                          <m:r>
                            <a:rPr lang="en-GB" sz="2000" b="0" i="1" smtClean="0">
                              <a:latin typeface="Cambria Math" panose="02040503050406030204" pitchFamily="18" charset="0"/>
                            </a:rPr>
                            <m:t>𝐿</m:t>
                          </m:r>
                          <m:r>
                            <a:rPr lang="en-GB" sz="2000" b="0" i="1" smtClean="0">
                              <a:latin typeface="Cambria Math" panose="02040503050406030204" pitchFamily="18" charset="0"/>
                            </a:rPr>
                            <m:t>,</m:t>
                          </m:r>
                          <m:r>
                            <a:rPr lang="en-GB" sz="2000" b="0" i="1" smtClean="0">
                              <a:latin typeface="Cambria Math" panose="02040503050406030204" pitchFamily="18" charset="0"/>
                            </a:rPr>
                            <m:t>𝑡</m:t>
                          </m:r>
                        </m:e>
                      </m:d>
                      <m:r>
                        <a:rPr lang="en-GB" sz="2000" b="0" i="1" smtClean="0">
                          <a:latin typeface="Cambria Math" panose="02040503050406030204" pitchFamily="18" charset="0"/>
                        </a:rPr>
                        <m:t>=0</m:t>
                      </m:r>
                    </m:oMath>
                  </m:oMathPara>
                </a14:m>
                <a:endParaRPr lang="en-GB" sz="2000" b="0" i="1" dirty="0"/>
              </a:p>
            </p:txBody>
          </p:sp>
        </mc:Choice>
        <mc:Fallback xmlns="">
          <p:sp>
            <p:nvSpPr>
              <p:cNvPr id="70" name="Content Placeholder 1">
                <a:extLst>
                  <a:ext uri="{FF2B5EF4-FFF2-40B4-BE49-F238E27FC236}">
                    <a16:creationId xmlns:a16="http://schemas.microsoft.com/office/drawing/2014/main" id="{0CDEE674-8A8F-C3F8-D2E8-E20DCE66C106}"/>
                  </a:ext>
                </a:extLst>
              </p:cNvPr>
              <p:cNvSpPr txBox="1">
                <a:spLocks noRot="1" noChangeAspect="1" noMove="1" noResize="1" noEditPoints="1" noAdjustHandles="1" noChangeArrowheads="1" noChangeShapeType="1" noTextEdit="1"/>
              </p:cNvSpPr>
              <p:nvPr/>
            </p:nvSpPr>
            <p:spPr>
              <a:xfrm>
                <a:off x="5600813" y="4057905"/>
                <a:ext cx="3318780" cy="488780"/>
              </a:xfrm>
              <a:prstGeom prst="rect">
                <a:avLst/>
              </a:prstGeom>
              <a:blipFill>
                <a:blip r:embed="rId11"/>
                <a:stretch>
                  <a:fillRect/>
                </a:stretch>
              </a:blipFill>
            </p:spPr>
            <p:txBody>
              <a:bodyPr/>
              <a:lstStyle/>
              <a:p>
                <a:r>
                  <a:rPr lang="en-GB">
                    <a:noFill/>
                  </a:rPr>
                  <a:t> </a:t>
                </a:r>
              </a:p>
            </p:txBody>
          </p:sp>
        </mc:Fallback>
      </mc:AlternateContent>
      <p:sp>
        <p:nvSpPr>
          <p:cNvPr id="71" name="Right Brace 70">
            <a:extLst>
              <a:ext uri="{FF2B5EF4-FFF2-40B4-BE49-F238E27FC236}">
                <a16:creationId xmlns:a16="http://schemas.microsoft.com/office/drawing/2014/main" id="{8E398062-3F91-6A50-A85F-008D411FB1D3}"/>
              </a:ext>
            </a:extLst>
          </p:cNvPr>
          <p:cNvSpPr/>
          <p:nvPr/>
        </p:nvSpPr>
        <p:spPr>
          <a:xfrm>
            <a:off x="9049397" y="4069917"/>
            <a:ext cx="170302" cy="1001777"/>
          </a:xfrm>
          <a:prstGeom prst="rightBrace">
            <a:avLst>
              <a:gd name="adj1" fmla="val 69696"/>
              <a:gd name="adj2" fmla="val 50000"/>
            </a:avLst>
          </a:prstGeom>
          <a:ln w="381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sp>
        <p:nvSpPr>
          <p:cNvPr id="72" name="Right Brace 71">
            <a:extLst>
              <a:ext uri="{FF2B5EF4-FFF2-40B4-BE49-F238E27FC236}">
                <a16:creationId xmlns:a16="http://schemas.microsoft.com/office/drawing/2014/main" id="{5C420504-EF80-B026-FED8-1AED55899350}"/>
              </a:ext>
            </a:extLst>
          </p:cNvPr>
          <p:cNvSpPr/>
          <p:nvPr/>
        </p:nvSpPr>
        <p:spPr>
          <a:xfrm>
            <a:off x="9049397" y="5514718"/>
            <a:ext cx="170302" cy="551605"/>
          </a:xfrm>
          <a:prstGeom prst="rightBrace">
            <a:avLst>
              <a:gd name="adj1" fmla="val 42850"/>
              <a:gd name="adj2" fmla="val 50000"/>
            </a:avLst>
          </a:prstGeom>
          <a:ln w="38100">
            <a:solidFill>
              <a:schemeClr val="accent1">
                <a:lumMod val="40000"/>
                <a:lumOff val="60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GB" dirty="0"/>
          </a:p>
        </p:txBody>
      </p:sp>
      <p:cxnSp>
        <p:nvCxnSpPr>
          <p:cNvPr id="49" name="Straight Arrow Connector 48">
            <a:extLst>
              <a:ext uri="{FF2B5EF4-FFF2-40B4-BE49-F238E27FC236}">
                <a16:creationId xmlns:a16="http://schemas.microsoft.com/office/drawing/2014/main" id="{3E4C6CAA-7568-D402-3851-313C7C42BA9B}"/>
              </a:ext>
            </a:extLst>
          </p:cNvPr>
          <p:cNvCxnSpPr>
            <a:cxnSpLocks/>
          </p:cNvCxnSpPr>
          <p:nvPr/>
        </p:nvCxnSpPr>
        <p:spPr>
          <a:xfrm flipV="1">
            <a:off x="1823915" y="3627484"/>
            <a:ext cx="0" cy="2611836"/>
          </a:xfrm>
          <a:prstGeom prst="straightConnector1">
            <a:avLst/>
          </a:prstGeom>
          <a:ln w="25400">
            <a:solidFill>
              <a:schemeClr val="tx1"/>
            </a:solidFill>
            <a:tailEnd type="triangle" w="lg" len="lg"/>
          </a:ln>
        </p:spPr>
        <p:style>
          <a:lnRef idx="2">
            <a:schemeClr val="accent1"/>
          </a:lnRef>
          <a:fillRef idx="0">
            <a:schemeClr val="accent1"/>
          </a:fillRef>
          <a:effectRef idx="1">
            <a:schemeClr val="accent1"/>
          </a:effectRef>
          <a:fontRef idx="minor">
            <a:schemeClr val="tx1"/>
          </a:fontRef>
        </p:style>
      </p:cxnSp>
      <p:sp>
        <p:nvSpPr>
          <p:cNvPr id="80" name="Right Arrow 79">
            <a:extLst>
              <a:ext uri="{FF2B5EF4-FFF2-40B4-BE49-F238E27FC236}">
                <a16:creationId xmlns:a16="http://schemas.microsoft.com/office/drawing/2014/main" id="{668A2B7E-2020-FBF7-CE0B-7C17DCA1E110}"/>
              </a:ext>
            </a:extLst>
          </p:cNvPr>
          <p:cNvSpPr/>
          <p:nvPr/>
        </p:nvSpPr>
        <p:spPr>
          <a:xfrm>
            <a:off x="5870906" y="4752697"/>
            <a:ext cx="478957" cy="237240"/>
          </a:xfrm>
          <a:prstGeom prst="rightArrow">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21583314-639B-5DA2-A08D-0F663D4E3B37}"/>
                  </a:ext>
                </a:extLst>
              </p:cNvPr>
              <p:cNvSpPr txBox="1"/>
              <p:nvPr/>
            </p:nvSpPr>
            <p:spPr>
              <a:xfrm>
                <a:off x="4187653" y="1943751"/>
                <a:ext cx="4528911" cy="7101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𝑉</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𝑡</m:t>
                          </m:r>
                        </m:e>
                      </m:d>
                      <m:r>
                        <a:rPr lang="en-GB" b="0" i="1" smtClean="0">
                          <a:latin typeface="Cambria Math" panose="02040503050406030204" pitchFamily="18" charset="0"/>
                        </a:rPr>
                        <m:t>=</m:t>
                      </m:r>
                      <m:r>
                        <a:rPr lang="en-GB" b="0" i="1" smtClean="0">
                          <a:latin typeface="Cambria Math" panose="02040503050406030204" pitchFamily="18" charset="0"/>
                        </a:rPr>
                        <m:t>𝑉</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d>
                        <m:dPr>
                          <m:begChr m:val="{"/>
                          <m:endChr m:val=""/>
                          <m:ctrlPr>
                            <a:rPr lang="en-GB" b="0" i="1" smtClean="0">
                              <a:latin typeface="Cambria Math" panose="02040503050406030204" pitchFamily="18" charset="0"/>
                            </a:rPr>
                          </m:ctrlPr>
                        </m:dPr>
                        <m:e>
                          <m:r>
                            <a:rPr lang="en-GB" b="0" i="1" smtClean="0">
                              <a:latin typeface="Cambria Math" panose="02040503050406030204" pitchFamily="18" charset="0"/>
                            </a:rPr>
                            <m:t>    </m:t>
                          </m:r>
                          <m:eqArr>
                            <m:eqArrPr>
                              <m:ctrlPr>
                                <a:rPr lang="en-GB" b="0" i="1" smtClean="0">
                                  <a:latin typeface="Cambria Math" panose="02040503050406030204" pitchFamily="18" charset="0"/>
                                </a:rPr>
                              </m:ctrlPr>
                            </m:eqArrPr>
                            <m:e>
                              <m:r>
                                <a:rPr lang="en-GB" b="0" i="1" smtClean="0">
                                  <a:latin typeface="Cambria Math" panose="02040503050406030204" pitchFamily="18" charset="0"/>
                                </a:rPr>
                                <m:t>0,  0≤</m:t>
                              </m:r>
                              <m:r>
                                <a:rPr lang="en-GB" b="0" i="1" smtClean="0">
                                  <a:latin typeface="Cambria Math" panose="02040503050406030204" pitchFamily="18" charset="0"/>
                                </a:rPr>
                                <m:t>𝑥</m:t>
                              </m:r>
                              <m:r>
                                <a:rPr lang="en-GB" b="0" i="1" smtClean="0">
                                  <a:latin typeface="Cambria Math" panose="02040503050406030204" pitchFamily="18" charset="0"/>
                                </a:rPr>
                                <m:t>&lt;</m:t>
                              </m:r>
                              <m:r>
                                <a:rPr lang="en-GB" b="0" i="1" smtClean="0">
                                  <a:latin typeface="Cambria Math" panose="02040503050406030204" pitchFamily="18" charset="0"/>
                                </a:rPr>
                                <m:t>𝐿</m:t>
                              </m:r>
                            </m:e>
                            <m:e>
                              <m:r>
                                <a:rPr lang="en-GB" b="0" i="1" smtClean="0">
                                  <a:latin typeface="Cambria Math" panose="02040503050406030204" pitchFamily="18" charset="0"/>
                                </a:rPr>
                                <m:t> ∞,  </m:t>
                              </m:r>
                              <m:r>
                                <m:rPr>
                                  <m:sty m:val="p"/>
                                </m:rPr>
                                <a:rPr lang="en-GB" b="0" i="0" smtClean="0">
                                  <a:latin typeface="Cambria Math" panose="02040503050406030204" pitchFamily="18" charset="0"/>
                                </a:rPr>
                                <m:t>otherwise</m:t>
                              </m:r>
                            </m:e>
                          </m:eqArr>
                        </m:e>
                      </m:d>
                    </m:oMath>
                  </m:oMathPara>
                </a14:m>
                <a:endParaRPr lang="en-GB" dirty="0"/>
              </a:p>
            </p:txBody>
          </p:sp>
        </mc:Choice>
        <mc:Fallback xmlns="">
          <p:sp>
            <p:nvSpPr>
              <p:cNvPr id="81" name="TextBox 80">
                <a:extLst>
                  <a:ext uri="{FF2B5EF4-FFF2-40B4-BE49-F238E27FC236}">
                    <a16:creationId xmlns:a16="http://schemas.microsoft.com/office/drawing/2014/main" id="{21583314-639B-5DA2-A08D-0F663D4E3B37}"/>
                  </a:ext>
                </a:extLst>
              </p:cNvPr>
              <p:cNvSpPr txBox="1">
                <a:spLocks noRot="1" noChangeAspect="1" noMove="1" noResize="1" noEditPoints="1" noAdjustHandles="1" noChangeArrowheads="1" noChangeShapeType="1" noTextEdit="1"/>
              </p:cNvSpPr>
              <p:nvPr/>
            </p:nvSpPr>
            <p:spPr>
              <a:xfrm>
                <a:off x="4187653" y="1943751"/>
                <a:ext cx="4528911" cy="710194"/>
              </a:xfrm>
              <a:prstGeom prst="rect">
                <a:avLst/>
              </a:prstGeom>
              <a:blipFill>
                <a:blip r:embed="rId12"/>
                <a:stretch>
                  <a:fillRect t="-194643" b="-282143"/>
                </a:stretch>
              </a:blipFill>
            </p:spPr>
            <p:txBody>
              <a:bodyPr/>
              <a:lstStyle/>
              <a:p>
                <a:r>
                  <a:rPr lang="en-GB">
                    <a:noFill/>
                  </a:rPr>
                  <a:t> </a:t>
                </a:r>
              </a:p>
            </p:txBody>
          </p:sp>
        </mc:Fallback>
      </mc:AlternateContent>
      <p:sp>
        <p:nvSpPr>
          <p:cNvPr id="2" name="Slide Number Placeholder 1">
            <a:extLst>
              <a:ext uri="{FF2B5EF4-FFF2-40B4-BE49-F238E27FC236}">
                <a16:creationId xmlns:a16="http://schemas.microsoft.com/office/drawing/2014/main" id="{DAD3EB5C-A0C9-A56E-5E69-707788031B20}"/>
              </a:ext>
            </a:extLst>
          </p:cNvPr>
          <p:cNvSpPr>
            <a:spLocks noGrp="1"/>
          </p:cNvSpPr>
          <p:nvPr>
            <p:ph type="sldNum" sz="quarter" idx="12"/>
          </p:nvPr>
        </p:nvSpPr>
        <p:spPr/>
        <p:txBody>
          <a:bodyPr/>
          <a:lstStyle/>
          <a:p>
            <a:fld id="{B89329CB-797D-6146-8DF7-8C5F7C196CE5}" type="slidenum">
              <a:rPr lang="en-GB" smtClean="0"/>
              <a:t>9</a:t>
            </a:fld>
            <a:endParaRPr lang="en-GB" dirty="0"/>
          </a:p>
        </p:txBody>
      </p:sp>
    </p:spTree>
    <p:extLst>
      <p:ext uri="{BB962C8B-B14F-4D97-AF65-F5344CB8AC3E}">
        <p14:creationId xmlns:p14="http://schemas.microsoft.com/office/powerpoint/2010/main" val="3928030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73718</TotalTime>
  <Words>2443</Words>
  <Application>Microsoft Macintosh PowerPoint</Application>
  <PresentationFormat>Widescreen</PresentationFormat>
  <Paragraphs>393</Paragraphs>
  <Slides>20</Slides>
  <Notes>16</Notes>
  <HiddenSlides>0</HiddenSlides>
  <MMClips>10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Calibri</vt:lpstr>
      <vt:lpstr>Cambria Math</vt:lpstr>
      <vt:lpstr>Office Theme</vt:lpstr>
      <vt:lpstr>Thursday, 1/5/2025 Lecture 1 (10:00-11:00): Quantum Mechanics in 1 hour Lecture 2 (11:15-12:15): Applied Quantum Mechanics  Friday, 2/5/2025 Lecture 3 (10:00-11:00): Materials properties from atoms Lecture 4 (11:15-12:15): Collective phenomena: from plasticity to radiation damage</vt:lpstr>
      <vt:lpstr>UK Atomic Energy Authority: Culham Campus</vt:lpstr>
      <vt:lpstr>Lecture 1: Quantum Mechanics in 1 hour</vt:lpstr>
      <vt:lpstr>From atoms to materials</vt:lpstr>
      <vt:lpstr>PowerPoint Presentation</vt:lpstr>
      <vt:lpstr>Schrödinger equation</vt:lpstr>
      <vt:lpstr>(Some) Quantum-mechanical postulates</vt:lpstr>
      <vt:lpstr>Particle in a one-dimensional well</vt:lpstr>
      <vt:lpstr>Particle in a one-dimensional well</vt:lpstr>
      <vt:lpstr>Particle in a one-dimensional well</vt:lpstr>
      <vt:lpstr>Particle in a one-dimensional well</vt:lpstr>
      <vt:lpstr>Particle in a one-dimensional well</vt:lpstr>
      <vt:lpstr>Particle in a one-dimensional well</vt:lpstr>
      <vt:lpstr>Particle in a one-dimensional well</vt:lpstr>
      <vt:lpstr>Particle in a one-dimensional well</vt:lpstr>
      <vt:lpstr>Particle in a one-dimensional well</vt:lpstr>
      <vt:lpstr>The hydrogen atom</vt:lpstr>
      <vt:lpstr>The hydrogen atom</vt:lpstr>
      <vt:lpstr>The hydrogen atom</vt:lpstr>
      <vt:lpstr>The hydrogen atom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asf qweeee</dc:creator>
  <cp:lastModifiedBy>asf qweeee</cp:lastModifiedBy>
  <cp:revision>227</cp:revision>
  <dcterms:created xsi:type="dcterms:W3CDTF">2025-03-10T10:53:45Z</dcterms:created>
  <dcterms:modified xsi:type="dcterms:W3CDTF">2025-05-06T12:00:58Z</dcterms:modified>
</cp:coreProperties>
</file>